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60" r:id="rId6"/>
    <p:sldId id="262" r:id="rId7"/>
    <p:sldId id="275" r:id="rId8"/>
    <p:sldId id="264" r:id="rId9"/>
    <p:sldId id="263" r:id="rId10"/>
    <p:sldId id="265" r:id="rId11"/>
    <p:sldId id="266" r:id="rId12"/>
    <p:sldId id="279" r:id="rId13"/>
    <p:sldId id="277" r:id="rId14"/>
    <p:sldId id="289" r:id="rId15"/>
    <p:sldId id="278" r:id="rId16"/>
    <p:sldId id="276" r:id="rId17"/>
    <p:sldId id="280" r:id="rId18"/>
    <p:sldId id="282" r:id="rId19"/>
    <p:sldId id="281" r:id="rId20"/>
    <p:sldId id="261" r:id="rId21"/>
    <p:sldId id="283" r:id="rId22"/>
    <p:sldId id="284" r:id="rId23"/>
    <p:sldId id="285" r:id="rId24"/>
    <p:sldId id="286" r:id="rId25"/>
    <p:sldId id="290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1BAE6-C866-4DB8-BC14-F9C5E57F4269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FDD39-9578-428A-A582-4F81A73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2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16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09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68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68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6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31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21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9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9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16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5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23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53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532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532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532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31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8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26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7877A-84B4-4A55-A7C9-694C33011C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08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0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4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DD39-9578-428A-A582-4F81A73F26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8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1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8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9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8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6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6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8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7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AC71-A1DB-4B76-B6FC-C29AC791DD0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AB246-F48E-4D9A-87EB-F45213D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3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6.jpe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Applications of Proportions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Section 1.9</a:t>
            </a:r>
          </a:p>
        </p:txBody>
      </p:sp>
    </p:spTree>
    <p:extLst>
      <p:ext uri="{BB962C8B-B14F-4D97-AF65-F5344CB8AC3E}">
        <p14:creationId xmlns:p14="http://schemas.microsoft.com/office/powerpoint/2010/main" val="3655144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410" name="Rectangle 2" descr="Large confetti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dirty="0"/>
                  <a:t>Similar Figures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𝐴𝐵𝐶𝐷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𝑊𝑋𝑌𝑍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410" name="Rectangle 2" descr="Large confetti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228600" y="1676400"/>
            <a:ext cx="3810000" cy="1938338"/>
            <a:chOff x="144" y="747"/>
            <a:chExt cx="2400" cy="1221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720" y="1008"/>
              <a:ext cx="960" cy="7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480" y="8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680" y="8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33CC"/>
                  </a:solidFill>
                  <a:latin typeface="Verdana" pitchFamily="34" charset="0"/>
                </a:rPr>
                <a:t>D</a:t>
              </a: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432" y="158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53008C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1680" y="158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chemeClr val="hlink"/>
                  </a:solidFill>
                  <a:latin typeface="Verdana" pitchFamily="34" charset="0"/>
                </a:rPr>
                <a:t>C</a:t>
              </a: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912" y="74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3 cm</a:t>
              </a: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144" y="115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2 cm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1680" y="115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2 cm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912" y="1680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3 cm</a:t>
              </a:r>
            </a:p>
          </p:txBody>
        </p:sp>
      </p:grp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3810000" y="1447800"/>
            <a:ext cx="5334000" cy="2557463"/>
            <a:chOff x="2400" y="597"/>
            <a:chExt cx="3360" cy="1611"/>
          </a:xfrm>
        </p:grpSpPr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976" y="864"/>
              <a:ext cx="1968" cy="11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2640" y="6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Verdana" pitchFamily="34" charset="0"/>
                </a:rPr>
                <a:t>W</a:t>
              </a: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4944" y="6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33CC"/>
                  </a:solidFill>
                  <a:latin typeface="Verdana" pitchFamily="34" charset="0"/>
                </a:rPr>
                <a:t>Z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2736" y="18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53008C"/>
                  </a:solidFill>
                  <a:latin typeface="Verdana" pitchFamily="34" charset="0"/>
                </a:rPr>
                <a:t>X</a:t>
              </a: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4944" y="182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chemeClr val="hlink"/>
                  </a:solidFill>
                  <a:latin typeface="Verdana" pitchFamily="34" charset="0"/>
                </a:rPr>
                <a:t>Y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3600" y="59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9 cm</a:t>
              </a:r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3600" y="1920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9 cm</a:t>
              </a: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4896" y="124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6 cm</a:t>
              </a:r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2400" y="124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6 cm</a:t>
              </a:r>
            </a:p>
          </p:txBody>
        </p:sp>
      </p:grpSp>
      <p:grpSp>
        <p:nvGrpSpPr>
          <p:cNvPr id="17432" name="Group 24"/>
          <p:cNvGrpSpPr>
            <a:grpSpLocks/>
          </p:cNvGrpSpPr>
          <p:nvPr/>
        </p:nvGrpSpPr>
        <p:grpSpPr bwMode="auto">
          <a:xfrm>
            <a:off x="914400" y="4183796"/>
            <a:ext cx="7924800" cy="1203325"/>
            <a:chOff x="432" y="2160"/>
            <a:chExt cx="4992" cy="758"/>
          </a:xfrm>
        </p:grpSpPr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480" y="2160"/>
              <a:ext cx="4944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Verdana" pitchFamily="34" charset="0"/>
                </a:rPr>
                <a:t>In the rectangles above, one proportion is 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Verdana" pitchFamily="34" charset="0"/>
                </a:rPr>
                <a:t>     =           , or     =     .</a:t>
              </a:r>
            </a:p>
          </p:txBody>
        </p:sp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432" y="2400"/>
              <a:ext cx="48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Verdana" pitchFamily="34" charset="0"/>
                </a:rPr>
                <a:t>AB WX</a:t>
              </a:r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864" y="2400"/>
              <a:ext cx="48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i="1" dirty="0">
                  <a:latin typeface="Verdana" pitchFamily="34" charset="0"/>
                </a:rPr>
                <a:t>AD WZ</a:t>
              </a:r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500" y="263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952" y="2612"/>
              <a:ext cx="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Text Box 30"/>
            <p:cNvSpPr txBox="1">
              <a:spLocks noChangeArrowheads="1"/>
            </p:cNvSpPr>
            <p:nvPr/>
          </p:nvSpPr>
          <p:spPr bwMode="auto">
            <a:xfrm>
              <a:off x="1728" y="2400"/>
              <a:ext cx="33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Verdana" pitchFamily="34" charset="0"/>
                </a:rPr>
                <a:t>2 6</a:t>
              </a:r>
            </a:p>
          </p:txBody>
        </p: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2112" y="2390"/>
              <a:ext cx="33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Verdana" pitchFamily="34" charset="0"/>
                </a:rPr>
                <a:t>3 9</a:t>
              </a:r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1738" y="2630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12" y="2582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6200" y="5791200"/>
                <a:ext cx="924317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𝑊h𝑎𝑡</m:t>
                      </m:r>
                      <m:r>
                        <a:rPr lang="en-US" sz="4400" b="0" i="1" smtClean="0">
                          <a:latin typeface="Cambria Math"/>
                        </a:rPr>
                        <m:t> </m:t>
                      </m:r>
                      <m:r>
                        <a:rPr lang="en-US" sz="4400" b="0" i="1" smtClean="0">
                          <a:latin typeface="Cambria Math"/>
                        </a:rPr>
                        <m:t>𝑎𝑟𝑒</m:t>
                      </m:r>
                      <m:r>
                        <a:rPr lang="en-US" sz="4400" b="0" i="1" smtClean="0">
                          <a:latin typeface="Cambria Math"/>
                        </a:rPr>
                        <m:t> </m:t>
                      </m:r>
                      <m:r>
                        <a:rPr lang="en-US" sz="4400" b="0" i="1" smtClean="0">
                          <a:latin typeface="Cambria Math"/>
                        </a:rPr>
                        <m:t>𝑠𝑜𝑚𝑒</m:t>
                      </m:r>
                      <m:r>
                        <a:rPr lang="en-US" sz="4400" b="0" i="1" smtClean="0">
                          <a:latin typeface="Cambria Math"/>
                        </a:rPr>
                        <m:t> </m:t>
                      </m:r>
                      <m:r>
                        <a:rPr lang="en-US" sz="4400" b="0" i="1" smtClean="0">
                          <a:latin typeface="Cambria Math"/>
                        </a:rPr>
                        <m:t>𝑜𝑡h𝑒𝑟</m:t>
                      </m:r>
                      <m:r>
                        <a:rPr lang="en-US" sz="4400" b="0" i="1" smtClean="0">
                          <a:latin typeface="Cambria Math"/>
                        </a:rPr>
                        <m:t> </m:t>
                      </m:r>
                      <m:r>
                        <a:rPr lang="en-US" sz="4400" b="0" i="1" smtClean="0">
                          <a:latin typeface="Cambria Math"/>
                        </a:rPr>
                        <m:t>𝑝𝑟𝑜𝑝𝑜𝑟𝑡𝑖𝑜𝑛𝑠</m:t>
                      </m:r>
                      <m:r>
                        <a:rPr lang="en-US" sz="4400" b="0" i="1" smtClean="0">
                          <a:latin typeface="Cambria Math"/>
                        </a:rPr>
                        <m:t>? 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791200"/>
                <a:ext cx="9243171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3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76200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chemeClr val="tx2"/>
                </a:solidFill>
                <a:latin typeface="Arial Black" pitchFamily="34" charset="0"/>
              </a:rPr>
              <a:t> Example 1: Missing Measures in Similar Figures</a:t>
            </a:r>
            <a:endParaRPr lang="en-US" altLang="en-US" sz="28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19475" name="Picture 19" descr="84ex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98" y="2160141"/>
            <a:ext cx="6947426" cy="283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480" name="Text Box 24"/>
              <p:cNvSpPr txBox="1">
                <a:spLocks noChangeArrowheads="1"/>
              </p:cNvSpPr>
              <p:nvPr/>
            </p:nvSpPr>
            <p:spPr bwMode="auto">
              <a:xfrm>
                <a:off x="0" y="1016020"/>
                <a:ext cx="91440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 b="1" dirty="0">
                    <a:ea typeface="Cambria Math"/>
                  </a:rPr>
                  <a:t>a)  </a:t>
                </a:r>
                <a14:m>
                  <m:oMath xmlns:m="http://schemas.openxmlformats.org/officeDocument/2006/math">
                    <m:r>
                      <a:rPr lang="en-US" altLang="en-US" sz="32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en-US" sz="32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altLang="en-US" sz="3200" b="1" i="1" smtClean="0">
                        <a:latin typeface="Cambria Math"/>
                        <a:ea typeface="Cambria Math"/>
                      </a:rPr>
                      <m:t>~∆</m:t>
                    </m:r>
                    <m:r>
                      <a:rPr lang="en-US" altLang="en-US" sz="3200" b="1" i="1" smtClean="0">
                        <a:latin typeface="Cambria Math"/>
                        <a:ea typeface="Cambria Math"/>
                      </a:rPr>
                      <m:t>𝑬𝑭𝑫</m:t>
                    </m:r>
                    <m:r>
                      <a:rPr lang="en-US" altLang="en-US" sz="3200" b="1" i="1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r>
                  <a:rPr lang="en-US" altLang="en-US" sz="3200" b="1" dirty="0"/>
                  <a:t>Find the missing length </a:t>
                </a:r>
                <a:r>
                  <a:rPr lang="en-US" altLang="en-US" sz="3200" b="1" i="1" dirty="0"/>
                  <a:t>y</a:t>
                </a:r>
                <a:r>
                  <a:rPr lang="en-US" altLang="en-US" sz="3200" b="1" dirty="0"/>
                  <a:t> and the   measure of &lt;</a:t>
                </a:r>
                <a:r>
                  <a:rPr lang="en-US" altLang="en-US" sz="3200" b="1" i="1" dirty="0"/>
                  <a:t>D</a:t>
                </a:r>
                <a:r>
                  <a:rPr lang="en-US" altLang="en-US" sz="3200" b="1" dirty="0"/>
                  <a:t>.</a:t>
                </a:r>
              </a:p>
            </p:txBody>
          </p:sp>
        </mc:Choice>
        <mc:Fallback xmlns="">
          <p:sp>
            <p:nvSpPr>
              <p:cNvPr id="1948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016020"/>
                <a:ext cx="9144000" cy="1077218"/>
              </a:xfrm>
              <a:prstGeom prst="rect">
                <a:avLst/>
              </a:prstGeom>
              <a:blipFill rotWithShape="1">
                <a:blip r:embed="rId4"/>
                <a:stretch>
                  <a:fillRect l="-1667" t="-6818" r="-1467" b="-181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 flipH="1">
            <a:off x="1295400" y="3667780"/>
            <a:ext cx="587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43200" y="274320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93606" y="4653618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98824" y="31242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1044" y="4573066"/>
                <a:ext cx="1881156" cy="12186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200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111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44" y="4573066"/>
                <a:ext cx="1881156" cy="12186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06829" y="5457855"/>
            <a:ext cx="2323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100y = 22,200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4531" y="6243935"/>
            <a:ext cx="2089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 = 22.2 mm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6940" y="5689937"/>
            <a:ext cx="6053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Angle </a:t>
            </a:r>
            <a:r>
              <a:rPr lang="en-US" altLang="en-US" sz="2400" i="1" dirty="0">
                <a:latin typeface="Verdana" pitchFamily="34" charset="0"/>
              </a:rPr>
              <a:t>D</a:t>
            </a:r>
            <a:r>
              <a:rPr lang="en-US" altLang="en-US" sz="2400" dirty="0">
                <a:latin typeface="Verdana" pitchFamily="34" charset="0"/>
              </a:rPr>
              <a:t> is congruent to angle </a:t>
            </a:r>
            <a:r>
              <a:rPr lang="en-US" altLang="en-US" sz="2400" i="1" dirty="0">
                <a:latin typeface="Verdana" pitchFamily="34" charset="0"/>
              </a:rPr>
              <a:t>C.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If angle</a:t>
            </a:r>
            <a:r>
              <a:rPr lang="en-US" altLang="en-US" sz="2400" i="1" dirty="0">
                <a:latin typeface="Verdana" pitchFamily="34" charset="0"/>
              </a:rPr>
              <a:t> C</a:t>
            </a:r>
            <a:r>
              <a:rPr lang="en-US" altLang="en-US" sz="2400" dirty="0">
                <a:latin typeface="Verdana" pitchFamily="34" charset="0"/>
              </a:rPr>
              <a:t> = 70°, then angle </a:t>
            </a:r>
            <a:r>
              <a:rPr lang="en-US" altLang="en-US" sz="2400" b="1" i="1" dirty="0">
                <a:solidFill>
                  <a:srgbClr val="FF0000"/>
                </a:solidFill>
                <a:latin typeface="Verdana" pitchFamily="34" charset="0"/>
              </a:rPr>
              <a:t>D</a:t>
            </a:r>
            <a:r>
              <a:rPr lang="en-US" altLang="en-US" sz="2400" b="1" dirty="0">
                <a:solidFill>
                  <a:srgbClr val="FF0000"/>
                </a:solidFill>
                <a:latin typeface="Verdana" pitchFamily="34" charset="0"/>
              </a:rPr>
              <a:t> = 70°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4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/>
      <p:bldP spid="3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-76200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chemeClr val="tx2"/>
                </a:solidFill>
                <a:latin typeface="Arial Black" pitchFamily="34" charset="0"/>
              </a:rPr>
              <a:t> Example 1: Missing Measures in Similar Figures</a:t>
            </a:r>
            <a:endParaRPr lang="en-US" altLang="en-US" sz="2800" b="1" dirty="0">
              <a:solidFill>
                <a:schemeClr val="tx2"/>
              </a:solidFill>
              <a:latin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80" name="Text Box 24"/>
              <p:cNvSpPr txBox="1">
                <a:spLocks noChangeArrowheads="1"/>
              </p:cNvSpPr>
              <p:nvPr/>
            </p:nvSpPr>
            <p:spPr bwMode="auto">
              <a:xfrm>
                <a:off x="0" y="762000"/>
                <a:ext cx="91440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 b="1" dirty="0">
                    <a:ea typeface="Cambria Math"/>
                  </a:rPr>
                  <a:t>b)  </a:t>
                </a:r>
                <a14:m>
                  <m:oMath xmlns:m="http://schemas.openxmlformats.org/officeDocument/2006/math">
                    <m:r>
                      <a:rPr lang="en-US" altLang="en-US" sz="3200" b="1" i="1" smtClean="0">
                        <a:latin typeface="Cambria Math"/>
                        <a:ea typeface="Cambria Math"/>
                      </a:rPr>
                      <m:t>𝑴𝑵𝑷𝑸</m:t>
                    </m:r>
                    <m:r>
                      <a:rPr lang="en-US" altLang="en-US" sz="3200" b="1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altLang="en-US" sz="3200" b="1" i="1" smtClean="0">
                        <a:latin typeface="Cambria Math"/>
                        <a:ea typeface="Cambria Math"/>
                      </a:rPr>
                      <m:t>𝑹𝑺𝑻𝑼</m:t>
                    </m:r>
                    <m:r>
                      <a:rPr lang="en-US" altLang="en-US" sz="3200" b="1" i="1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r>
                  <a:rPr lang="en-US" altLang="en-US" sz="3200" b="1" dirty="0"/>
                  <a:t>Find the missing length </a:t>
                </a:r>
                <a:r>
                  <a:rPr lang="en-US" altLang="en-US" sz="3200" b="1" i="1" dirty="0"/>
                  <a:t>y, x,</a:t>
                </a:r>
                <a:r>
                  <a:rPr lang="en-US" altLang="en-US" sz="3200" b="1" dirty="0"/>
                  <a:t> and the measure of </a:t>
                </a:r>
                <a:r>
                  <a:rPr lang="en-US" altLang="en-US" sz="3200" b="1" i="1" dirty="0"/>
                  <a:t>Z°</a:t>
                </a:r>
                <a:r>
                  <a:rPr lang="en-US" altLang="en-US" sz="3200" b="1" dirty="0"/>
                  <a:t>.</a:t>
                </a:r>
              </a:p>
            </p:txBody>
          </p:sp>
        </mc:Choice>
        <mc:Fallback xmlns="">
          <p:sp>
            <p:nvSpPr>
              <p:cNvPr id="1948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62000"/>
                <a:ext cx="9144000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1667" t="-6780" b="-175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1044" y="4495800"/>
                <a:ext cx="1396473" cy="12186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44" y="4495800"/>
                <a:ext cx="1396473" cy="12186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06829" y="5457855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18y = </a:t>
            </a:r>
            <a:r>
              <a:rPr lang="en-US" sz="2800" dirty="0"/>
              <a:t>450</a:t>
            </a:r>
            <a:r>
              <a:rPr lang="en-US" sz="2800" b="0" dirty="0"/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4531" y="6243935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 = 25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00340" y="5920026"/>
            <a:ext cx="5443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latin typeface="Verdana" pitchFamily="34" charset="0"/>
              </a:rPr>
              <a:t>Angle </a:t>
            </a:r>
            <a:r>
              <a:rPr lang="en-US" altLang="en-US" sz="2000" i="1" dirty="0">
                <a:latin typeface="Verdana" pitchFamily="34" charset="0"/>
              </a:rPr>
              <a:t>M</a:t>
            </a:r>
            <a:r>
              <a:rPr lang="en-US" altLang="en-US" sz="2000" dirty="0">
                <a:latin typeface="Verdana" pitchFamily="34" charset="0"/>
              </a:rPr>
              <a:t> is congruent to </a:t>
            </a:r>
            <a:r>
              <a:rPr lang="en-US" altLang="en-US" sz="2000" i="1" dirty="0">
                <a:latin typeface="Verdana" pitchFamily="34" charset="0"/>
              </a:rPr>
              <a:t>Z.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latin typeface="Verdana" pitchFamily="34" charset="0"/>
              </a:rPr>
              <a:t>If angle</a:t>
            </a:r>
            <a:r>
              <a:rPr lang="en-US" altLang="en-US" sz="2000" i="1" dirty="0">
                <a:latin typeface="Verdana" pitchFamily="34" charset="0"/>
              </a:rPr>
              <a:t> M</a:t>
            </a:r>
            <a:r>
              <a:rPr lang="en-US" altLang="en-US" sz="2000" dirty="0">
                <a:latin typeface="Verdana" pitchFamily="34" charset="0"/>
              </a:rPr>
              <a:t> = 115°, then </a:t>
            </a:r>
            <a:r>
              <a:rPr lang="en-US" altLang="en-US" sz="2000" b="1" i="1" dirty="0">
                <a:solidFill>
                  <a:srgbClr val="FF0000"/>
                </a:solidFill>
                <a:latin typeface="Verdana" pitchFamily="34" charset="0"/>
              </a:rPr>
              <a:t>Z°</a:t>
            </a:r>
            <a:r>
              <a:rPr lang="en-US" altLang="en-US" sz="2000" b="1" dirty="0">
                <a:solidFill>
                  <a:srgbClr val="FF0000"/>
                </a:solidFill>
                <a:latin typeface="Verdana" pitchFamily="34" charset="0"/>
              </a:rPr>
              <a:t> = 115°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ck12.org/ck12/images?id=3007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24024"/>
            <a:ext cx="6770491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42327" y="4102291"/>
                <a:ext cx="1381789" cy="1155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327" y="4102291"/>
                <a:ext cx="1381789" cy="11555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191000" y="4876800"/>
            <a:ext cx="167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30x</a:t>
            </a:r>
            <a:r>
              <a:rPr lang="en-US" sz="2800" b="0" dirty="0"/>
              <a:t> = </a:t>
            </a:r>
            <a:r>
              <a:rPr lang="en-US" sz="2800" dirty="0"/>
              <a:t>450</a:t>
            </a:r>
            <a:r>
              <a:rPr lang="en-US" sz="2800" b="0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5800" y="5334000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 = 15</a:t>
            </a:r>
          </a:p>
        </p:txBody>
      </p:sp>
    </p:spTree>
    <p:extLst>
      <p:ext uri="{BB962C8B-B14F-4D97-AF65-F5344CB8AC3E}">
        <p14:creationId xmlns:p14="http://schemas.microsoft.com/office/powerpoint/2010/main" val="240826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/>
      <p:bldP spid="3" grpId="0"/>
      <p:bldP spid="28" grpId="0"/>
      <p:bldP spid="29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Ticket: (2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List down as many pairs of real world items that appear to be similar figures.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Examples:</a:t>
            </a:r>
          </a:p>
          <a:p>
            <a:pPr marL="0" indent="0">
              <a:buNone/>
            </a:pPr>
            <a:r>
              <a:rPr lang="en-US" b="1" i="1" dirty="0"/>
              <a:t>A model airplane and the real airplane it represents.</a:t>
            </a:r>
          </a:p>
          <a:p>
            <a:pPr marL="0" indent="0">
              <a:buNone/>
            </a:pPr>
            <a:r>
              <a:rPr lang="en-US" b="1" i="1" dirty="0"/>
              <a:t>A baseball and a basketball.</a:t>
            </a:r>
          </a:p>
          <a:p>
            <a:pPr marL="0" indent="0">
              <a:buNone/>
            </a:pPr>
            <a:r>
              <a:rPr lang="en-US" b="1" i="1" dirty="0"/>
              <a:t>A photograph and its enlargement.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8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Punchline</a:t>
            </a:r>
            <a:r>
              <a:rPr lang="en-US" dirty="0"/>
              <a:t> 145</a:t>
            </a:r>
          </a:p>
        </p:txBody>
      </p:sp>
    </p:spTree>
    <p:extLst>
      <p:ext uri="{BB962C8B-B14F-4D97-AF65-F5344CB8AC3E}">
        <p14:creationId xmlns:p14="http://schemas.microsoft.com/office/powerpoint/2010/main" val="3213171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1.9 Exercises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 1 – 4, 6, 7, 14 – 17</a:t>
            </a:r>
          </a:p>
        </p:txBody>
      </p:sp>
    </p:spTree>
    <p:extLst>
      <p:ext uri="{BB962C8B-B14F-4D97-AF65-F5344CB8AC3E}">
        <p14:creationId xmlns:p14="http://schemas.microsoft.com/office/powerpoint/2010/main" val="3993507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Indirect Measurement </a:t>
            </a:r>
            <a:r>
              <a:rPr lang="en-US" dirty="0"/>
              <a:t>- solving a proportion involving similar triangles to find a length that is not easily measured.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two objects form right angles with the ground, you can apply indirect measurement using their shadows.</a:t>
            </a:r>
          </a:p>
        </p:txBody>
      </p:sp>
    </p:spTree>
    <p:extLst>
      <p:ext uri="{BB962C8B-B14F-4D97-AF65-F5344CB8AC3E}">
        <p14:creationId xmlns:p14="http://schemas.microsoft.com/office/powerpoint/2010/main" val="381077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5165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A totem pole casts a shadow 45 feet long.</a:t>
            </a:r>
          </a:p>
          <a:p>
            <a:pPr marL="0" indent="0">
              <a:buNone/>
            </a:pPr>
            <a:r>
              <a:rPr lang="en-US" sz="3000" dirty="0"/>
              <a:t>At the same time, a 6 foot tall man casts a shadow that is 3 feet long.</a:t>
            </a:r>
          </a:p>
          <a:p>
            <a:pPr marL="0" indent="0">
              <a:buNone/>
            </a:pPr>
            <a:r>
              <a:rPr lang="en-US" sz="3000" dirty="0"/>
              <a:t>Find the height of the totem pole.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2050" name="Picture 2" descr="http://nativeamericans.mrdonn.org/northwest/na_pnw_tote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2654109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Triangle 3"/>
          <p:cNvSpPr/>
          <p:nvPr/>
        </p:nvSpPr>
        <p:spPr>
          <a:xfrm>
            <a:off x="1600200" y="2438400"/>
            <a:ext cx="3048000" cy="297180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://etc.usf.edu/clipart/3800/3852/man_14_l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95738"/>
            <a:ext cx="1217517" cy="146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Triangle 6"/>
          <p:cNvSpPr/>
          <p:nvPr/>
        </p:nvSpPr>
        <p:spPr>
          <a:xfrm>
            <a:off x="5943600" y="4000500"/>
            <a:ext cx="1447800" cy="148590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3677" y="4953000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45 </a:t>
            </a:r>
            <a:r>
              <a:rPr lang="en-US" sz="2800" dirty="0" err="1"/>
              <a:t>ft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179609" y="502920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</a:t>
            </a:r>
            <a:r>
              <a:rPr lang="en-US" sz="2800" dirty="0" err="1"/>
              <a:t>ft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9460" y="3962400"/>
            <a:ext cx="65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 </a:t>
            </a:r>
            <a:r>
              <a:rPr lang="en-US" sz="2800" dirty="0" err="1"/>
              <a:t>ft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457200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6 </a:t>
            </a:r>
            <a:r>
              <a:rPr lang="en-US" sz="2800" dirty="0" err="1"/>
              <a:t>ft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4727" y="5639333"/>
                <a:ext cx="1349728" cy="1163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27" y="5639333"/>
                <a:ext cx="1349728" cy="11630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667000" y="5867400"/>
            <a:ext cx="1495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3x</a:t>
            </a:r>
            <a:r>
              <a:rPr lang="en-US" sz="2800" b="0" dirty="0"/>
              <a:t> = </a:t>
            </a:r>
            <a:r>
              <a:rPr lang="en-US" sz="2800" dirty="0"/>
              <a:t>270</a:t>
            </a:r>
            <a:r>
              <a:rPr lang="en-US" sz="2800" b="0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63254" y="6334780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 = 90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34234" y="6324600"/>
            <a:ext cx="454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 totem pole is 90 feet tall.</a:t>
            </a:r>
          </a:p>
        </p:txBody>
      </p:sp>
    </p:spTree>
    <p:extLst>
      <p:ext uri="{BB962C8B-B14F-4D97-AF65-F5344CB8AC3E}">
        <p14:creationId xmlns:p14="http://schemas.microsoft.com/office/powerpoint/2010/main" val="271765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vpvisuals.com/Outdoor_displays/flagpole_conversion_k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1170931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Example 3: On your 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5165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A flag pole casts a shadow that is 75 feet long.</a:t>
            </a:r>
          </a:p>
          <a:p>
            <a:pPr marL="0" indent="0">
              <a:buNone/>
            </a:pPr>
            <a:r>
              <a:rPr lang="en-US" sz="3000" dirty="0"/>
              <a:t>At the same time, a 6 foot tall man casts a shadow that is 9 feet long.</a:t>
            </a:r>
          </a:p>
          <a:p>
            <a:pPr marL="0" indent="0">
              <a:buNone/>
            </a:pPr>
            <a:r>
              <a:rPr lang="en-US" sz="3000" dirty="0"/>
              <a:t>Find the height of the flag pole.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1600200" y="2438400"/>
            <a:ext cx="3886200" cy="297180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://etc.usf.edu/clipart/3800/3852/man_14_l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483" y="3995738"/>
            <a:ext cx="1217517" cy="146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Triangle 6"/>
          <p:cNvSpPr/>
          <p:nvPr/>
        </p:nvSpPr>
        <p:spPr>
          <a:xfrm>
            <a:off x="6400800" y="4000500"/>
            <a:ext cx="2438400" cy="148590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3677" y="4953000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75 </a:t>
            </a:r>
            <a:r>
              <a:rPr lang="en-US" sz="2800" dirty="0" err="1"/>
              <a:t>ft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65409" y="502920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9 </a:t>
            </a:r>
            <a:r>
              <a:rPr lang="en-US" sz="2800" dirty="0" err="1"/>
              <a:t>ft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9460" y="3962400"/>
            <a:ext cx="65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 </a:t>
            </a:r>
            <a:r>
              <a:rPr lang="en-US" sz="2800" dirty="0" err="1"/>
              <a:t>ft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7609" y="457200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6 </a:t>
            </a:r>
            <a:r>
              <a:rPr lang="en-US" sz="2800" dirty="0" err="1"/>
              <a:t>ft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4727" y="5639333"/>
                <a:ext cx="1232582" cy="1163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75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27" y="5639333"/>
                <a:ext cx="1232582" cy="11630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667000" y="5867400"/>
            <a:ext cx="1495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9x</a:t>
            </a:r>
            <a:r>
              <a:rPr lang="en-US" sz="2800" b="0" dirty="0"/>
              <a:t> = </a:t>
            </a:r>
            <a:r>
              <a:rPr lang="en-US" sz="2800" dirty="0"/>
              <a:t>450</a:t>
            </a:r>
            <a:r>
              <a:rPr lang="en-US" sz="2800" b="0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63254" y="6334780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 = 50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34234" y="6324600"/>
            <a:ext cx="4191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 flag pole is 50 feet tall.</a:t>
            </a:r>
          </a:p>
        </p:txBody>
      </p:sp>
    </p:spTree>
    <p:extLst>
      <p:ext uri="{BB962C8B-B14F-4D97-AF65-F5344CB8AC3E}">
        <p14:creationId xmlns:p14="http://schemas.microsoft.com/office/powerpoint/2010/main" val="13388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every dimension of a figure is multiplied by the same number, the result is a similar figure.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multiplier is called a </a:t>
            </a:r>
            <a:r>
              <a:rPr lang="en-US" b="1" u="sng" dirty="0"/>
              <a:t>scale factor.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7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proportions to solve problems involving geometric figures.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proportion and similar figures to measure objects indirectly. </a:t>
            </a:r>
          </a:p>
        </p:txBody>
      </p:sp>
    </p:spTree>
    <p:extLst>
      <p:ext uri="{BB962C8B-B14F-4D97-AF65-F5344CB8AC3E}">
        <p14:creationId xmlns:p14="http://schemas.microsoft.com/office/powerpoint/2010/main" val="65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4: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Every dimension of a 2 by 4 rectangle is multiplied by 1.5.</a:t>
            </a:r>
          </a:p>
          <a:p>
            <a:pPr marL="514350" indent="-514350">
              <a:buAutoNum type="alphaLcParenR"/>
            </a:pPr>
            <a:r>
              <a:rPr lang="en-US" sz="3000" dirty="0"/>
              <a:t>How is the ratio of the perimeters related to the ratio of the corresponding sides?</a:t>
            </a:r>
          </a:p>
          <a:p>
            <a:pPr marL="514350" indent="-514350">
              <a:buAutoNum type="alphaLcParenR"/>
            </a:pPr>
            <a:r>
              <a:rPr lang="en-US" sz="3000" dirty="0"/>
              <a:t>How is the ratio of the areas related to the ratio of the corresponding sides?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4495800"/>
            <a:ext cx="1219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600" y="3505200"/>
            <a:ext cx="1981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61722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 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1816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 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4804" y="4648200"/>
            <a:ext cx="2103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Multiply by 1.5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67000" y="5257800"/>
            <a:ext cx="16764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05600" y="62484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 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48768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6 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34386" y="5029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2186" y="43434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766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4: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1656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3000" dirty="0"/>
              <a:t>How is the ratio of the perimeters related to the ratio of the corresponding sides?</a:t>
            </a:r>
          </a:p>
          <a:p>
            <a:pPr marL="0" indent="0">
              <a:buNone/>
            </a:pPr>
            <a:r>
              <a:rPr lang="en-US" sz="3000" dirty="0"/>
              <a:t>Perimeter of A = 12 in</a:t>
            </a:r>
          </a:p>
          <a:p>
            <a:pPr marL="0" indent="0">
              <a:buNone/>
            </a:pPr>
            <a:r>
              <a:rPr lang="en-US" sz="3000" dirty="0"/>
              <a:t>Perimeter of B = 18 in</a:t>
            </a:r>
          </a:p>
          <a:p>
            <a:pPr marL="0" indent="0">
              <a:buNone/>
            </a:pPr>
            <a:r>
              <a:rPr lang="en-US" sz="3000" dirty="0"/>
              <a:t>Ratio of perimeter: 12/18 = </a:t>
            </a:r>
            <a:r>
              <a:rPr lang="en-US" sz="3000" b="1" dirty="0">
                <a:solidFill>
                  <a:srgbClr val="FF0000"/>
                </a:solidFill>
              </a:rPr>
              <a:t>2/3</a:t>
            </a:r>
          </a:p>
          <a:p>
            <a:pPr marL="0" indent="0">
              <a:buNone/>
            </a:pPr>
            <a:r>
              <a:rPr lang="en-US" sz="3000" dirty="0"/>
              <a:t>Ratio of sides: 4/6 = </a:t>
            </a:r>
            <a:r>
              <a:rPr lang="en-US" sz="3000" b="1" dirty="0">
                <a:solidFill>
                  <a:srgbClr val="FF0000"/>
                </a:solidFill>
              </a:rPr>
              <a:t>2/3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They are the same.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4495800"/>
            <a:ext cx="1219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600" y="3505200"/>
            <a:ext cx="1981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61722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 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1816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 in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62484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 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48768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6 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34386" y="5029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2186" y="43434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4692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4: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b) How is the ratio of the areas related to the ratio of the corresponding sides?</a:t>
            </a:r>
          </a:p>
          <a:p>
            <a:pPr marL="0" indent="0">
              <a:buNone/>
            </a:pPr>
            <a:r>
              <a:rPr lang="en-US" sz="2800" dirty="0"/>
              <a:t>Area of A = 8 in²</a:t>
            </a:r>
          </a:p>
          <a:p>
            <a:pPr marL="0" indent="0">
              <a:buNone/>
            </a:pPr>
            <a:r>
              <a:rPr lang="en-US" sz="2800" dirty="0"/>
              <a:t>Area of B = 18 in²</a:t>
            </a:r>
          </a:p>
          <a:p>
            <a:pPr marL="0" indent="0">
              <a:buNone/>
            </a:pPr>
            <a:r>
              <a:rPr lang="en-US" sz="2800" dirty="0"/>
              <a:t>Ratio of areas: 8/18 = </a:t>
            </a:r>
            <a:r>
              <a:rPr lang="en-US" sz="2800" b="1" dirty="0">
                <a:solidFill>
                  <a:srgbClr val="FF0000"/>
                </a:solidFill>
              </a:rPr>
              <a:t>4/9</a:t>
            </a:r>
          </a:p>
          <a:p>
            <a:pPr marL="0" indent="0">
              <a:buNone/>
            </a:pPr>
            <a:r>
              <a:rPr lang="en-US" sz="2800" dirty="0"/>
              <a:t>Ratio of sides: 4/6 = </a:t>
            </a:r>
            <a:r>
              <a:rPr lang="en-US" sz="2800" b="1" dirty="0">
                <a:solidFill>
                  <a:srgbClr val="FF0000"/>
                </a:solidFill>
              </a:rPr>
              <a:t>2/3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The ratios of the areas is the square                                                            of the ratio of the sides.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4495800"/>
            <a:ext cx="1219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600" y="3505200"/>
            <a:ext cx="1981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61722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 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1816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 in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62484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 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487680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6 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34386" y="5029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2186" y="43434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26493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n 16"/>
          <p:cNvSpPr/>
          <p:nvPr/>
        </p:nvSpPr>
        <p:spPr>
          <a:xfrm>
            <a:off x="5372100" y="5562600"/>
            <a:ext cx="952500" cy="84489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914400" y="5029200"/>
            <a:ext cx="1447800" cy="145226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5: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09600"/>
                <a:ext cx="9144000" cy="55165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dirty="0"/>
                  <a:t>Every dimension of a cylinder with radius 4cm and height 6cm is multiplied by ½.</a:t>
                </a:r>
              </a:p>
              <a:p>
                <a:pPr marL="0" indent="0">
                  <a:buNone/>
                </a:pPr>
                <a:r>
                  <a:rPr lang="en-US" sz="3000" dirty="0"/>
                  <a:t>How is the ratio of the volumes related to the ratio of the corresponding dimensions?</a:t>
                </a:r>
              </a:p>
              <a:p>
                <a:pPr marL="0" indent="0">
                  <a:buNone/>
                </a:pPr>
                <a:r>
                  <a:rPr lang="en-US" sz="3000" dirty="0"/>
                  <a:t>Volume of a cylinder = </a:t>
                </a:r>
                <a14:m>
                  <m:oMath xmlns:m="http://schemas.openxmlformats.org/officeDocument/2006/math">
                    <m:r>
                      <a:rPr lang="en-US" sz="30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²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endParaRPr lang="en-US" sz="3000" dirty="0"/>
              </a:p>
              <a:p>
                <a:pPr marL="0" indent="0">
                  <a:buNone/>
                </a:pPr>
                <a:r>
                  <a:rPr lang="en-US" sz="3000" b="1" dirty="0">
                    <a:solidFill>
                      <a:srgbClr val="7030A0"/>
                    </a:solidFill>
                  </a:rPr>
                  <a:t>Volume of A: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</m:d>
                      </m:e>
                      <m:sup>
                        <m:r>
                          <a:rPr lang="en-US" sz="3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  <a:ea typeface="Cambria Math"/>
                      </a:rPr>
                      <m:t>(6)=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𝟗𝟔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𝒄𝒎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³</m:t>
                    </m:r>
                  </m:oMath>
                </a14:m>
                <a:endParaRPr lang="en-US" sz="3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3000" b="1" dirty="0">
                    <a:solidFill>
                      <a:srgbClr val="7030A0"/>
                    </a:solidFill>
                  </a:rPr>
                  <a:t>Volume of B: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3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  <a:ea typeface="Cambria Math"/>
                      </a:rPr>
                      <m:t>(3)</m:t>
                    </m:r>
                    <m:r>
                      <a:rPr lang="en-US" sz="3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𝟏𝟐</m:t>
                    </m:r>
                    <m:r>
                      <a:rPr lang="en-US" sz="30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30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0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𝒄𝒎</m:t>
                    </m:r>
                    <m:r>
                      <a:rPr lang="en-US" sz="30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³</m:t>
                    </m:r>
                  </m:oMath>
                </a14:m>
                <a:endParaRPr lang="en-US" sz="3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09600"/>
                <a:ext cx="9144000" cy="5516563"/>
              </a:xfrm>
              <a:blipFill rotWithShape="1">
                <a:blip r:embed="rId3"/>
                <a:stretch>
                  <a:fillRect l="-1533" t="-1326" r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676400" y="4643735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 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5181600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6 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7204" y="5177135"/>
            <a:ext cx="2103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Multiply by 0.5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5715000"/>
            <a:ext cx="16764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27463" y="5177135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 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5786735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555813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9455" y="58674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633107" y="5181600"/>
            <a:ext cx="69598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900407" y="5638800"/>
            <a:ext cx="347993" cy="446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7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6" grpId="0"/>
      <p:bldP spid="7" grpId="0"/>
      <p:bldP spid="8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n 16"/>
          <p:cNvSpPr/>
          <p:nvPr/>
        </p:nvSpPr>
        <p:spPr>
          <a:xfrm>
            <a:off x="5372100" y="5562600"/>
            <a:ext cx="952500" cy="84489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914400" y="5029200"/>
            <a:ext cx="1447800" cy="145226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5: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55637"/>
                <a:ext cx="9144000" cy="55165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b="1" dirty="0">
                    <a:solidFill>
                      <a:srgbClr val="7030A0"/>
                    </a:solidFill>
                  </a:rPr>
                  <a:t>Volume of A: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</m:d>
                      </m:e>
                      <m:sup>
                        <m:r>
                          <a:rPr lang="en-US" sz="3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  <a:ea typeface="Cambria Math"/>
                      </a:rPr>
                      <m:t>(6)=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𝟗𝟔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𝒄𝒎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³</m:t>
                    </m:r>
                  </m:oMath>
                </a14:m>
                <a:endParaRPr lang="en-US" sz="3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3000" b="1" dirty="0">
                    <a:solidFill>
                      <a:srgbClr val="7030A0"/>
                    </a:solidFill>
                  </a:rPr>
                  <a:t>Volume of B: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3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  <a:ea typeface="Cambria Math"/>
                      </a:rPr>
                      <m:t>(3)</m:t>
                    </m:r>
                    <m:r>
                      <a:rPr lang="en-US" sz="3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𝟏𝟐</m:t>
                    </m:r>
                    <m:r>
                      <a:rPr lang="en-US" sz="30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30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0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𝒄𝒎</m:t>
                    </m:r>
                    <m:r>
                      <a:rPr lang="en-US" sz="3000" b="1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³</m:t>
                    </m:r>
                  </m:oMath>
                </a14:m>
                <a:endParaRPr lang="en-US" sz="3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3000" dirty="0"/>
                  <a:t>Ratio of the radii: 4/2 = </a:t>
                </a:r>
                <a:r>
                  <a:rPr lang="en-US" sz="3000" b="1" dirty="0">
                    <a:solidFill>
                      <a:srgbClr val="FF0000"/>
                    </a:solidFill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sz="3000" dirty="0"/>
                  <a:t>Ratio of the heights: 6/3 = </a:t>
                </a:r>
                <a:r>
                  <a:rPr lang="en-US" sz="3000" b="1" dirty="0">
                    <a:solidFill>
                      <a:srgbClr val="FF0000"/>
                    </a:solidFill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sz="3000" dirty="0"/>
                  <a:t>Ratio of the volumes: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96</m:t>
                    </m:r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</a:rPr>
                  <a:t>/</a:t>
                </a:r>
                <a14:m>
                  <m:oMath xmlns:m="http://schemas.openxmlformats.org/officeDocument/2006/math">
                    <m:r>
                      <a:rPr lang="en-US" sz="30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12</m:t>
                    </m:r>
                    <m:r>
                      <a:rPr lang="en-US" sz="30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</a:rPr>
                  <a:t> </a:t>
                </a:r>
                <a:r>
                  <a:rPr lang="en-US" sz="3000" dirty="0"/>
                  <a:t>= </a:t>
                </a:r>
                <a:r>
                  <a:rPr lang="en-US" sz="3000" b="1" dirty="0">
                    <a:solidFill>
                      <a:srgbClr val="FF0000"/>
                    </a:solidFill>
                  </a:rPr>
                  <a:t>8</a:t>
                </a:r>
              </a:p>
              <a:p>
                <a:pPr marL="0" indent="0">
                  <a:buNone/>
                </a:pPr>
                <a:r>
                  <a:rPr lang="en-US" sz="3000" b="1" dirty="0">
                    <a:solidFill>
                      <a:srgbClr val="FF0000"/>
                    </a:solidFill>
                  </a:rPr>
                  <a:t>The ratio of the volumes is the cube of the ratio of corresponding sides.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55637"/>
                <a:ext cx="9144000" cy="5516563"/>
              </a:xfrm>
              <a:blipFill rotWithShape="1">
                <a:blip r:embed="rId3"/>
                <a:stretch>
                  <a:fillRect l="-1533" t="-1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676400" y="4643735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 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5181600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6 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7463" y="5177135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 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5786735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555813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9455" y="58674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633107" y="5181600"/>
            <a:ext cx="69598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900407" y="5638800"/>
            <a:ext cx="347993" cy="446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51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(5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arenR"/>
            </a:pPr>
            <a:r>
              <a:rPr lang="en-US" dirty="0"/>
              <a:t>If you know the lengths of the sides of two figures, how can you show that the figures are similar?</a:t>
            </a:r>
          </a:p>
          <a:p>
            <a:pPr marL="514350" indent="-514350" algn="ctr">
              <a:buAutoNum type="arabicParenR"/>
            </a:pPr>
            <a:endParaRPr lang="en-US" dirty="0"/>
          </a:p>
          <a:p>
            <a:pPr marL="514350" indent="-514350" algn="ctr">
              <a:buAutoNum type="arabicParenR"/>
            </a:pPr>
            <a:r>
              <a:rPr lang="en-US" dirty="0"/>
              <a:t>Draw two similar figures.</a:t>
            </a:r>
          </a:p>
        </p:txBody>
      </p:sp>
    </p:spTree>
    <p:extLst>
      <p:ext uri="{BB962C8B-B14F-4D97-AF65-F5344CB8AC3E}">
        <p14:creationId xmlns:p14="http://schemas.microsoft.com/office/powerpoint/2010/main" val="4248561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1.9 Additional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119022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Classwork: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Exploration: Applications of Proportions</a:t>
            </a:r>
          </a:p>
        </p:txBody>
      </p:sp>
    </p:spTree>
    <p:extLst>
      <p:ext uri="{BB962C8B-B14F-4D97-AF65-F5344CB8AC3E}">
        <p14:creationId xmlns:p14="http://schemas.microsoft.com/office/powerpoint/2010/main" val="274526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Facts: Why learn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Proportions can be used to find the heights of tall objects, such as totem poles, that would otherwise be difficult to measure. </a:t>
            </a:r>
          </a:p>
        </p:txBody>
      </p:sp>
      <p:pic>
        <p:nvPicPr>
          <p:cNvPr id="1026" name="Picture 2" descr="https://encrypted-tbn2.gstatic.com/images?q=tbn:ANd9GcQ8LDbduF3YfrD2G9gp1YKXrkxkbT751x0kjzL0dK7n9W9yPdCaL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950616"/>
            <a:ext cx="2863850" cy="382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6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Definitions: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Similar</a:t>
            </a:r>
            <a:r>
              <a:rPr lang="en-US" dirty="0"/>
              <a:t> figures have exactly the same shape, but not necessarily the same size.</a:t>
            </a:r>
          </a:p>
          <a:p>
            <a:pPr marL="0" indent="0">
              <a:buNone/>
            </a:pPr>
            <a:r>
              <a:rPr lang="en-US" b="1" u="sng" dirty="0"/>
              <a:t>Corresponding sides </a:t>
            </a:r>
            <a:r>
              <a:rPr lang="en-US" dirty="0"/>
              <a:t>and </a:t>
            </a:r>
            <a:r>
              <a:rPr lang="en-US" b="1" u="sng" dirty="0"/>
              <a:t>corresponding angles</a:t>
            </a:r>
            <a:r>
              <a:rPr lang="en-US" dirty="0"/>
              <a:t> are in the same relative position. </a:t>
            </a:r>
          </a:p>
        </p:txBody>
      </p:sp>
      <p:pic>
        <p:nvPicPr>
          <p:cNvPr id="2050" name="Picture 2" descr="http://25.media.tumblr.com/tumblr_m9raybsohv1rz1st5o1_r1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34766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25.media.tumblr.com/tumblr_m9raybsohv1rz1st5o1_r1_12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43861"/>
            <a:ext cx="1828800" cy="199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8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393" name="Text Box 9"/>
              <p:cNvSpPr txBox="1">
                <a:spLocks noChangeArrowheads="1"/>
              </p:cNvSpPr>
              <p:nvPr/>
            </p:nvSpPr>
            <p:spPr bwMode="auto">
              <a:xfrm>
                <a:off x="0" y="2057400"/>
                <a:ext cx="9144000" cy="42780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 dirty="0">
                    <a:latin typeface="Verdana" pitchFamily="34" charset="0"/>
                  </a:rPr>
                  <a:t>Have </a:t>
                </a:r>
                <a:r>
                  <a:rPr lang="en-US" altLang="en-US" sz="3200" b="1" u="sng" dirty="0">
                    <a:latin typeface="Verdana" pitchFamily="34" charset="0"/>
                  </a:rPr>
                  <a:t>corresponding sides</a:t>
                </a:r>
                <a:r>
                  <a:rPr lang="en-US" altLang="en-US" sz="3200" dirty="0">
                    <a:latin typeface="Verdana" pitchFamily="34" charset="0"/>
                  </a:rPr>
                  <a:t> that are </a:t>
                </a:r>
                <a:r>
                  <a:rPr lang="en-US" altLang="en-US" sz="3200" b="1" u="sng" dirty="0">
                    <a:latin typeface="Verdana" pitchFamily="34" charset="0"/>
                  </a:rPr>
                  <a:t>proportional</a:t>
                </a:r>
                <a:r>
                  <a:rPr lang="en-US" altLang="en-US" sz="3200" dirty="0">
                    <a:latin typeface="Verdana" pitchFamily="34" charset="0"/>
                  </a:rPr>
                  <a:t> and </a:t>
                </a:r>
                <a:r>
                  <a:rPr lang="en-US" altLang="en-US" sz="3200" b="1" u="sng" dirty="0">
                    <a:latin typeface="Verdana" pitchFamily="34" charset="0"/>
                  </a:rPr>
                  <a:t>corresponding angles</a:t>
                </a:r>
                <a:r>
                  <a:rPr lang="en-US" altLang="en-US" sz="3200" dirty="0">
                    <a:latin typeface="Verdana" pitchFamily="34" charset="0"/>
                  </a:rPr>
                  <a:t> that are </a:t>
                </a:r>
                <a:r>
                  <a:rPr lang="en-US" altLang="en-US" sz="3200" b="1" u="sng" dirty="0">
                    <a:latin typeface="Verdana" pitchFamily="34" charset="0"/>
                  </a:rPr>
                  <a:t>equal</a:t>
                </a:r>
                <a:r>
                  <a:rPr lang="en-US" altLang="en-US" sz="3200" dirty="0">
                    <a:latin typeface="Verdana" pitchFamily="34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endParaRPr lang="en-US" altLang="en-US" sz="3200" dirty="0">
                  <a:latin typeface="Verdana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sz="3200" dirty="0">
                    <a:latin typeface="Verdana" pitchFamily="34" charset="0"/>
                  </a:rPr>
                  <a:t>When stating two figures are similar, use the symbol </a:t>
                </a:r>
                <a14:m>
                  <m:oMath xmlns:m="http://schemas.openxmlformats.org/officeDocument/2006/math">
                    <m:r>
                      <a:rPr lang="en-US" altLang="en-US" sz="32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endParaRPr lang="en-US" altLang="en-US" sz="3200" dirty="0">
                  <a:latin typeface="Verdana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altLang="en-US" sz="3200" dirty="0"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1639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057400"/>
                <a:ext cx="9144000" cy="4278094"/>
              </a:xfrm>
              <a:prstGeom prst="rect">
                <a:avLst/>
              </a:prstGeom>
              <a:blipFill rotWithShape="1">
                <a:blip r:embed="rId3"/>
                <a:stretch>
                  <a:fillRect l="-1667" t="-18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828800" y="762000"/>
            <a:ext cx="617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>
                <a:latin typeface="Verdana" pitchFamily="34" charset="0"/>
              </a:rPr>
              <a:t>Similar Figures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219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uiExpand="1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AQEBUUEBEWEBAWEhURFxgVEBgXEBccFxYYFxQUGBMXHC0gIBkvGRgVIzsiIzMpLCwzGR4xNTAqNSctLCkBCQoKBQUFDQUFDSkYEhgpKSkpKSkpKSkpKSkpKSkpKSkpKSkpKSkpKSkpKSkpKSkpKSkpKSkpKSkpKSkpKSkpKf/AABEIAI0A0QMBIgACEQEDEQH/xAAbAAEAAwEBAQEAAAAAAAAAAAAABAUGAwcCAf/EAD4QAAIBAwIEAwILBgYDAAAAAAECAwAEERIhBRMxQQYiUTJhBxQWI0JDUlNxldMVM2JygYIkNGORkpQXc5P/xAAUAQEAAAAAAAAAAAAAAAAAAAAA/8QAFBEBAAAAAAAAAAAAAAAAAAAAAP/aAAwDAQACEQMRAD8A9xpSoXGeKJawSTOCwRc6VGXY9ERR3YsQoHqRQUfFvFkkV6kaoDaR6VupT9W8+BbAHPTO7egkQ1qaouB+H9Nm0d0qySXGuS5+y7yj5xf5QMIPcop4WunCvbTsXntiIyxPmkjIzBMfeVBBP2kegt7m7jjAMjqgZ1jGpgMs50ooz3JIAFft1dxxIXldY0HVnYKg3xux2G5FY7xhwW44ncCCOQ20Nuiz8xoWYNM+oQ6PMoyiqzZGcF02r48TzzXXAmMsTxzkRLIixMWDJcRrKVTSSVyrMNjkYPSg1nDeNW1yGNvPFOFIDcuVXxnOM6ScdD/tX5ccdtY5lhkuIknfGmNpVErZOBhCcnJ/3rM+DeHSLdzyxm5NrJGoZrxcTySKcK0asodYgmRhgBltgNyefBbxIpZYZbWWa8mv3eQ/FyY9AkzBOZ3GjlpCI8YJOVwBqoNxSqHxRwi9uTCtrd/E4g5M7IgNwy48qxsQQN+uR392DR3/AMHFzP8ANzcYu5LVtpIysQdxkELzVUEDI32OelBuqy/EfFjxXyxhM2aaYriXtHLPg265z0xp1enOj99W/F+IrZ2zSYLhECooyzuxwkUYPUszlV37mofCfDarZNBcgSvMHa5PZ3myZT+GTgegVfSgvaq28UWIm5Ju4BPr5fL+MJzdWcaNGc6s7Y61H8MX0hR7eclrm3PKcnrIpzyZ/wC5Rv8AxK47Vj0tZLhLyyS2fXNxKZ3leArBHHzVYTCRgA8mlfKFyc4JwBQb+/43bW5AnuIoSQWAkmRCQOrAMRt76+5OKQLEJmmjEBCsJDIoiIYgKeZnGCSMeuRWK8bQH9o27FniT4pMmtOHm6OTLEwTToYA4DHOOx9asfGELXHClWISEtJZ4zb/ADmBdQks0DLtgAsQQAMdMUGi4bxm3uQxt5451U6WMUiuAcZwSpO+KmVB4Rw94I9LzvcHUTqdI1wMAaVWJFAXYnpnc71OoFKUoFKUoFKUoFKUoFKUoFROJ8LhuYzHOgkjJVsZIIKkMrBgcgggHI3qXSgofkRZfYl/7lx+pUvhfhq1tnaSGMiRlCF2keR9IJYKGkYkLkk4FWdKBSlKBSlKBVXw/wATWtxcTW8MqvNBp5gB6as4APcjGDjoSAd6sJ4Q6lW3VgVO5Gx2O43rPcE4DbxXdwUiSGRZUdOWoQ8preKMKQu2gvFL5T3XPvoLrinCYbmPlzoJE1K43IIZTqVlZSCGBHUb1WfIey+xL/3Lj9Sr6ot1fKutQw5ixGXGCQBuATjtkHbIzg46Ggj8L8OW1szPDGQ7qqszSPI5CklV1SMSBkk4G29WVeaL444qFV3jtQhi4dcNp5hZVvJzDywCd3ONWrYL0w3WpMnwi3C3MrNHbx2CLciMvMRcytAShYKucKZRp3XuNySFIehUrzDhfwi8QnJjSO3M/wAbgt8EMiKJYJ5G1YkY5Xlqeze0pVT068R+EW9igiblxZ5Ek80gUFPm5WiwkTzoR7IOSxyWAAJoPSqVRcZ4GvEYYyzyQgxyEYADjnQNEdQPcByceoFYq78eXVsrhEBRJbyR5JGEhCx3UkSIqPOmNlHc5JCqpNB6lSsz4r8TT29vC9vDrkmdV8+PIOW0hzGZFy2FIxqAG5Jwu+Yj8dXUnLlhCtI1vCoWQtHC7ScRW1LhUkZQpG4cFtvUHFB6bSvNT404j5lnW3CFOJxhouYJGaz1ASDLeRcjGMk7ZyMgCL8tJLOOXllGmkmjc85nfQi8Ps2d9JcDGt8ZZlGW7k4oPVKViPDPiq/vpI9CW6wi3sriYkycz/ERa3SNQSNuxY+7fqHGOOTW/E2514kVsIIHWFbcvLKWklUoo15MhK9VXpjYYLENvSsNwrjUvEjHFK0Yjmt4+IAQFjLAFmieCKVySrM6k9AvsOAG61rODcMFtAkIZnCLp1N7R3JycfjQTaUpQKUpQKUpQKUpQKUpQKgcR4YZGWSKQwzoCFbTqQg4JR0yNSZA6EH0IqfSgqFbiDHSVt41+2Hkkb/5FVGT/McfxdDKseFJErAkys+8jyYLucY82ABjG2kAKOwFTaUEb9nQ4xykxhFxy1xiM5jGMdFO49O1cX4BaHmZtoTzf3vzKZk3z5zjzb+tT6UEOHhNtHjRDEgXTp0xKoXTqC4wNsa3/wCR9a5Lw2zl0MIoZDExKERo3LYnLFTjynO+1Unwoop4ZKGIVDLahiwBQD43BqLBtiMZ67VX/B3YCK4uDbtz7R1RucbVYA0i5XTEI1VWiCdwuMnZm3wG8qFJwW2ZlZoImdGZ1YxKWVmbUzKSMgltyR1NTaUEe+4dDOuieJJkyG0yRq65HQ6WGM0bh8JwTEhKhQMouQFIZANtgGAI9CKkUoIzcNhPWJD7f1a/WfvO30snPr3ri/AbVmVjbxF1OpSYU1KcKAQcbHCqM+4VPpQcbeyjj/dxqnlVfKoGy50rt2GTgds0eyjMgkMamVQVDlBzAD1UN1A91dqUEWx4ZBBq5MSRBmLNojVdRO5J0jc7mpVKUClKUClKUClKUClKUClKUClKUClKUClU1/4st4n5aFrm46cq3XmyjcDz48qDfq5Ue+o3K4lde2y8Oh+ymJrwgjvIRy4zv2D9NjQWnFuNW1qmq4lSJe2o+Zj10qnVm9ygk+lV/h3xbHfSTpFDNGsDKjPLFywzEZKhGOsEDSdwPaFRL7h9vw6MyQRc6+lYQxNKzSTySPnSGlclgg8zHGAFDbVccA4OtrAsYOt8l5HI80kjnVLK3vLEn3bDoKCxpSlApSlApSlApSlApSlApSlApSlApSlApSlApSq/ivHra1A58qxk+yu5lf3JGuWY+5QaCwrnPcJGpZ2CIBkszAKPeSdhVD+0+IXP+WtxaRnHzt0MyEbZK2qHPTPtsp9RXSDwfAWEl0z3swOQ07Bo1PqkCgRr+IXPvNB8fKwz7cPga7/1SeVZ99xOw84yPqw/XrX58nLi43vrksv3Ftqht+/tODzX2x1Kr/DWhAr9oI1hw2G3QRwRJDGOiooVfxwO/vqTSs94llad1soiVMylp3U4aOAHD4PZ3OUH95Hs0FVLxsefiLIZYxi1sY12aQyOEMgz0Mj6QD2RM/SNTfCXit7uSRJJLZmC6wIHkOPMVYZkUCRQcDmJsT2G2Z3iXwpDe2Ztj80o0GMqo+bKEFCFOxXbGk9QSK/ODeHXil51xNz5hEIE0xCKCKPIJWOIE4JIXJJPsqNgKBc+NrGOSWNpvNCjPJiORkQIAzgyKunUFIJUHI9K42fwg8NmlWKO5DyvJylUI+50a1OSuNJXdWOzfRJqCfAUhilgN4wtnF1pRYsHN07O7zNr+cI1tgeUdCQSBU6bwcrT87mYPx6K9wIx9XbC2WLOemBqz2ydqDRUpSgUpSgUpSgUpSgUpSgUpSgUrheX0UKF5pFijG5Z2CoPxY7VSHxPLPtYWzXAP10h5Np3GQzDW/T6CkfxUGiqjvPF9urmKANeXA6x266yv/skyI4/72HuzXH5LyXG9/cNOp+pizDaDocMqnXJ0+mxX+EVeWllHCgSKNY0GwVFCqPwA2oKM2XEboHnSrYRH6FuRJc4IIwbh10qensKSOzVYcL8O21sS0UQEh9qRiXnbv5pnJc9T1NWVKBSlKBSlKCJxXicdtC8spwiLk49onoqqO7FiAB3JAqB4Y4Y8aNNcAfG7hhLLjcJtiOBT9lEwvvOpvpGorYvr3GzWto+T3ElwBlR6FYwc/zkd0rSUClKUCosXFIHfQs0bSddIkUv/wAQc1JNeU+FLOK5hsore3Anhuzczz8goIgkzsU5pA1SONK6Rnykk42oPV6yfi+XiBuII7MS8tklaRojCgDBo+WHmmjcKMGTZRqJx2zjQtxSEZGvJU4OkFsEdR5Qd/d1qi4u9ldFWkW7DKrKGigvon0vjUhaJQSpwNj6UH7wnxRHHw5riYyNyWlik1lXmaSOUxlAyKqsS+ACAAcjpUa98dzwqok4fIJnEzcsXMLaVhjjkLu6nCrpcj1yuwOoGpLnh/xX4qLedLfAUIljdrjB1hgyxZDahq1ZznfrUWCy4ag2guixEyszW180r85UWVncoSWKogyemABgUFh4X8Wm+eRTbSW2iOGZeYV1MkwbSxVT5d0bY79OlaGs3Y3tnC7PHDcqzRxQn/A3hGmHUIxgxdtbe896m/KeH7u5/L7r9KgqfhCln02iQGQNJerGwiuDAzr8XuG080A4GVU/21eeH7N4rdVkUo/mJBupLgjJP10vmO2D2AzgVWv4osJZ4omSVpw4kjV7C4DI2krr80Xl8rsNRxsTWjoFKUoPx2wCfQZ2GT/sKwj+OL2eXRFY3NlDvmaexmkl6baII1Iznuzem1aDjXGJlnitrRY2uJEeZmlJ5UUaFVLFV3Zi7AADHRjnarSwMpjXnqiy48wjYtHnPVSwBxjB36e/rQZG0WxV+ZPHe3k435lxw67fSf8ATiEPLj/sUfiauvlfB91d/ld5+jV3ilBSfLCD7q7/ACu8/Rp8sIPurv8AK7z9Gqa28b3MoMa2qreNeTWqRvL82iRIrvNK6Z2AZdl7soHrV14f4xLK08VyqLPbyKjGMtyWV41kRxq3Bw2CpzjHXBFB+fLCD7q7/K7z9Gnywg+6u/yu8/Rrh/5A4foMnOblB1j1m3mEbFy4Qo5TDqTGwyuRnHqM9eC+NrK8lEVvKXk0NJgxOuNDBXUllADgkZXqMjI3oPr5YQfdXf5Xefo0+WEH3V3+V3n6NXlKCj+WEH3V3+V3n6NcL7xK8sZSzhn+MNhFaWyniiTUQDKzyoowoOrAOTjAHpo6rfEPGls7aSZl1lQAqA4aR2IWOMHHVnKjPbOaDtwjhiW0CRJkhFxk7sxJy7se7FiWJ9SamVD4PxNLm3jmT2ZEVxg5xkbjPuOR/SplApSlAqFxO6KKFj3mkOhPQHGS5/hABJ/DHUgVMZgBk7Ab+6q7hqmVzcN0ZdEQPaPOdWPVjg79AEGxBoJlnaiJFRegHUnJJO7MT3Ykkk9yTXalfEsqqMsQqjqScAf1NB91+VXjijSf5eMyA4+cbyQ79wSNTbHPlGD01Cvr9mGT/MOZB9geWHv1UHLdfpEjYHAoD8WTOmIGZ9towCoz3Zz5R/U522B6U+KzSfvHEa/ZiJ1fgZTv6+yFPTBqbHGFGFAUDoAMAf0r6oOFrYxxZ5aBcnLEDzMfVm6k+813pSgUpSgo+M+HpJZlnt7k2s4ieAtylkVkchvYbYMGGQfecgjarPhtlyIkj1vLpXGuRy8rerMx6nNSaUClKUGVm8DsJefBdNDP8YnnDGJXTFwkavGUJGR82hBznI9Nqs7Pw1HHbywl3kM3MM0rEc6RpF0s5KgAHTgAAAAKoHSrelBlrHwU6iETXbzCB4DGojVIVWBWVVEYJ8x1Al9z5QBgbVK4V4SW3khcSFjFHcx40gBvjMySsx94KAf1q/pQKUpQKpuN+Hlu5YOdpe2iLyNEy6g8hXTESDsVUNIcHuVParmlBUeHuA/E+ciEC3aYyxRquBEHVeYg7aeZrYAYxqxVvSlApXxLMqKWdgqgZJYgKB3JJ7Vwg4nDJqEUqSuoyVSRSRnpnB2/rQR+I/POLcHyldcxHUJ0CZ7FiCPwDYwcESrm9jiA1sAT0A3Y/wAqjc9ulVnDeHXJXMrrC7nXJyjrYsRjAkdQAoAUDC9B1zvVna2EcedC4Y9WJLSN/M7Ese3U0Efnzyfu0EK/akGXPXcRg7dj5iD1BUV9xcKQHU5M0g+lIc4/lX2V/tAzgZzU2lApSlApSlApSlApSlApSlApSlApSlApSlApSlApSlApSlBQePoy3Cr0KMk2kwAxkk8s4AA71A8Byw/OCOSOVyqMeVw42yADIxqI8539dvStdSgUpSgUpSgUpSgUpSgUpSgUpS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math.com/school/subject3/images/S3U3L2GLtriangl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77173"/>
            <a:ext cx="5257800" cy="355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7675" y="381000"/>
            <a:ext cx="8316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Make sure corresponding vertices are in the same order.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7311" y="5801380"/>
                <a:ext cx="66064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It would be incorrect to write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~∆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𝐸𝐷𝐹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311" y="5801380"/>
                <a:ext cx="6606489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937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85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Rectangle 2" descr="Large confetti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dirty="0"/>
                  <a:t>Similar Figures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𝐴𝐵𝐶𝐷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𝑊𝑋𝑌𝑍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434" name="Rectangle 2" descr="Large confetti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28600" y="1752600"/>
            <a:ext cx="3810000" cy="1938338"/>
            <a:chOff x="144" y="747"/>
            <a:chExt cx="2400" cy="1221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720" y="1008"/>
              <a:ext cx="960" cy="7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480" y="8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680" y="8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33CC"/>
                  </a:solidFill>
                  <a:latin typeface="Verdana" pitchFamily="34" charset="0"/>
                </a:rPr>
                <a:t>D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432" y="158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53008C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680" y="158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chemeClr val="hlink"/>
                  </a:solidFill>
                  <a:latin typeface="Verdana" pitchFamily="34" charset="0"/>
                </a:rPr>
                <a:t>C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912" y="74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3 cm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44" y="115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2 cm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680" y="115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2 cm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912" y="1680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Verdana" pitchFamily="34" charset="0"/>
                </a:rPr>
                <a:t>3 cm</a:t>
              </a:r>
            </a:p>
          </p:txBody>
        </p:sp>
      </p:grpSp>
      <p:grpSp>
        <p:nvGrpSpPr>
          <p:cNvPr id="18445" name="Group 13"/>
          <p:cNvGrpSpPr>
            <a:grpSpLocks/>
          </p:cNvGrpSpPr>
          <p:nvPr/>
        </p:nvGrpSpPr>
        <p:grpSpPr bwMode="auto">
          <a:xfrm>
            <a:off x="3810000" y="1676400"/>
            <a:ext cx="5334000" cy="2557463"/>
            <a:chOff x="2400" y="597"/>
            <a:chExt cx="3360" cy="1611"/>
          </a:xfrm>
        </p:grpSpPr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2976" y="864"/>
              <a:ext cx="1968" cy="11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640" y="6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Verdana" pitchFamily="34" charset="0"/>
                </a:rPr>
                <a:t>W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4944" y="6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33CC"/>
                  </a:solidFill>
                  <a:latin typeface="Verdana" pitchFamily="34" charset="0"/>
                </a:rPr>
                <a:t>Z</a:t>
              </a: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2736" y="18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53008C"/>
                  </a:solidFill>
                  <a:latin typeface="Verdana" pitchFamily="34" charset="0"/>
                </a:rPr>
                <a:t>X</a:t>
              </a: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4944" y="182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chemeClr val="hlink"/>
                  </a:solidFill>
                  <a:latin typeface="Verdana" pitchFamily="34" charset="0"/>
                </a:rPr>
                <a:t>Y</a:t>
              </a:r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3600" y="59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9 cm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3600" y="1920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9 cm</a:t>
              </a:r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4896" y="124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6 cm</a:t>
              </a:r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2400" y="124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6 cm</a:t>
              </a:r>
            </a:p>
          </p:txBody>
        </p:sp>
      </p:grp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228600" y="3948113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Verdana" pitchFamily="34" charset="0"/>
              </a:rPr>
              <a:t>Corresponding angles:</a:t>
            </a:r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352425" y="4495800"/>
            <a:ext cx="4371975" cy="457200"/>
            <a:chOff x="2928" y="2601"/>
            <a:chExt cx="2754" cy="288"/>
          </a:xfrm>
        </p:grpSpPr>
        <p:sp>
          <p:nvSpPr>
            <p:cNvPr id="18474" name="Text Box 42"/>
            <p:cNvSpPr txBox="1">
              <a:spLocks noChangeArrowheads="1"/>
            </p:cNvSpPr>
            <p:nvPr/>
          </p:nvSpPr>
          <p:spPr bwMode="auto">
            <a:xfrm>
              <a:off x="3090" y="2601"/>
              <a:ext cx="25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i="1" dirty="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altLang="en-US" sz="2400" b="1" i="1" dirty="0">
                  <a:solidFill>
                    <a:srgbClr val="53008C"/>
                  </a:solidFill>
                  <a:latin typeface="Verdana" pitchFamily="34" charset="0"/>
                </a:rPr>
                <a:t> </a:t>
              </a:r>
              <a:r>
                <a:rPr lang="en-US" altLang="en-US" sz="2400" dirty="0">
                  <a:latin typeface="Verdana" pitchFamily="34" charset="0"/>
                </a:rPr>
                <a:t>corresponds to   </a:t>
              </a:r>
              <a:r>
                <a:rPr lang="en-US" altLang="en-US" sz="2400" b="1" i="1" dirty="0">
                  <a:solidFill>
                    <a:srgbClr val="FF0000"/>
                  </a:solidFill>
                  <a:latin typeface="Verdana" pitchFamily="34" charset="0"/>
                </a:rPr>
                <a:t>W</a:t>
              </a:r>
              <a:r>
                <a:rPr lang="en-US" altLang="en-US" sz="2400" dirty="0">
                  <a:latin typeface="Verdana" pitchFamily="34" charset="0"/>
                </a:rPr>
                <a:t>. </a:t>
              </a:r>
              <a:endParaRPr lang="en-US" altLang="en-US" sz="2400" b="1" i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grpSp>
          <p:nvGrpSpPr>
            <p:cNvPr id="18475" name="Group 43"/>
            <p:cNvGrpSpPr>
              <a:grpSpLocks/>
            </p:cNvGrpSpPr>
            <p:nvPr/>
          </p:nvGrpSpPr>
          <p:grpSpPr bwMode="auto">
            <a:xfrm>
              <a:off x="4818" y="2679"/>
              <a:ext cx="192" cy="144"/>
              <a:chOff x="2736" y="3792"/>
              <a:chExt cx="192" cy="144"/>
            </a:xfrm>
          </p:grpSpPr>
          <p:sp>
            <p:nvSpPr>
              <p:cNvPr id="18476" name="Line 44"/>
              <p:cNvSpPr>
                <a:spLocks noChangeShapeType="1"/>
              </p:cNvSpPr>
              <p:nvPr/>
            </p:nvSpPr>
            <p:spPr bwMode="auto">
              <a:xfrm flipH="1">
                <a:off x="2736" y="3792"/>
                <a:ext cx="13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Line 45"/>
              <p:cNvSpPr>
                <a:spLocks noChangeShapeType="1"/>
              </p:cNvSpPr>
              <p:nvPr/>
            </p:nvSpPr>
            <p:spPr bwMode="auto">
              <a:xfrm>
                <a:off x="2736" y="39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78" name="Group 46"/>
            <p:cNvGrpSpPr>
              <a:grpSpLocks/>
            </p:cNvGrpSpPr>
            <p:nvPr/>
          </p:nvGrpSpPr>
          <p:grpSpPr bwMode="auto">
            <a:xfrm>
              <a:off x="2928" y="2679"/>
              <a:ext cx="192" cy="144"/>
              <a:chOff x="2736" y="3792"/>
              <a:chExt cx="192" cy="144"/>
            </a:xfrm>
          </p:grpSpPr>
          <p:sp>
            <p:nvSpPr>
              <p:cNvPr id="18479" name="Line 47"/>
              <p:cNvSpPr>
                <a:spLocks noChangeShapeType="1"/>
              </p:cNvSpPr>
              <p:nvPr/>
            </p:nvSpPr>
            <p:spPr bwMode="auto">
              <a:xfrm flipH="1">
                <a:off x="2736" y="3792"/>
                <a:ext cx="13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Line 48"/>
              <p:cNvSpPr>
                <a:spLocks noChangeShapeType="1"/>
              </p:cNvSpPr>
              <p:nvPr/>
            </p:nvSpPr>
            <p:spPr bwMode="auto">
              <a:xfrm>
                <a:off x="2736" y="39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81" name="Group 49"/>
          <p:cNvGrpSpPr>
            <a:grpSpLocks/>
          </p:cNvGrpSpPr>
          <p:nvPr/>
        </p:nvGrpSpPr>
        <p:grpSpPr bwMode="auto">
          <a:xfrm>
            <a:off x="366713" y="4924425"/>
            <a:ext cx="4391025" cy="457200"/>
            <a:chOff x="2919" y="2871"/>
            <a:chExt cx="2766" cy="288"/>
          </a:xfrm>
        </p:grpSpPr>
        <p:sp>
          <p:nvSpPr>
            <p:cNvPr id="18482" name="Text Box 50"/>
            <p:cNvSpPr txBox="1">
              <a:spLocks noChangeArrowheads="1"/>
            </p:cNvSpPr>
            <p:nvPr/>
          </p:nvSpPr>
          <p:spPr bwMode="auto">
            <a:xfrm>
              <a:off x="3093" y="2871"/>
              <a:ext cx="25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i="1" dirty="0">
                  <a:solidFill>
                    <a:srgbClr val="53008C"/>
                  </a:solidFill>
                  <a:latin typeface="Verdana" pitchFamily="34" charset="0"/>
                </a:rPr>
                <a:t>B </a:t>
              </a:r>
              <a:r>
                <a:rPr lang="en-US" altLang="en-US" sz="2400" dirty="0">
                  <a:latin typeface="Verdana" pitchFamily="34" charset="0"/>
                </a:rPr>
                <a:t>corresponds to    </a:t>
              </a:r>
              <a:r>
                <a:rPr lang="en-US" altLang="en-US" sz="2400" b="1" i="1" dirty="0">
                  <a:solidFill>
                    <a:schemeClr val="accent2"/>
                  </a:solidFill>
                  <a:latin typeface="Verdana" pitchFamily="34" charset="0"/>
                </a:rPr>
                <a:t>X</a:t>
              </a:r>
              <a:r>
                <a:rPr lang="en-US" altLang="en-US" sz="2400" dirty="0">
                  <a:latin typeface="Verdana" pitchFamily="34" charset="0"/>
                </a:rPr>
                <a:t>. </a:t>
              </a:r>
            </a:p>
          </p:txBody>
        </p:sp>
        <p:grpSp>
          <p:nvGrpSpPr>
            <p:cNvPr id="18483" name="Group 51"/>
            <p:cNvGrpSpPr>
              <a:grpSpLocks/>
            </p:cNvGrpSpPr>
            <p:nvPr/>
          </p:nvGrpSpPr>
          <p:grpSpPr bwMode="auto">
            <a:xfrm>
              <a:off x="2919" y="2949"/>
              <a:ext cx="192" cy="144"/>
              <a:chOff x="2736" y="3792"/>
              <a:chExt cx="192" cy="144"/>
            </a:xfrm>
          </p:grpSpPr>
          <p:sp>
            <p:nvSpPr>
              <p:cNvPr id="18484" name="Line 52"/>
              <p:cNvSpPr>
                <a:spLocks noChangeShapeType="1"/>
              </p:cNvSpPr>
              <p:nvPr/>
            </p:nvSpPr>
            <p:spPr bwMode="auto">
              <a:xfrm flipH="1">
                <a:off x="2736" y="3792"/>
                <a:ext cx="13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Line 53"/>
              <p:cNvSpPr>
                <a:spLocks noChangeShapeType="1"/>
              </p:cNvSpPr>
              <p:nvPr/>
            </p:nvSpPr>
            <p:spPr bwMode="auto">
              <a:xfrm>
                <a:off x="2736" y="39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86" name="Group 54"/>
            <p:cNvGrpSpPr>
              <a:grpSpLocks/>
            </p:cNvGrpSpPr>
            <p:nvPr/>
          </p:nvGrpSpPr>
          <p:grpSpPr bwMode="auto">
            <a:xfrm>
              <a:off x="4866" y="2946"/>
              <a:ext cx="192" cy="144"/>
              <a:chOff x="2736" y="3792"/>
              <a:chExt cx="192" cy="144"/>
            </a:xfrm>
          </p:grpSpPr>
          <p:sp>
            <p:nvSpPr>
              <p:cNvPr id="18487" name="Line 55"/>
              <p:cNvSpPr>
                <a:spLocks noChangeShapeType="1"/>
              </p:cNvSpPr>
              <p:nvPr/>
            </p:nvSpPr>
            <p:spPr bwMode="auto">
              <a:xfrm flipH="1">
                <a:off x="2736" y="3792"/>
                <a:ext cx="13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8" name="Line 56"/>
              <p:cNvSpPr>
                <a:spLocks noChangeShapeType="1"/>
              </p:cNvSpPr>
              <p:nvPr/>
            </p:nvSpPr>
            <p:spPr bwMode="auto">
              <a:xfrm>
                <a:off x="2736" y="39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89" name="Group 57"/>
          <p:cNvGrpSpPr>
            <a:grpSpLocks/>
          </p:cNvGrpSpPr>
          <p:nvPr/>
        </p:nvGrpSpPr>
        <p:grpSpPr bwMode="auto">
          <a:xfrm>
            <a:off x="366713" y="5410200"/>
            <a:ext cx="4129087" cy="457200"/>
            <a:chOff x="2919" y="3177"/>
            <a:chExt cx="2601" cy="288"/>
          </a:xfrm>
        </p:grpSpPr>
        <p:sp>
          <p:nvSpPr>
            <p:cNvPr id="18490" name="Text Box 58"/>
            <p:cNvSpPr txBox="1">
              <a:spLocks noChangeArrowheads="1"/>
            </p:cNvSpPr>
            <p:nvPr/>
          </p:nvSpPr>
          <p:spPr bwMode="auto">
            <a:xfrm>
              <a:off x="3072" y="3177"/>
              <a:ext cx="24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i="1" dirty="0">
                  <a:solidFill>
                    <a:schemeClr val="hlink"/>
                  </a:solidFill>
                  <a:latin typeface="Verdana" pitchFamily="34" charset="0"/>
                </a:rPr>
                <a:t>C</a:t>
              </a:r>
              <a:r>
                <a:rPr lang="en-US" altLang="en-US" sz="2400" b="1" i="1" dirty="0">
                  <a:solidFill>
                    <a:srgbClr val="53008C"/>
                  </a:solidFill>
                  <a:latin typeface="Verdana" pitchFamily="34" charset="0"/>
                </a:rPr>
                <a:t> </a:t>
              </a:r>
              <a:r>
                <a:rPr lang="en-US" altLang="en-US" sz="2400" dirty="0">
                  <a:latin typeface="Verdana" pitchFamily="34" charset="0"/>
                </a:rPr>
                <a:t>corresponds to    </a:t>
              </a:r>
              <a:r>
                <a:rPr lang="en-US" altLang="en-US" sz="2400" b="1" i="1" dirty="0">
                  <a:solidFill>
                    <a:schemeClr val="hlink"/>
                  </a:solidFill>
                  <a:latin typeface="Verdana" pitchFamily="34" charset="0"/>
                </a:rPr>
                <a:t>Y</a:t>
              </a:r>
              <a:r>
                <a:rPr lang="en-US" altLang="en-US" sz="2400" dirty="0">
                  <a:latin typeface="Verdana" pitchFamily="34" charset="0"/>
                </a:rPr>
                <a:t>.</a:t>
              </a:r>
              <a:endParaRPr lang="en-US" altLang="en-US" sz="2400" b="1" i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grpSp>
          <p:nvGrpSpPr>
            <p:cNvPr id="18491" name="Group 59"/>
            <p:cNvGrpSpPr>
              <a:grpSpLocks/>
            </p:cNvGrpSpPr>
            <p:nvPr/>
          </p:nvGrpSpPr>
          <p:grpSpPr bwMode="auto">
            <a:xfrm>
              <a:off x="2919" y="3252"/>
              <a:ext cx="192" cy="144"/>
              <a:chOff x="2736" y="3792"/>
              <a:chExt cx="192" cy="144"/>
            </a:xfrm>
          </p:grpSpPr>
          <p:sp>
            <p:nvSpPr>
              <p:cNvPr id="18492" name="Line 60"/>
              <p:cNvSpPr>
                <a:spLocks noChangeShapeType="1"/>
              </p:cNvSpPr>
              <p:nvPr/>
            </p:nvSpPr>
            <p:spPr bwMode="auto">
              <a:xfrm flipH="1">
                <a:off x="2736" y="3792"/>
                <a:ext cx="13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/>
            </p:nvSpPr>
            <p:spPr bwMode="auto">
              <a:xfrm>
                <a:off x="2736" y="39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94" name="Group 62"/>
            <p:cNvGrpSpPr>
              <a:grpSpLocks/>
            </p:cNvGrpSpPr>
            <p:nvPr/>
          </p:nvGrpSpPr>
          <p:grpSpPr bwMode="auto">
            <a:xfrm>
              <a:off x="4854" y="3252"/>
              <a:ext cx="192" cy="144"/>
              <a:chOff x="2736" y="3792"/>
              <a:chExt cx="192" cy="144"/>
            </a:xfrm>
          </p:grpSpPr>
          <p:sp>
            <p:nvSpPr>
              <p:cNvPr id="18495" name="Line 63"/>
              <p:cNvSpPr>
                <a:spLocks noChangeShapeType="1"/>
              </p:cNvSpPr>
              <p:nvPr/>
            </p:nvSpPr>
            <p:spPr bwMode="auto">
              <a:xfrm flipH="1">
                <a:off x="2736" y="3792"/>
                <a:ext cx="13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6" name="Line 64"/>
              <p:cNvSpPr>
                <a:spLocks noChangeShapeType="1"/>
              </p:cNvSpPr>
              <p:nvPr/>
            </p:nvSpPr>
            <p:spPr bwMode="auto">
              <a:xfrm>
                <a:off x="2736" y="39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497" name="Group 65"/>
          <p:cNvGrpSpPr>
            <a:grpSpLocks/>
          </p:cNvGrpSpPr>
          <p:nvPr/>
        </p:nvGrpSpPr>
        <p:grpSpPr bwMode="auto">
          <a:xfrm>
            <a:off x="366713" y="5853113"/>
            <a:ext cx="4357687" cy="457200"/>
            <a:chOff x="2919" y="3456"/>
            <a:chExt cx="2745" cy="288"/>
          </a:xfrm>
        </p:grpSpPr>
        <p:sp>
          <p:nvSpPr>
            <p:cNvPr id="18498" name="Text Box 66"/>
            <p:cNvSpPr txBox="1">
              <a:spLocks noChangeArrowheads="1"/>
            </p:cNvSpPr>
            <p:nvPr/>
          </p:nvSpPr>
          <p:spPr bwMode="auto">
            <a:xfrm>
              <a:off x="3072" y="3456"/>
              <a:ext cx="25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i="1" dirty="0">
                  <a:solidFill>
                    <a:srgbClr val="FF33CC"/>
                  </a:solidFill>
                  <a:latin typeface="Verdana" pitchFamily="34" charset="0"/>
                </a:rPr>
                <a:t>D</a:t>
              </a:r>
              <a:r>
                <a:rPr lang="en-US" altLang="en-US" sz="2400" b="1" i="1" dirty="0">
                  <a:solidFill>
                    <a:srgbClr val="53008C"/>
                  </a:solidFill>
                  <a:latin typeface="Verdana" pitchFamily="34" charset="0"/>
                </a:rPr>
                <a:t> </a:t>
              </a:r>
              <a:r>
                <a:rPr lang="en-US" altLang="en-US" sz="2400" dirty="0">
                  <a:latin typeface="Verdana" pitchFamily="34" charset="0"/>
                </a:rPr>
                <a:t>corresponds to    </a:t>
              </a:r>
              <a:r>
                <a:rPr lang="en-US" altLang="en-US" sz="2400" b="1" i="1" dirty="0">
                  <a:solidFill>
                    <a:srgbClr val="FF33CC"/>
                  </a:solidFill>
                  <a:latin typeface="Verdana" pitchFamily="34" charset="0"/>
                </a:rPr>
                <a:t>Z</a:t>
              </a:r>
              <a:r>
                <a:rPr lang="en-US" altLang="en-US" sz="2400" dirty="0">
                  <a:latin typeface="Verdana" pitchFamily="34" charset="0"/>
                </a:rPr>
                <a:t>. </a:t>
              </a:r>
              <a:endParaRPr lang="en-US" altLang="en-US" sz="2400" b="1" i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grpSp>
          <p:nvGrpSpPr>
            <p:cNvPr id="18499" name="Group 67"/>
            <p:cNvGrpSpPr>
              <a:grpSpLocks/>
            </p:cNvGrpSpPr>
            <p:nvPr/>
          </p:nvGrpSpPr>
          <p:grpSpPr bwMode="auto">
            <a:xfrm>
              <a:off x="2919" y="3534"/>
              <a:ext cx="192" cy="144"/>
              <a:chOff x="2736" y="3792"/>
              <a:chExt cx="192" cy="144"/>
            </a:xfrm>
          </p:grpSpPr>
          <p:sp>
            <p:nvSpPr>
              <p:cNvPr id="18500" name="Line 68"/>
              <p:cNvSpPr>
                <a:spLocks noChangeShapeType="1"/>
              </p:cNvSpPr>
              <p:nvPr/>
            </p:nvSpPr>
            <p:spPr bwMode="auto">
              <a:xfrm flipH="1">
                <a:off x="2736" y="3792"/>
                <a:ext cx="13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1" name="Line 69"/>
              <p:cNvSpPr>
                <a:spLocks noChangeShapeType="1"/>
              </p:cNvSpPr>
              <p:nvPr/>
            </p:nvSpPr>
            <p:spPr bwMode="auto">
              <a:xfrm>
                <a:off x="2736" y="39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02" name="Group 70"/>
            <p:cNvGrpSpPr>
              <a:grpSpLocks/>
            </p:cNvGrpSpPr>
            <p:nvPr/>
          </p:nvGrpSpPr>
          <p:grpSpPr bwMode="auto">
            <a:xfrm>
              <a:off x="4857" y="3534"/>
              <a:ext cx="192" cy="144"/>
              <a:chOff x="2736" y="3792"/>
              <a:chExt cx="192" cy="144"/>
            </a:xfrm>
          </p:grpSpPr>
          <p:sp>
            <p:nvSpPr>
              <p:cNvPr id="18503" name="Line 71"/>
              <p:cNvSpPr>
                <a:spLocks noChangeShapeType="1"/>
              </p:cNvSpPr>
              <p:nvPr/>
            </p:nvSpPr>
            <p:spPr bwMode="auto">
              <a:xfrm flipH="1">
                <a:off x="2736" y="3792"/>
                <a:ext cx="13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/>
            </p:nvSpPr>
            <p:spPr bwMode="auto">
              <a:xfrm>
                <a:off x="2736" y="39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50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Rectangle 2" descr="Large confetti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dirty="0"/>
                  <a:t>Similar Figures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𝐴𝐵𝐶𝐷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𝑊𝑋𝑌𝑍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338" name="Rectangle 2" descr="Large confetti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28600" y="1752600"/>
            <a:ext cx="3810000" cy="1938338"/>
            <a:chOff x="144" y="747"/>
            <a:chExt cx="2400" cy="1221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720" y="1008"/>
              <a:ext cx="960" cy="7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480" y="8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1680" y="81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33CC"/>
                  </a:solidFill>
                  <a:latin typeface="Verdana" pitchFamily="34" charset="0"/>
                </a:rPr>
                <a:t>D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432" y="158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53008C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1680" y="158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chemeClr val="hlink"/>
                  </a:solidFill>
                  <a:latin typeface="Verdana" pitchFamily="34" charset="0"/>
                </a:rPr>
                <a:t>C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912" y="74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3 cm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44" y="115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2 cm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1680" y="115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2 cm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912" y="1680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3 cm</a:t>
              </a:r>
            </a:p>
          </p:txBody>
        </p:sp>
      </p:grp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3810000" y="1676400"/>
            <a:ext cx="5334000" cy="2557463"/>
            <a:chOff x="2400" y="597"/>
            <a:chExt cx="3360" cy="1611"/>
          </a:xfrm>
        </p:grpSpPr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2976" y="864"/>
              <a:ext cx="1968" cy="11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2640" y="6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Verdana" pitchFamily="34" charset="0"/>
                </a:rPr>
                <a:t>W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4944" y="6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FF33CC"/>
                  </a:solidFill>
                  <a:latin typeface="Verdana" pitchFamily="34" charset="0"/>
                </a:rPr>
                <a:t>Z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2736" y="18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rgbClr val="53008C"/>
                  </a:solidFill>
                  <a:latin typeface="Verdana" pitchFamily="34" charset="0"/>
                </a:rPr>
                <a:t>X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4944" y="182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chemeClr val="hlink"/>
                  </a:solidFill>
                  <a:latin typeface="Verdana" pitchFamily="34" charset="0"/>
                </a:rPr>
                <a:t>Y</a:t>
              </a: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3600" y="59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9 cm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3600" y="1920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9 cm</a:t>
              </a: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4896" y="124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6 cm</a:t>
              </a: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2400" y="124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Verdana" pitchFamily="34" charset="0"/>
                </a:rPr>
                <a:t>6 cm</a:t>
              </a:r>
            </a:p>
          </p:txBody>
        </p:sp>
      </p:grp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762000" y="4267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Verdana" pitchFamily="34" charset="0"/>
              </a:rPr>
              <a:t>Corresponding sides: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838200" y="48006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altLang="en-US" b="1" i="1" dirty="0">
                <a:solidFill>
                  <a:srgbClr val="53008C"/>
                </a:solidFill>
                <a:latin typeface="Verdana" pitchFamily="34" charset="0"/>
              </a:rPr>
              <a:t>B </a:t>
            </a:r>
            <a:r>
              <a:rPr lang="en-US" altLang="en-US" dirty="0">
                <a:latin typeface="Verdana" pitchFamily="34" charset="0"/>
              </a:rPr>
              <a:t>corresponds to </a:t>
            </a:r>
            <a:r>
              <a:rPr lang="en-US" altLang="en-US" b="1" i="1" dirty="0">
                <a:solidFill>
                  <a:srgbClr val="FF0000"/>
                </a:solidFill>
                <a:latin typeface="Verdana" pitchFamily="34" charset="0"/>
              </a:rPr>
              <a:t>W</a:t>
            </a:r>
            <a:r>
              <a:rPr lang="en-US" altLang="en-US" b="1" i="1" dirty="0">
                <a:solidFill>
                  <a:srgbClr val="53008C"/>
                </a:solidFill>
                <a:latin typeface="Verdana" pitchFamily="34" charset="0"/>
              </a:rPr>
              <a:t>X</a:t>
            </a:r>
            <a:r>
              <a:rPr lang="en-US" altLang="en-US" dirty="0">
                <a:latin typeface="Verdana" pitchFamily="34" charset="0"/>
              </a:rPr>
              <a:t>. </a:t>
            </a:r>
            <a:endParaRPr lang="en-US" altLang="en-US" b="1" i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838200" y="6172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altLang="en-US" b="1" i="1" dirty="0">
                <a:solidFill>
                  <a:srgbClr val="FF33CC"/>
                </a:solidFill>
                <a:latin typeface="Verdana" pitchFamily="34" charset="0"/>
              </a:rPr>
              <a:t>D</a:t>
            </a:r>
            <a:r>
              <a:rPr lang="en-US" altLang="en-US" b="1" i="1" dirty="0">
                <a:solidFill>
                  <a:srgbClr val="53008C"/>
                </a:solidFill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corresponds to </a:t>
            </a:r>
            <a:r>
              <a:rPr lang="en-US" altLang="en-US" b="1" i="1" dirty="0">
                <a:solidFill>
                  <a:srgbClr val="FF0000"/>
                </a:solidFill>
                <a:latin typeface="Verdana" pitchFamily="34" charset="0"/>
              </a:rPr>
              <a:t>W</a:t>
            </a:r>
            <a:r>
              <a:rPr lang="en-US" altLang="en-US" b="1" i="1" dirty="0">
                <a:solidFill>
                  <a:srgbClr val="FF33CC"/>
                </a:solidFill>
                <a:latin typeface="Verdana" pitchFamily="34" charset="0"/>
              </a:rPr>
              <a:t>Z</a:t>
            </a:r>
            <a:r>
              <a:rPr lang="en-US" altLang="en-US" dirty="0">
                <a:latin typeface="Verdana" pitchFamily="34" charset="0"/>
              </a:rPr>
              <a:t>. 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838200" y="57150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chemeClr val="hlink"/>
                </a:solidFill>
                <a:latin typeface="Verdana" pitchFamily="34" charset="0"/>
              </a:rPr>
              <a:t>C</a:t>
            </a:r>
            <a:r>
              <a:rPr lang="en-US" altLang="en-US" b="1" i="1" dirty="0">
                <a:solidFill>
                  <a:srgbClr val="FF33CC"/>
                </a:solidFill>
                <a:latin typeface="Verdana" pitchFamily="34" charset="0"/>
              </a:rPr>
              <a:t>D</a:t>
            </a:r>
            <a:r>
              <a:rPr lang="en-US" altLang="en-US" b="1" i="1" dirty="0">
                <a:solidFill>
                  <a:srgbClr val="53008C"/>
                </a:solidFill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corresponds to </a:t>
            </a:r>
            <a:r>
              <a:rPr lang="en-US" altLang="en-US" b="1" i="1" dirty="0">
                <a:solidFill>
                  <a:schemeClr val="hlink"/>
                </a:solidFill>
                <a:latin typeface="Verdana" pitchFamily="34" charset="0"/>
              </a:rPr>
              <a:t>Y</a:t>
            </a:r>
            <a:r>
              <a:rPr lang="en-US" altLang="en-US" b="1" i="1" dirty="0">
                <a:solidFill>
                  <a:srgbClr val="FF33CC"/>
                </a:solidFill>
                <a:latin typeface="Verdana" pitchFamily="34" charset="0"/>
              </a:rPr>
              <a:t>Z</a:t>
            </a:r>
            <a:r>
              <a:rPr lang="en-US" altLang="en-US" dirty="0">
                <a:latin typeface="Verdana" pitchFamily="34" charset="0"/>
              </a:rPr>
              <a:t>. 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838200" y="5257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rgbClr val="53008C"/>
                </a:solidFill>
                <a:latin typeface="Verdana" pitchFamily="34" charset="0"/>
              </a:rPr>
              <a:t>B</a:t>
            </a:r>
            <a:r>
              <a:rPr lang="en-US" altLang="en-US" b="1" i="1" dirty="0">
                <a:solidFill>
                  <a:schemeClr val="hlink"/>
                </a:solidFill>
                <a:latin typeface="Verdana" pitchFamily="34" charset="0"/>
              </a:rPr>
              <a:t>C</a:t>
            </a:r>
            <a:r>
              <a:rPr lang="en-US" altLang="en-US" b="1" i="1" dirty="0">
                <a:solidFill>
                  <a:srgbClr val="53008C"/>
                </a:solidFill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corresponds to </a:t>
            </a:r>
            <a:r>
              <a:rPr lang="en-US" altLang="en-US" b="1" i="1" dirty="0">
                <a:solidFill>
                  <a:schemeClr val="accent2"/>
                </a:solidFill>
                <a:latin typeface="Verdana" pitchFamily="34" charset="0"/>
              </a:rPr>
              <a:t>X</a:t>
            </a:r>
            <a:r>
              <a:rPr lang="en-US" altLang="en-US" b="1" i="1" dirty="0">
                <a:solidFill>
                  <a:schemeClr val="hlink"/>
                </a:solidFill>
                <a:latin typeface="Verdana" pitchFamily="34" charset="0"/>
              </a:rPr>
              <a:t>Y</a:t>
            </a:r>
            <a:r>
              <a:rPr lang="en-US" altLang="en-US" dirty="0">
                <a:latin typeface="Verdana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900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 autoUpdateAnimBg="0"/>
      <p:bldP spid="14362" grpId="0"/>
      <p:bldP spid="14366" grpId="0"/>
      <p:bldP spid="14370" grpId="0"/>
      <p:bldP spid="143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1111</Words>
  <Application>Microsoft Office PowerPoint</Application>
  <PresentationFormat>On-screen Show (4:3)</PresentationFormat>
  <Paragraphs>248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Cambria Math</vt:lpstr>
      <vt:lpstr>Verdana</vt:lpstr>
      <vt:lpstr>Office Theme</vt:lpstr>
      <vt:lpstr>Applications of Proportions</vt:lpstr>
      <vt:lpstr>Objectives:</vt:lpstr>
      <vt:lpstr>Classwork:</vt:lpstr>
      <vt:lpstr>Random Facts: Why learn this?</vt:lpstr>
      <vt:lpstr>Definitions: </vt:lpstr>
      <vt:lpstr>PowerPoint Presentation</vt:lpstr>
      <vt:lpstr>PowerPoint Presentation</vt:lpstr>
      <vt:lpstr>Similar Figures ABCD~WXYZ</vt:lpstr>
      <vt:lpstr>Similar Figures ABCD~WXYZ</vt:lpstr>
      <vt:lpstr>Similar Figures ABCD~WXYZ</vt:lpstr>
      <vt:lpstr>PowerPoint Presentation</vt:lpstr>
      <vt:lpstr>PowerPoint Presentation</vt:lpstr>
      <vt:lpstr>Exit Ticket: (2 minutes)</vt:lpstr>
      <vt:lpstr>Homework:</vt:lpstr>
      <vt:lpstr>Homework:</vt:lpstr>
      <vt:lpstr>PowerPoint Presentation</vt:lpstr>
      <vt:lpstr>Example 2</vt:lpstr>
      <vt:lpstr>Example 3: On your own</vt:lpstr>
      <vt:lpstr>Definition</vt:lpstr>
      <vt:lpstr>Example 4: </vt:lpstr>
      <vt:lpstr>Example 4: </vt:lpstr>
      <vt:lpstr>Example 4: </vt:lpstr>
      <vt:lpstr>Example 5: </vt:lpstr>
      <vt:lpstr>Example 5: </vt:lpstr>
      <vt:lpstr>Exit Ticket (5 minutes)</vt:lpstr>
      <vt:lpstr>Homework: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Proportions</dc:title>
  <dc:creator>Kimberly</dc:creator>
  <cp:lastModifiedBy>Cassandra</cp:lastModifiedBy>
  <cp:revision>30</cp:revision>
  <dcterms:created xsi:type="dcterms:W3CDTF">2013-07-06T19:22:47Z</dcterms:created>
  <dcterms:modified xsi:type="dcterms:W3CDTF">2019-10-07T23:06:46Z</dcterms:modified>
</cp:coreProperties>
</file>