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3" r:id="rId5"/>
    <p:sldId id="259" r:id="rId6"/>
    <p:sldId id="260" r:id="rId7"/>
    <p:sldId id="261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C8670-DF4F-4EA1-A2B0-D57CD1182192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E08A1-6F28-42D0-BF6B-E08C8D4CC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501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C8670-DF4F-4EA1-A2B0-D57CD1182192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E08A1-6F28-42D0-BF6B-E08C8D4CC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135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C8670-DF4F-4EA1-A2B0-D57CD1182192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E08A1-6F28-42D0-BF6B-E08C8D4CC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256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C8670-DF4F-4EA1-A2B0-D57CD1182192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E08A1-6F28-42D0-BF6B-E08C8D4CC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271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C8670-DF4F-4EA1-A2B0-D57CD1182192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E08A1-6F28-42D0-BF6B-E08C8D4CC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638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C8670-DF4F-4EA1-A2B0-D57CD1182192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E08A1-6F28-42D0-BF6B-E08C8D4CC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470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C8670-DF4F-4EA1-A2B0-D57CD1182192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E08A1-6F28-42D0-BF6B-E08C8D4CC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492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C8670-DF4F-4EA1-A2B0-D57CD1182192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E08A1-6F28-42D0-BF6B-E08C8D4CC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434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C8670-DF4F-4EA1-A2B0-D57CD1182192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E08A1-6F28-42D0-BF6B-E08C8D4CC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442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C8670-DF4F-4EA1-A2B0-D57CD1182192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E08A1-6F28-42D0-BF6B-E08C8D4CC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713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C8670-DF4F-4EA1-A2B0-D57CD1182192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E08A1-6F28-42D0-BF6B-E08C8D4CC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475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AC8670-DF4F-4EA1-A2B0-D57CD1182192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FE08A1-6F28-42D0-BF6B-E08C8D4CC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675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5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dirty="0"/>
              <a:t>Arithmetic Sequences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717949"/>
            <a:ext cx="9144000" cy="1655762"/>
          </a:xfrm>
        </p:spPr>
        <p:txBody>
          <a:bodyPr>
            <a:normAutofit/>
          </a:bodyPr>
          <a:lstStyle/>
          <a:p>
            <a:r>
              <a:rPr lang="en-US" sz="4800" dirty="0"/>
              <a:t>Section 3.6</a:t>
            </a:r>
          </a:p>
        </p:txBody>
      </p:sp>
    </p:spTree>
    <p:extLst>
      <p:ext uri="{BB962C8B-B14F-4D97-AF65-F5344CB8AC3E}">
        <p14:creationId xmlns:p14="http://schemas.microsoft.com/office/powerpoint/2010/main" val="12547259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2743200" y="1143001"/>
            <a:ext cx="7467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/>
              <a:t>3, 7, 11, 15, 19 …</a:t>
            </a:r>
          </a:p>
        </p:txBody>
      </p:sp>
      <p:grpSp>
        <p:nvGrpSpPr>
          <p:cNvPr id="4120" name="Group 24"/>
          <p:cNvGrpSpPr>
            <a:grpSpLocks/>
          </p:cNvGrpSpPr>
          <p:nvPr/>
        </p:nvGrpSpPr>
        <p:grpSpPr bwMode="auto">
          <a:xfrm>
            <a:off x="2862263" y="471489"/>
            <a:ext cx="2743200" cy="790575"/>
            <a:chOff x="843" y="297"/>
            <a:chExt cx="1728" cy="498"/>
          </a:xfrm>
        </p:grpSpPr>
        <p:sp>
          <p:nvSpPr>
            <p:cNvPr id="4110" name="Line 14"/>
            <p:cNvSpPr>
              <a:spLocks noChangeShapeType="1"/>
            </p:cNvSpPr>
            <p:nvPr/>
          </p:nvSpPr>
          <p:spPr bwMode="auto">
            <a:xfrm>
              <a:off x="1275" y="585"/>
              <a:ext cx="384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119" name="Group 23"/>
            <p:cNvGrpSpPr>
              <a:grpSpLocks/>
            </p:cNvGrpSpPr>
            <p:nvPr/>
          </p:nvGrpSpPr>
          <p:grpSpPr bwMode="auto">
            <a:xfrm>
              <a:off x="843" y="297"/>
              <a:ext cx="1728" cy="498"/>
              <a:chOff x="843" y="297"/>
              <a:chExt cx="1728" cy="498"/>
            </a:xfrm>
          </p:grpSpPr>
          <p:grpSp>
            <p:nvGrpSpPr>
              <p:cNvPr id="4099" name="Group 3"/>
              <p:cNvGrpSpPr>
                <a:grpSpLocks/>
              </p:cNvGrpSpPr>
              <p:nvPr/>
            </p:nvGrpSpPr>
            <p:grpSpPr bwMode="auto">
              <a:xfrm>
                <a:off x="843" y="297"/>
                <a:ext cx="1728" cy="498"/>
                <a:chOff x="1296" y="432"/>
                <a:chExt cx="1728" cy="498"/>
              </a:xfrm>
            </p:grpSpPr>
            <p:sp>
              <p:nvSpPr>
                <p:cNvPr id="4100" name="Line 4"/>
                <p:cNvSpPr>
                  <a:spLocks noChangeShapeType="1"/>
                </p:cNvSpPr>
                <p:nvPr/>
              </p:nvSpPr>
              <p:spPr bwMode="auto">
                <a:xfrm flipV="1">
                  <a:off x="1344" y="720"/>
                  <a:ext cx="0" cy="192"/>
                </a:xfrm>
                <a:prstGeom prst="line">
                  <a:avLst/>
                </a:prstGeom>
                <a:noFill/>
                <a:ln w="38100">
                  <a:solidFill>
                    <a:srgbClr val="FF33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01" name="Line 5"/>
                <p:cNvSpPr>
                  <a:spLocks noChangeShapeType="1"/>
                </p:cNvSpPr>
                <p:nvPr/>
              </p:nvSpPr>
              <p:spPr bwMode="auto">
                <a:xfrm flipV="1">
                  <a:off x="1728" y="720"/>
                  <a:ext cx="0" cy="192"/>
                </a:xfrm>
                <a:prstGeom prst="line">
                  <a:avLst/>
                </a:prstGeom>
                <a:noFill/>
                <a:ln w="38100">
                  <a:solidFill>
                    <a:srgbClr val="FF33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02" name="Text Box 6"/>
                <p:cNvSpPr txBox="1">
                  <a:spLocks noChangeArrowheads="1"/>
                </p:cNvSpPr>
                <p:nvPr/>
              </p:nvSpPr>
              <p:spPr bwMode="auto">
                <a:xfrm>
                  <a:off x="1296" y="432"/>
                  <a:ext cx="624" cy="32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2800" b="1">
                      <a:solidFill>
                        <a:srgbClr val="FF3300"/>
                      </a:solidFill>
                    </a:rPr>
                    <a:t>+4</a:t>
                  </a:r>
                </a:p>
              </p:txBody>
            </p:sp>
            <p:sp>
              <p:nvSpPr>
                <p:cNvPr id="4103" name="Line 7"/>
                <p:cNvSpPr>
                  <a:spLocks noChangeShapeType="1"/>
                </p:cNvSpPr>
                <p:nvPr/>
              </p:nvSpPr>
              <p:spPr bwMode="auto">
                <a:xfrm flipV="1">
                  <a:off x="2097" y="738"/>
                  <a:ext cx="0" cy="192"/>
                </a:xfrm>
                <a:prstGeom prst="line">
                  <a:avLst/>
                </a:prstGeom>
                <a:noFill/>
                <a:ln w="38100">
                  <a:solidFill>
                    <a:srgbClr val="FF33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04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1728" y="432"/>
                  <a:ext cx="624" cy="32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2800" b="1">
                      <a:solidFill>
                        <a:srgbClr val="FF3300"/>
                      </a:solidFill>
                    </a:rPr>
                    <a:t>+4</a:t>
                  </a:r>
                </a:p>
              </p:txBody>
            </p:sp>
            <p:sp>
              <p:nvSpPr>
                <p:cNvPr id="4105" name="Line 9"/>
                <p:cNvSpPr>
                  <a:spLocks noChangeShapeType="1"/>
                </p:cNvSpPr>
                <p:nvPr/>
              </p:nvSpPr>
              <p:spPr bwMode="auto">
                <a:xfrm flipV="1">
                  <a:off x="2496" y="720"/>
                  <a:ext cx="0" cy="192"/>
                </a:xfrm>
                <a:prstGeom prst="line">
                  <a:avLst/>
                </a:prstGeom>
                <a:noFill/>
                <a:ln w="38100">
                  <a:solidFill>
                    <a:srgbClr val="FF33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06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2160" y="432"/>
                  <a:ext cx="624" cy="32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2800" b="1">
                      <a:solidFill>
                        <a:srgbClr val="FF3300"/>
                      </a:solidFill>
                    </a:rPr>
                    <a:t>+4</a:t>
                  </a:r>
                </a:p>
              </p:txBody>
            </p:sp>
            <p:sp>
              <p:nvSpPr>
                <p:cNvPr id="4107" name="Line 11"/>
                <p:cNvSpPr>
                  <a:spLocks noChangeShapeType="1"/>
                </p:cNvSpPr>
                <p:nvPr/>
              </p:nvSpPr>
              <p:spPr bwMode="auto">
                <a:xfrm flipV="1">
                  <a:off x="2976" y="720"/>
                  <a:ext cx="0" cy="192"/>
                </a:xfrm>
                <a:prstGeom prst="line">
                  <a:avLst/>
                </a:prstGeom>
                <a:noFill/>
                <a:ln w="38100">
                  <a:solidFill>
                    <a:srgbClr val="FF33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08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2592" y="432"/>
                  <a:ext cx="432" cy="32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2800" b="1">
                      <a:solidFill>
                        <a:srgbClr val="FF3300"/>
                      </a:solidFill>
                    </a:rPr>
                    <a:t>+4</a:t>
                  </a:r>
                </a:p>
              </p:txBody>
            </p:sp>
          </p:grpSp>
          <p:sp>
            <p:nvSpPr>
              <p:cNvPr id="4109" name="Line 13"/>
              <p:cNvSpPr>
                <a:spLocks noChangeShapeType="1"/>
              </p:cNvSpPr>
              <p:nvPr/>
            </p:nvSpPr>
            <p:spPr bwMode="auto">
              <a:xfrm flipV="1">
                <a:off x="891" y="585"/>
                <a:ext cx="384" cy="0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1" name="Line 15"/>
              <p:cNvSpPr>
                <a:spLocks noChangeShapeType="1"/>
              </p:cNvSpPr>
              <p:nvPr/>
            </p:nvSpPr>
            <p:spPr bwMode="auto">
              <a:xfrm>
                <a:off x="1611" y="585"/>
                <a:ext cx="912" cy="0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4113" name="Text Box 17"/>
          <p:cNvSpPr txBox="1">
            <a:spLocks noChangeArrowheads="1"/>
          </p:cNvSpPr>
          <p:nvPr/>
        </p:nvSpPr>
        <p:spPr bwMode="auto">
          <a:xfrm>
            <a:off x="6781800" y="685801"/>
            <a:ext cx="1295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i="1"/>
              <a:t>d</a:t>
            </a:r>
            <a:r>
              <a:rPr lang="en-US" sz="4000"/>
              <a:t> = 4</a:t>
            </a:r>
          </a:p>
        </p:txBody>
      </p:sp>
      <p:graphicFrame>
        <p:nvGraphicFramePr>
          <p:cNvPr id="4115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1835889"/>
              </p:ext>
            </p:extLst>
          </p:nvPr>
        </p:nvGraphicFramePr>
        <p:xfrm>
          <a:off x="3284538" y="2846388"/>
          <a:ext cx="3995737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6" name="Equation" r:id="rId3" imgW="1041120" imgH="228600" progId="Equation.3">
                  <p:embed/>
                </p:oleObj>
              </mc:Choice>
              <mc:Fallback>
                <p:oleObj name="Equation" r:id="rId3" imgW="104112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4538" y="2846388"/>
                        <a:ext cx="3995737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16" name="Text Box 20"/>
          <p:cNvSpPr txBox="1">
            <a:spLocks noChangeArrowheads="1"/>
          </p:cNvSpPr>
          <p:nvPr/>
        </p:nvSpPr>
        <p:spPr bwMode="auto">
          <a:xfrm>
            <a:off x="0" y="4126746"/>
            <a:ext cx="621506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>
                <a:solidFill>
                  <a:srgbClr val="CC3300"/>
                </a:solidFill>
                <a:latin typeface="Arial" panose="020B0604020202020204" pitchFamily="34" charset="0"/>
              </a:rPr>
              <a:t>Try this to get the 5th term.  </a:t>
            </a:r>
          </a:p>
        </p:txBody>
      </p:sp>
      <p:sp>
        <p:nvSpPr>
          <p:cNvPr id="4117" name="Text Box 21"/>
          <p:cNvSpPr txBox="1">
            <a:spLocks noChangeArrowheads="1"/>
          </p:cNvSpPr>
          <p:nvPr/>
        </p:nvSpPr>
        <p:spPr bwMode="auto">
          <a:xfrm>
            <a:off x="8534399" y="685801"/>
            <a:ext cx="1871663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i="1" dirty="0"/>
              <a:t>a</a:t>
            </a:r>
            <a:r>
              <a:rPr lang="en-US" b="1" i="1" dirty="0"/>
              <a:t>1</a:t>
            </a:r>
            <a:r>
              <a:rPr lang="en-US" sz="4000" dirty="0"/>
              <a:t> = 3</a:t>
            </a:r>
          </a:p>
        </p:txBody>
      </p:sp>
      <p:graphicFrame>
        <p:nvGraphicFramePr>
          <p:cNvPr id="4118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3869720"/>
              </p:ext>
            </p:extLst>
          </p:nvPr>
        </p:nvGraphicFramePr>
        <p:xfrm>
          <a:off x="4724400" y="4788320"/>
          <a:ext cx="3503613" cy="84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7" name="Equation" r:id="rId5" imgW="952200" imgH="228600" progId="Equation.3">
                  <p:embed/>
                </p:oleObj>
              </mc:Choice>
              <mc:Fallback>
                <p:oleObj name="Equation" r:id="rId5" imgW="9522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4788320"/>
                        <a:ext cx="3503613" cy="841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0356527"/>
              </p:ext>
            </p:extLst>
          </p:nvPr>
        </p:nvGraphicFramePr>
        <p:xfrm>
          <a:off x="5868988" y="5511800"/>
          <a:ext cx="1868487" cy="65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8" name="Equation" r:id="rId7" imgW="507960" imgH="177480" progId="Equation.3">
                  <p:embed/>
                </p:oleObj>
              </mc:Choice>
              <mc:Fallback>
                <p:oleObj name="Equation" r:id="rId7" imgW="50796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8988" y="5511800"/>
                        <a:ext cx="1868487" cy="654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387700"/>
              </p:ext>
            </p:extLst>
          </p:nvPr>
        </p:nvGraphicFramePr>
        <p:xfrm>
          <a:off x="6416675" y="6143625"/>
          <a:ext cx="1120775" cy="65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9" name="Equation" r:id="rId9" imgW="304560" imgH="177480" progId="Equation.3">
                  <p:embed/>
                </p:oleObj>
              </mc:Choice>
              <mc:Fallback>
                <p:oleObj name="Equation" r:id="rId9" imgW="30456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16675" y="6143625"/>
                        <a:ext cx="1120775" cy="654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0140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6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9093" y="365125"/>
            <a:ext cx="11044707" cy="1325563"/>
          </a:xfrm>
        </p:spPr>
        <p:txBody>
          <a:bodyPr/>
          <a:lstStyle/>
          <a:p>
            <a:r>
              <a:rPr lang="en-US" b="1" dirty="0"/>
              <a:t>Finding the nth Term of an Arithmetic Sequence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4000" dirty="0"/>
                  <a:t>The </a:t>
                </a:r>
                <a:r>
                  <a:rPr lang="en-US" sz="4000" dirty="0">
                    <a:solidFill>
                      <a:srgbClr val="FF0000"/>
                    </a:solidFill>
                  </a:rPr>
                  <a:t>n</a:t>
                </a:r>
                <a:r>
                  <a:rPr lang="en-US" sz="4000" dirty="0"/>
                  <a:t>th term of an arithmetic sequence with a </a:t>
                </a:r>
                <a:r>
                  <a:rPr lang="en-US" sz="4000" dirty="0">
                    <a:solidFill>
                      <a:schemeClr val="accent1">
                        <a:lumMod val="75000"/>
                      </a:schemeClr>
                    </a:solidFill>
                  </a:rPr>
                  <a:t>common difference d </a:t>
                </a:r>
                <a:r>
                  <a:rPr lang="en-US" sz="4000" dirty="0"/>
                  <a:t>and </a:t>
                </a:r>
                <a:r>
                  <a:rPr lang="en-US" sz="4000" dirty="0">
                    <a:solidFill>
                      <a:srgbClr val="00B050"/>
                    </a:solidFill>
                  </a:rPr>
                  <a:t>first term a</a:t>
                </a:r>
                <a:r>
                  <a:rPr lang="en-US" sz="1800" b="1" dirty="0">
                    <a:solidFill>
                      <a:srgbClr val="00B050"/>
                    </a:solidFill>
                  </a:rPr>
                  <a:t>1</a:t>
                </a:r>
                <a:r>
                  <a:rPr lang="en-US" sz="4000" dirty="0">
                    <a:solidFill>
                      <a:srgbClr val="00B050"/>
                    </a:solidFill>
                  </a:rPr>
                  <a:t> </a:t>
                </a:r>
                <a:r>
                  <a:rPr lang="en-US" sz="4000" dirty="0"/>
                  <a:t>is:</a:t>
                </a:r>
              </a:p>
              <a:p>
                <a:pPr marL="0" indent="0">
                  <a:buNone/>
                </a:pPr>
                <a:endParaRPr lang="en-US" sz="40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5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5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5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sz="5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5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5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5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5400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sz="5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5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5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r>
                        <a:rPr lang="en-US" sz="5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𝑑</m:t>
                      </m:r>
                    </m:oMath>
                  </m:oMathPara>
                </a14:m>
                <a:endParaRPr lang="en-US" sz="54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2087" t="-39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43170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188669"/>
            <a:ext cx="10515600" cy="1325563"/>
          </a:xfrm>
        </p:spPr>
        <p:txBody>
          <a:bodyPr/>
          <a:lstStyle/>
          <a:p>
            <a:r>
              <a:rPr lang="en-US" dirty="0"/>
              <a:t>Example 2: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0" y="772732"/>
                <a:ext cx="11353800" cy="6085268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US" sz="4000" dirty="0"/>
                  <a:t>Find the indicated term of the arithmetic sequence.</a:t>
                </a:r>
              </a:p>
              <a:p>
                <a:pPr marL="0" indent="0">
                  <a:buNone/>
                </a:pPr>
                <a:r>
                  <a:rPr lang="en-US" sz="4000" dirty="0"/>
                  <a:t>a) 22</a:t>
                </a:r>
                <a:r>
                  <a:rPr lang="en-US" sz="4000" baseline="30000" dirty="0"/>
                  <a:t>nd</a:t>
                </a:r>
                <a:r>
                  <a:rPr lang="en-US" sz="4000" dirty="0"/>
                  <a:t> term:    5, 2, -1, -4, …</a:t>
                </a:r>
              </a:p>
              <a:p>
                <a:pPr marL="0" indent="0">
                  <a:buNone/>
                </a:pPr>
                <a:r>
                  <a:rPr lang="en-US" sz="4000" dirty="0"/>
                  <a:t>Step 1: Find the common difference.</a:t>
                </a:r>
              </a:p>
              <a:p>
                <a:pPr marL="0" indent="0">
                  <a:buNone/>
                </a:pPr>
                <a:r>
                  <a:rPr lang="en-US" sz="4000" dirty="0"/>
                  <a:t>d = -3</a:t>
                </a:r>
              </a:p>
              <a:p>
                <a:pPr marL="0" indent="0">
                  <a:buNone/>
                </a:pPr>
                <a:r>
                  <a:rPr lang="en-US" sz="4000" dirty="0"/>
                  <a:t>Step 2: Find the 22</a:t>
                </a:r>
                <a:r>
                  <a:rPr lang="en-US" sz="4000" baseline="30000" dirty="0"/>
                  <a:t>nd</a:t>
                </a:r>
                <a:r>
                  <a:rPr lang="en-US" sz="4000" dirty="0"/>
                  <a:t> term.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4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4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sz="40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40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40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4000" i="1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sz="4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4000" i="1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r>
                        <a:rPr lang="en-US" sz="4000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𝑑</m:t>
                      </m:r>
                    </m:oMath>
                  </m:oMathPara>
                </a14:m>
                <a:endParaRPr lang="en-US" sz="4000" dirty="0">
                  <a:solidFill>
                    <a:srgbClr val="0070C0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4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4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22</m:t>
                          </m:r>
                        </m:sub>
                      </m:sSub>
                      <m:r>
                        <a:rPr lang="en-US" sz="40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US" sz="4000" i="1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sz="4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22</m:t>
                          </m:r>
                          <m:r>
                            <a:rPr lang="en-US" sz="4000" i="1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40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−3)</m:t>
                      </m:r>
                    </m:oMath>
                  </m:oMathPara>
                </a14:m>
                <a:endParaRPr lang="en-US" sz="4000" dirty="0">
                  <a:solidFill>
                    <a:srgbClr val="0070C0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4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4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22</m:t>
                          </m:r>
                        </m:sub>
                      </m:sSub>
                      <m:r>
                        <a:rPr lang="en-US" sz="40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US" sz="4000" i="1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sz="4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21</m:t>
                          </m:r>
                        </m:e>
                      </m:d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(−3)</m:t>
                      </m:r>
                    </m:oMath>
                  </m:oMathPara>
                </a14:m>
                <a:endParaRPr lang="en-US" sz="4000" b="0" dirty="0"/>
              </a:p>
              <a:p>
                <a:pPr marL="0" indent="0">
                  <a:buNone/>
                </a:pPr>
                <a:endParaRPr lang="en-US" sz="4000" b="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40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b="1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b>
                          <m:r>
                            <a:rPr lang="en-US" sz="4000" b="1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𝟐𝟐</m:t>
                          </m:r>
                        </m:sub>
                      </m:sSub>
                      <m:r>
                        <a:rPr lang="en-US" sz="4000" b="1" i="1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4000" b="1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𝟓𝟖</m:t>
                      </m:r>
                    </m:oMath>
                  </m:oMathPara>
                </a14:m>
                <a:endParaRPr lang="en-US" sz="4000" b="1" i="1" dirty="0">
                  <a:solidFill>
                    <a:srgbClr val="7030A0"/>
                  </a:solidFill>
                </a:endParaRPr>
              </a:p>
              <a:p>
                <a:pPr marL="0" indent="0">
                  <a:buNone/>
                </a:pPr>
                <a:endParaRPr lang="en-US" sz="4000" dirty="0">
                  <a:solidFill>
                    <a:srgbClr val="0070C0"/>
                  </a:solidFill>
                </a:endParaRPr>
              </a:p>
              <a:p>
                <a:pPr marL="0" indent="0">
                  <a:buNone/>
                </a:pPr>
                <a:endParaRPr lang="en-US" sz="4000" dirty="0"/>
              </a:p>
              <a:p>
                <a:pPr marL="0" indent="0">
                  <a:buNone/>
                </a:pPr>
                <a:endParaRPr lang="en-US" sz="40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772732"/>
                <a:ext cx="11353800" cy="6085268"/>
              </a:xfrm>
              <a:blipFill rotWithShape="0">
                <a:blip r:embed="rId2"/>
                <a:stretch>
                  <a:fillRect l="-1879" t="-36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78045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188669"/>
            <a:ext cx="10515600" cy="1325563"/>
          </a:xfrm>
        </p:spPr>
        <p:txBody>
          <a:bodyPr/>
          <a:lstStyle/>
          <a:p>
            <a:r>
              <a:rPr lang="en-US" dirty="0"/>
              <a:t>Example 2: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0" y="772732"/>
                <a:ext cx="11353800" cy="6085268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US" sz="4000" dirty="0"/>
                  <a:t>Find the indicated term of the arithmetic sequence.</a:t>
                </a:r>
              </a:p>
              <a:p>
                <a:pPr marL="0" indent="0">
                  <a:buNone/>
                </a:pPr>
                <a:r>
                  <a:rPr lang="en-US" sz="4000" dirty="0"/>
                  <a:t>b) 16</a:t>
                </a:r>
                <a:r>
                  <a:rPr lang="en-US" sz="4000" baseline="30000" dirty="0"/>
                  <a:t>th</a:t>
                </a:r>
                <a:r>
                  <a:rPr lang="en-US" sz="4000" dirty="0"/>
                  <a:t> term:    4, 8, 12, 16, …</a:t>
                </a:r>
              </a:p>
              <a:p>
                <a:pPr marL="0" indent="0">
                  <a:buNone/>
                </a:pPr>
                <a:r>
                  <a:rPr lang="en-US" sz="4000" dirty="0"/>
                  <a:t>Step 1: Find the common difference.</a:t>
                </a:r>
              </a:p>
              <a:p>
                <a:pPr marL="0" indent="0">
                  <a:buNone/>
                </a:pPr>
                <a:r>
                  <a:rPr lang="en-US" sz="4000" dirty="0"/>
                  <a:t>d = 4</a:t>
                </a:r>
              </a:p>
              <a:p>
                <a:pPr marL="0" indent="0">
                  <a:buNone/>
                </a:pPr>
                <a:r>
                  <a:rPr lang="en-US" sz="4000" dirty="0"/>
                  <a:t>Step 2: Find the 16</a:t>
                </a:r>
                <a:r>
                  <a:rPr lang="en-US" sz="4000" baseline="30000" dirty="0"/>
                  <a:t>th</a:t>
                </a:r>
                <a:r>
                  <a:rPr lang="en-US" sz="4000" dirty="0"/>
                  <a:t> term.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4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4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sz="40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40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40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4000" i="1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sz="4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4000" i="1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r>
                        <a:rPr lang="en-US" sz="4000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𝑑</m:t>
                      </m:r>
                    </m:oMath>
                  </m:oMathPara>
                </a14:m>
                <a:endParaRPr lang="en-US" sz="4000" dirty="0">
                  <a:solidFill>
                    <a:srgbClr val="0070C0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4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4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16</m:t>
                          </m:r>
                        </m:sub>
                      </m:sSub>
                      <m:r>
                        <a:rPr lang="en-US" sz="40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sz="4000" i="1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sz="4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16</m:t>
                          </m:r>
                          <m:r>
                            <a:rPr lang="en-US" sz="4000" i="1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r>
                        <a:rPr lang="en-US" sz="40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en-US" sz="4000" dirty="0">
                  <a:solidFill>
                    <a:srgbClr val="0070C0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4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4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16</m:t>
                          </m:r>
                        </m:sub>
                      </m:sSub>
                      <m:r>
                        <a:rPr lang="en-US" sz="40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sz="4000" i="1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sz="4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15</m:t>
                          </m:r>
                        </m:e>
                      </m:d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en-US" sz="4000" b="0" dirty="0"/>
              </a:p>
              <a:p>
                <a:pPr marL="0" indent="0">
                  <a:buNone/>
                </a:pPr>
                <a:endParaRPr lang="en-US" sz="4000" b="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40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b="1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b>
                          <m:r>
                            <a:rPr lang="en-US" sz="40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𝟏𝟔</m:t>
                          </m:r>
                        </m:sub>
                      </m:sSub>
                      <m:r>
                        <a:rPr lang="en-US" sz="4000" b="1" i="1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𝟔𝟒</m:t>
                      </m:r>
                    </m:oMath>
                  </m:oMathPara>
                </a14:m>
                <a:endParaRPr lang="en-US" sz="4000" b="1" i="1" dirty="0">
                  <a:solidFill>
                    <a:srgbClr val="7030A0"/>
                  </a:solidFill>
                </a:endParaRPr>
              </a:p>
              <a:p>
                <a:pPr marL="0" indent="0">
                  <a:buNone/>
                </a:pPr>
                <a:endParaRPr lang="en-US" sz="4000" dirty="0">
                  <a:solidFill>
                    <a:srgbClr val="0070C0"/>
                  </a:solidFill>
                </a:endParaRPr>
              </a:p>
              <a:p>
                <a:pPr marL="0" indent="0">
                  <a:buNone/>
                </a:pPr>
                <a:endParaRPr lang="en-US" sz="4000" dirty="0"/>
              </a:p>
              <a:p>
                <a:pPr marL="0" indent="0">
                  <a:buNone/>
                </a:pPr>
                <a:endParaRPr lang="en-US" sz="40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772732"/>
                <a:ext cx="11353800" cy="6085268"/>
              </a:xfrm>
              <a:blipFill rotWithShape="0">
                <a:blip r:embed="rId2"/>
                <a:stretch>
                  <a:fillRect l="-1879" t="-36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05484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253062"/>
            <a:ext cx="10515600" cy="1325563"/>
          </a:xfrm>
        </p:spPr>
        <p:txBody>
          <a:bodyPr/>
          <a:lstStyle/>
          <a:p>
            <a:r>
              <a:rPr lang="en-US" dirty="0"/>
              <a:t>Example 3: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66670"/>
            <a:ext cx="12192000" cy="629133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/>
              <a:t>During a thunderstorm, you can estimate your distance from a lightening strike by counting the number of seconds from the time you see the lightening until the time you hear the thunder.</a:t>
            </a:r>
          </a:p>
          <a:p>
            <a:pPr marL="0" indent="0">
              <a:buNone/>
            </a:pPr>
            <a:r>
              <a:rPr lang="en-US" sz="3200" dirty="0"/>
              <a:t>1 second </a:t>
            </a:r>
            <a:r>
              <a:rPr lang="en-US" sz="3200" dirty="0">
                <a:sym typeface="Wingdings" panose="05000000000000000000" pitchFamily="2" charset="2"/>
              </a:rPr>
              <a:t> 0.2 miles away</a:t>
            </a:r>
          </a:p>
          <a:p>
            <a:pPr marL="0" indent="0">
              <a:buNone/>
            </a:pPr>
            <a:r>
              <a:rPr lang="en-US" sz="3200" dirty="0">
                <a:sym typeface="Wingdings" panose="05000000000000000000" pitchFamily="2" charset="2"/>
              </a:rPr>
              <a:t>2 seconds  0.4 miles away</a:t>
            </a:r>
          </a:p>
          <a:p>
            <a:pPr marL="0" indent="0">
              <a:buNone/>
            </a:pPr>
            <a:r>
              <a:rPr lang="en-US" sz="3200" dirty="0">
                <a:sym typeface="Wingdings" panose="05000000000000000000" pitchFamily="2" charset="2"/>
              </a:rPr>
              <a:t>3 seconds  0.6 miles away</a:t>
            </a:r>
          </a:p>
          <a:p>
            <a:pPr marL="0" indent="0">
              <a:buNone/>
            </a:pPr>
            <a:r>
              <a:rPr lang="en-US" sz="3200" dirty="0">
                <a:sym typeface="Wingdings" panose="05000000000000000000" pitchFamily="2" charset="2"/>
              </a:rPr>
              <a:t>4 seconds  0.8 miles away</a:t>
            </a:r>
          </a:p>
          <a:p>
            <a:pPr marL="0" indent="0">
              <a:buNone/>
            </a:pPr>
            <a:r>
              <a:rPr lang="en-US" sz="3200" dirty="0">
                <a:sym typeface="Wingdings" panose="05000000000000000000" pitchFamily="2" charset="2"/>
              </a:rPr>
              <a:t>5 seconds  1 mile away</a:t>
            </a:r>
          </a:p>
          <a:p>
            <a:pPr marL="0" indent="0">
              <a:buNone/>
            </a:pPr>
            <a:r>
              <a:rPr lang="en-US" sz="3200" dirty="0">
                <a:sym typeface="Wingdings" panose="05000000000000000000" pitchFamily="2" charset="2"/>
              </a:rPr>
              <a:t>Etc…</a:t>
            </a:r>
          </a:p>
          <a:p>
            <a:pPr marL="0" indent="0">
              <a:buNone/>
            </a:pPr>
            <a:r>
              <a:rPr lang="en-US" sz="3200" dirty="0">
                <a:sym typeface="Wingdings" panose="05000000000000000000" pitchFamily="2" charset="2"/>
              </a:rPr>
              <a:t>How far away are you from a lightening strike if you count 13 seconds?</a:t>
            </a: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8085" y="2511380"/>
            <a:ext cx="3216230" cy="2412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6027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253062"/>
            <a:ext cx="10515600" cy="1325563"/>
          </a:xfrm>
        </p:spPr>
        <p:txBody>
          <a:bodyPr/>
          <a:lstStyle/>
          <a:p>
            <a:r>
              <a:rPr lang="en-US" dirty="0"/>
              <a:t>Example 3 Continued: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0" y="566670"/>
                <a:ext cx="12192000" cy="6291330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en-US" sz="3600" dirty="0">
                    <a:sym typeface="Wingdings" panose="05000000000000000000" pitchFamily="2" charset="2"/>
                  </a:rPr>
                  <a:t>How far away are you from a lightening strike if you count 13 seconds?</a:t>
                </a:r>
              </a:p>
              <a:p>
                <a:pPr marL="0" indent="0">
                  <a:buNone/>
                </a:pPr>
                <a:r>
                  <a:rPr lang="en-US" sz="3600" dirty="0">
                    <a:sym typeface="Wingdings" panose="05000000000000000000" pitchFamily="2" charset="2"/>
                  </a:rPr>
                  <a:t>Step 1: Find the common difference.</a:t>
                </a:r>
              </a:p>
              <a:p>
                <a:pPr marL="0" indent="0">
                  <a:buNone/>
                </a:pPr>
                <a:r>
                  <a:rPr lang="en-US" sz="3600" dirty="0">
                    <a:sym typeface="Wingdings" panose="05000000000000000000" pitchFamily="2" charset="2"/>
                  </a:rPr>
                  <a:t>d = 0.2</a:t>
                </a:r>
              </a:p>
              <a:p>
                <a:pPr marL="0" indent="0">
                  <a:buNone/>
                </a:pPr>
                <a:r>
                  <a:rPr lang="en-US" sz="3600" dirty="0">
                    <a:sym typeface="Wingdings" panose="05000000000000000000" pitchFamily="2" charset="2"/>
                  </a:rPr>
                  <a:t>Step 2: Find the 13</a:t>
                </a:r>
                <a:r>
                  <a:rPr lang="en-US" sz="3600" baseline="30000" dirty="0">
                    <a:sym typeface="Wingdings" panose="05000000000000000000" pitchFamily="2" charset="2"/>
                  </a:rPr>
                  <a:t>th</a:t>
                </a:r>
                <a:r>
                  <a:rPr lang="en-US" sz="3600" dirty="0">
                    <a:sym typeface="Wingdings" panose="05000000000000000000" pitchFamily="2" charset="2"/>
                  </a:rPr>
                  <a:t> term.</a:t>
                </a:r>
              </a:p>
              <a:p>
                <a:pPr marL="0" indent="0">
                  <a:buNone/>
                </a:pPr>
                <a:endParaRPr lang="en-US" sz="3600" dirty="0">
                  <a:sym typeface="Wingdings" panose="05000000000000000000" pitchFamily="2" charset="2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6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3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sz="3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3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3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3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sz="3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3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r>
                        <a:rPr lang="en-US" sz="3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𝑑</m:t>
                      </m:r>
                    </m:oMath>
                  </m:oMathPara>
                </a14:m>
                <a:endParaRPr lang="en-US" sz="3600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3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13</m:t>
                          </m:r>
                        </m:sub>
                      </m:sSub>
                      <m:r>
                        <a:rPr lang="en-US" sz="3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0.2</m:t>
                      </m:r>
                      <m:r>
                        <a:rPr lang="en-US" sz="3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sz="3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13</m:t>
                          </m:r>
                          <m:r>
                            <a:rPr lang="en-US" sz="3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r>
                        <a:rPr lang="en-US" sz="3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3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0.2</m:t>
                      </m:r>
                      <m:r>
                        <a:rPr lang="en-US" sz="3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3600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3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13</m:t>
                          </m:r>
                        </m:sub>
                      </m:sSub>
                      <m:r>
                        <a:rPr lang="en-US" sz="3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0.2</m:t>
                      </m:r>
                      <m:r>
                        <a:rPr lang="en-US" sz="3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sz="3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12</m:t>
                          </m:r>
                        </m:e>
                      </m:d>
                      <m:r>
                        <a:rPr lang="en-US" sz="3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3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0.2</m:t>
                      </m:r>
                      <m:r>
                        <a:rPr lang="en-US" sz="3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3600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6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6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b>
                          <m:r>
                            <a:rPr lang="en-US" sz="3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𝟏𝟑</m:t>
                          </m:r>
                        </m:sub>
                      </m:sSub>
                      <m:r>
                        <a:rPr lang="en-US" sz="36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3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3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𝟔</m:t>
                      </m:r>
                    </m:oMath>
                  </m:oMathPara>
                </a14:m>
                <a:endParaRPr lang="en-US" sz="3600" b="1" i="1" dirty="0">
                  <a:solidFill>
                    <a:schemeClr val="tx1"/>
                  </a:solidFill>
                </a:endParaRPr>
              </a:p>
              <a:p>
                <a:pPr marL="0" indent="0" algn="ctr">
                  <a:buNone/>
                </a:pPr>
                <a:r>
                  <a:rPr lang="en-US" sz="3600" b="1" dirty="0">
                    <a:solidFill>
                      <a:srgbClr val="7030A0"/>
                    </a:solidFill>
                  </a:rPr>
                  <a:t>You are 2.6 miles away from the lightening strike.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566670"/>
                <a:ext cx="12192000" cy="6291330"/>
              </a:xfrm>
              <a:blipFill rotWithShape="0">
                <a:blip r:embed="rId2"/>
                <a:stretch>
                  <a:fillRect l="-1500" t="-2422" b="-15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4755" y="1476009"/>
            <a:ext cx="2609045" cy="2489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5525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Exit Ticket (5 minutes)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u="sng" dirty="0"/>
              <a:t>Explain</a:t>
            </a:r>
            <a:r>
              <a:rPr lang="en-US" sz="3600" dirty="0"/>
              <a:t> how to determine if a sequence appears to be arithmetic.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/>
              <a:t>Give an example of </a:t>
            </a:r>
            <a:r>
              <a:rPr lang="en-US" sz="3600" b="1" u="sng" dirty="0"/>
              <a:t>your own </a:t>
            </a:r>
            <a:r>
              <a:rPr lang="en-US" sz="3600" dirty="0"/>
              <a:t>arithmetic sequence.</a:t>
            </a:r>
          </a:p>
        </p:txBody>
      </p:sp>
    </p:spTree>
    <p:extLst>
      <p:ext uri="{BB962C8B-B14F-4D97-AF65-F5344CB8AC3E}">
        <p14:creationId xmlns:p14="http://schemas.microsoft.com/office/powerpoint/2010/main" val="703366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Homework: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3.6 Homework: Arithmetic Sequences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3374084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/>
              <a:t>Objectives: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031" y="1825625"/>
            <a:ext cx="11250769" cy="4351338"/>
          </a:xfrm>
        </p:spPr>
        <p:txBody>
          <a:bodyPr/>
          <a:lstStyle/>
          <a:p>
            <a:pPr marL="0" indent="0">
              <a:buNone/>
            </a:pPr>
            <a:r>
              <a:rPr lang="en-US" sz="4400" dirty="0"/>
              <a:t>Recognize and extend an arithmetic sequence.</a:t>
            </a:r>
          </a:p>
          <a:p>
            <a:pPr marL="0" indent="0">
              <a:buNone/>
            </a:pPr>
            <a:endParaRPr lang="en-US" sz="4400" dirty="0"/>
          </a:p>
          <a:p>
            <a:pPr marL="0" indent="0">
              <a:buNone/>
            </a:pPr>
            <a:r>
              <a:rPr lang="en-US" sz="4400" dirty="0"/>
              <a:t>Find a given term of an arithmetic sequence.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5590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Random Fact: Why learn this?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/>
              <a:t>The distance between you and a lightening strike can be determined using an arithmetic sequence.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4794" y="3041081"/>
            <a:ext cx="4810259" cy="3599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4094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Classwork: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3600" dirty="0"/>
          </a:p>
          <a:p>
            <a:pPr marL="0" indent="0" algn="ctr">
              <a:buNone/>
            </a:pPr>
            <a:r>
              <a:rPr lang="en-US" sz="3600" dirty="0"/>
              <a:t>3.6 Exploration: </a:t>
            </a:r>
            <a:r>
              <a:rPr lang="en-US" sz="3600"/>
              <a:t>Arithmetic Sequences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5475505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137153"/>
            <a:ext cx="10515600" cy="1325563"/>
          </a:xfrm>
        </p:spPr>
        <p:txBody>
          <a:bodyPr/>
          <a:lstStyle/>
          <a:p>
            <a:r>
              <a:rPr lang="en-US" dirty="0"/>
              <a:t>Definitions: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0" y="764366"/>
                <a:ext cx="12192000" cy="6995153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/>
                  <a:t>A </a:t>
                </a:r>
                <a:r>
                  <a:rPr lang="en-US" b="1" u="sng" dirty="0"/>
                  <a:t>sequence</a:t>
                </a:r>
                <a:r>
                  <a:rPr lang="en-US" dirty="0"/>
                  <a:t> is a list of numbers that may form a pattern.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Each number is a </a:t>
                </a:r>
                <a:r>
                  <a:rPr lang="en-US" b="1" u="sng" dirty="0"/>
                  <a:t>term</a:t>
                </a:r>
                <a:r>
                  <a:rPr lang="en-US" dirty="0"/>
                  <a:t>. 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b="1" u="sng" dirty="0"/>
                  <a:t>Arithmetic Sequence: </a:t>
                </a:r>
                <a:r>
                  <a:rPr lang="en-US" dirty="0"/>
                  <a:t>When the terms of the sequence differ by the same number.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b="1" dirty="0"/>
                  <a:t>d</a:t>
                </a:r>
                <a:r>
                  <a:rPr lang="en-US" dirty="0"/>
                  <a:t> is the </a:t>
                </a:r>
                <a:r>
                  <a:rPr lang="en-US" b="1" dirty="0"/>
                  <a:t>common difference.</a:t>
                </a:r>
              </a:p>
              <a:p>
                <a:pPr marL="0" indent="0">
                  <a:buNone/>
                </a:pPr>
                <a:endParaRPr lang="en-US" b="1" dirty="0"/>
              </a:p>
              <a:p>
                <a:pPr marL="0" indent="0">
                  <a:buNone/>
                </a:pPr>
                <a:r>
                  <a:rPr lang="en-US" b="1" dirty="0"/>
                  <a:t>a </a:t>
                </a:r>
                <a:r>
                  <a:rPr lang="en-US" dirty="0"/>
                  <a:t>is used to represent the </a:t>
                </a:r>
                <a:r>
                  <a:rPr lang="en-US" b="1" dirty="0"/>
                  <a:t>terms.</a:t>
                </a:r>
              </a:p>
              <a:p>
                <a:pPr marL="0" indent="0">
                  <a:buNone/>
                </a:pPr>
                <a:endParaRPr lang="en-US" b="1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𝒂</m:t>
                        </m:r>
                      </m:e>
                      <m:sub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𝒏</m:t>
                        </m:r>
                      </m:sub>
                    </m:sSub>
                  </m:oMath>
                </a14:m>
                <a:r>
                  <a:rPr lang="en-US" dirty="0"/>
                  <a:t> represents the </a:t>
                </a:r>
                <a:r>
                  <a:rPr lang="en-US" b="1" dirty="0"/>
                  <a:t>n</a:t>
                </a:r>
                <a:r>
                  <a:rPr lang="en-US" b="1" baseline="30000" dirty="0"/>
                  <a:t>th</a:t>
                </a:r>
                <a:r>
                  <a:rPr lang="en-US" b="1" dirty="0"/>
                  <a:t> term </a:t>
                </a:r>
                <a:r>
                  <a:rPr lang="en-US" dirty="0"/>
                  <a:t>of the sequence.</a:t>
                </a:r>
                <a:endParaRPr lang="en-US" b="1" dirty="0"/>
              </a:p>
              <a:p>
                <a:pPr marL="0" indent="0">
                  <a:buNone/>
                </a:pPr>
                <a:r>
                  <a:rPr lang="en-US" b="1" u="sng" dirty="0"/>
                  <a:t>Example: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sub>
                    </m:sSub>
                  </m:oMath>
                </a14:m>
                <a:r>
                  <a:rPr lang="en-US" dirty="0"/>
                  <a:t> represents the 9</a:t>
                </a:r>
                <a:r>
                  <a:rPr lang="en-US" baseline="30000" dirty="0"/>
                  <a:t>th</a:t>
                </a:r>
                <a:r>
                  <a:rPr lang="en-US" dirty="0"/>
                  <a:t> term of the sequence.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764366"/>
                <a:ext cx="12192000" cy="6995153"/>
              </a:xfrm>
              <a:blipFill rotWithShape="0">
                <a:blip r:embed="rId2"/>
                <a:stretch>
                  <a:fillRect l="-1000" t="-1394" r="-6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4240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9563" y="-317455"/>
            <a:ext cx="10515600" cy="1325563"/>
          </a:xfrm>
        </p:spPr>
        <p:txBody>
          <a:bodyPr/>
          <a:lstStyle/>
          <a:p>
            <a:r>
              <a:rPr lang="en-US" dirty="0"/>
              <a:t>Finding a Term of an Arithmetic Sequence: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0" y="1194560"/>
                <a:ext cx="12192000" cy="4351338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sz="4000" dirty="0"/>
                  <a:t>To find a term in an arithmetic sequence, add d to the previous term.</a:t>
                </a:r>
              </a:p>
              <a:p>
                <a:pPr marL="0" indent="0">
                  <a:buNone/>
                </a:pPr>
                <a:endParaRPr lang="en-US" sz="4000" dirty="0"/>
              </a:p>
              <a:p>
                <a:pPr marL="0" indent="0">
                  <a:buNone/>
                </a:pPr>
                <a:r>
                  <a:rPr lang="en-US" sz="4000" dirty="0"/>
                  <a:t>The </a:t>
                </a:r>
                <a:r>
                  <a:rPr lang="en-US" sz="4000" dirty="0">
                    <a:solidFill>
                      <a:srgbClr val="FF0000"/>
                    </a:solidFill>
                  </a:rPr>
                  <a:t>n</a:t>
                </a:r>
                <a:r>
                  <a:rPr lang="en-US" sz="4000" dirty="0"/>
                  <a:t>th term of an arithmetic sequence with a </a:t>
                </a:r>
                <a:r>
                  <a:rPr lang="en-US" sz="4000" dirty="0">
                    <a:solidFill>
                      <a:srgbClr val="0070C0"/>
                    </a:solidFill>
                  </a:rPr>
                  <a:t>common difference d</a:t>
                </a:r>
                <a:r>
                  <a:rPr lang="en-US" sz="4000" dirty="0"/>
                  <a:t> is</a:t>
                </a:r>
                <a:r>
                  <a:rPr lang="en-US" dirty="0"/>
                  <a:t>: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5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5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5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sz="5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5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5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5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5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</m:sSub>
                      <m:r>
                        <a:rPr lang="en-US" sz="5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5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𝑑</m:t>
                      </m:r>
                    </m:oMath>
                  </m:oMathPara>
                </a14:m>
                <a:endParaRPr lang="en-US" sz="54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1194560"/>
                <a:ext cx="12192000" cy="4351338"/>
              </a:xfrm>
              <a:blipFill rotWithShape="0">
                <a:blip r:embed="rId2"/>
                <a:stretch>
                  <a:fillRect l="-1750" t="-39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63651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98519"/>
            <a:ext cx="10515600" cy="1325563"/>
          </a:xfrm>
        </p:spPr>
        <p:txBody>
          <a:bodyPr/>
          <a:lstStyle/>
          <a:p>
            <a:r>
              <a:rPr lang="en-US" dirty="0"/>
              <a:t>Example 1: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53037"/>
            <a:ext cx="12192000" cy="522392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dirty="0"/>
              <a:t>Determine whether the sequence appears to be an arithmetic sequence. </a:t>
            </a:r>
          </a:p>
          <a:p>
            <a:pPr marL="0" indent="0">
              <a:buNone/>
            </a:pPr>
            <a:r>
              <a:rPr lang="en-US" sz="3600" dirty="0"/>
              <a:t>If so, determine the common difference and the next 3 terms.</a:t>
            </a:r>
          </a:p>
          <a:p>
            <a:pPr marL="0" indent="0">
              <a:buNone/>
            </a:pPr>
            <a:endParaRPr lang="en-US" sz="3600" dirty="0"/>
          </a:p>
          <a:p>
            <a:pPr marL="742950" indent="-742950">
              <a:buAutoNum type="alphaLcParenR"/>
            </a:pPr>
            <a:r>
              <a:rPr lang="en-US" sz="3600" dirty="0"/>
              <a:t>12, 8, 4, 0, …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/>
              <a:t>Yes.</a:t>
            </a:r>
          </a:p>
          <a:p>
            <a:pPr marL="0" indent="0">
              <a:buNone/>
            </a:pPr>
            <a:r>
              <a:rPr lang="en-US" sz="3600" dirty="0"/>
              <a:t>d = -4</a:t>
            </a:r>
          </a:p>
          <a:p>
            <a:pPr marL="0" indent="0">
              <a:buNone/>
            </a:pPr>
            <a:r>
              <a:rPr lang="en-US" sz="3600" dirty="0"/>
              <a:t>Next 3 terms: -4, -8, -12.</a:t>
            </a:r>
          </a:p>
        </p:txBody>
      </p:sp>
    </p:spTree>
    <p:extLst>
      <p:ext uri="{BB962C8B-B14F-4D97-AF65-F5344CB8AC3E}">
        <p14:creationId xmlns:p14="http://schemas.microsoft.com/office/powerpoint/2010/main" val="460152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98519"/>
            <a:ext cx="10515600" cy="1325563"/>
          </a:xfrm>
        </p:spPr>
        <p:txBody>
          <a:bodyPr/>
          <a:lstStyle/>
          <a:p>
            <a:r>
              <a:rPr lang="en-US" dirty="0"/>
              <a:t>Example 1: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53037"/>
            <a:ext cx="12192000" cy="522392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Determine whether the sequence appears to be an arithmetic sequence. </a:t>
            </a:r>
          </a:p>
          <a:p>
            <a:pPr marL="0" indent="0">
              <a:buNone/>
            </a:pPr>
            <a:r>
              <a:rPr lang="en-US" sz="3600" dirty="0"/>
              <a:t>If so, determine the common difference and the next 3 terms.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/>
              <a:t>b) 1, 4, 9, 16, …</a:t>
            </a:r>
          </a:p>
          <a:p>
            <a:pPr marL="0" indent="0">
              <a:buNone/>
            </a:pPr>
            <a:r>
              <a:rPr lang="en-US" sz="3600" dirty="0"/>
              <a:t>No. </a:t>
            </a:r>
          </a:p>
          <a:p>
            <a:pPr marL="0" indent="0">
              <a:buNone/>
            </a:pPr>
            <a:r>
              <a:rPr lang="en-US" sz="3600" dirty="0"/>
              <a:t>There is no common difference.</a:t>
            </a:r>
          </a:p>
        </p:txBody>
      </p:sp>
    </p:spTree>
    <p:extLst>
      <p:ext uri="{BB962C8B-B14F-4D97-AF65-F5344CB8AC3E}">
        <p14:creationId xmlns:p14="http://schemas.microsoft.com/office/powerpoint/2010/main" val="2900103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2209800" y="2385812"/>
            <a:ext cx="7467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/>
              <a:t>3, 7, 11, 15, 19 …</a:t>
            </a:r>
          </a:p>
        </p:txBody>
      </p:sp>
      <p:sp>
        <p:nvSpPr>
          <p:cNvPr id="3090" name="Text Box 18"/>
          <p:cNvSpPr txBox="1">
            <a:spLocks noChangeArrowheads="1"/>
          </p:cNvSpPr>
          <p:nvPr/>
        </p:nvSpPr>
        <p:spPr bwMode="auto">
          <a:xfrm>
            <a:off x="6781800" y="1226712"/>
            <a:ext cx="1295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i="1"/>
              <a:t>d</a:t>
            </a:r>
            <a:r>
              <a:rPr lang="en-US" sz="4000"/>
              <a:t> = 4</a:t>
            </a:r>
          </a:p>
        </p:txBody>
      </p:sp>
      <p:sp>
        <p:nvSpPr>
          <p:cNvPr id="3094" name="Text Box 22"/>
          <p:cNvSpPr txBox="1">
            <a:spLocks noChangeArrowheads="1"/>
          </p:cNvSpPr>
          <p:nvPr/>
        </p:nvSpPr>
        <p:spPr bwMode="auto">
          <a:xfrm>
            <a:off x="8534400" y="1149441"/>
            <a:ext cx="1295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i="1" dirty="0"/>
              <a:t>a</a:t>
            </a:r>
            <a:r>
              <a:rPr lang="en-US" sz="1600" b="1" i="1" dirty="0"/>
              <a:t>1</a:t>
            </a:r>
            <a:r>
              <a:rPr lang="en-US" sz="4000" dirty="0"/>
              <a:t> = 3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0" y="-98512"/>
            <a:ext cx="121920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How do you find the nth term of a sequence when n is very large?</a:t>
            </a:r>
          </a:p>
        </p:txBody>
      </p:sp>
      <p:grpSp>
        <p:nvGrpSpPr>
          <p:cNvPr id="10" name="Group 24"/>
          <p:cNvGrpSpPr>
            <a:grpSpLocks/>
          </p:cNvGrpSpPr>
          <p:nvPr/>
        </p:nvGrpSpPr>
        <p:grpSpPr bwMode="auto">
          <a:xfrm>
            <a:off x="2321350" y="1579071"/>
            <a:ext cx="2743200" cy="790575"/>
            <a:chOff x="843" y="297"/>
            <a:chExt cx="1728" cy="498"/>
          </a:xfrm>
        </p:grpSpPr>
        <p:sp>
          <p:nvSpPr>
            <p:cNvPr id="11" name="Line 14"/>
            <p:cNvSpPr>
              <a:spLocks noChangeShapeType="1"/>
            </p:cNvSpPr>
            <p:nvPr/>
          </p:nvSpPr>
          <p:spPr bwMode="auto">
            <a:xfrm>
              <a:off x="1275" y="585"/>
              <a:ext cx="384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2" name="Group 23"/>
            <p:cNvGrpSpPr>
              <a:grpSpLocks/>
            </p:cNvGrpSpPr>
            <p:nvPr/>
          </p:nvGrpSpPr>
          <p:grpSpPr bwMode="auto">
            <a:xfrm>
              <a:off x="843" y="297"/>
              <a:ext cx="1728" cy="498"/>
              <a:chOff x="843" y="297"/>
              <a:chExt cx="1728" cy="498"/>
            </a:xfrm>
          </p:grpSpPr>
          <p:grpSp>
            <p:nvGrpSpPr>
              <p:cNvPr id="13" name="Group 3"/>
              <p:cNvGrpSpPr>
                <a:grpSpLocks/>
              </p:cNvGrpSpPr>
              <p:nvPr/>
            </p:nvGrpSpPr>
            <p:grpSpPr bwMode="auto">
              <a:xfrm>
                <a:off x="843" y="297"/>
                <a:ext cx="1728" cy="498"/>
                <a:chOff x="1296" y="432"/>
                <a:chExt cx="1728" cy="498"/>
              </a:xfrm>
            </p:grpSpPr>
            <p:sp>
              <p:nvSpPr>
                <p:cNvPr id="16" name="Line 4"/>
                <p:cNvSpPr>
                  <a:spLocks noChangeShapeType="1"/>
                </p:cNvSpPr>
                <p:nvPr/>
              </p:nvSpPr>
              <p:spPr bwMode="auto">
                <a:xfrm flipV="1">
                  <a:off x="1344" y="720"/>
                  <a:ext cx="0" cy="192"/>
                </a:xfrm>
                <a:prstGeom prst="line">
                  <a:avLst/>
                </a:prstGeom>
                <a:noFill/>
                <a:ln w="38100">
                  <a:solidFill>
                    <a:srgbClr val="FF33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" name="Line 5"/>
                <p:cNvSpPr>
                  <a:spLocks noChangeShapeType="1"/>
                </p:cNvSpPr>
                <p:nvPr/>
              </p:nvSpPr>
              <p:spPr bwMode="auto">
                <a:xfrm flipV="1">
                  <a:off x="1728" y="720"/>
                  <a:ext cx="0" cy="192"/>
                </a:xfrm>
                <a:prstGeom prst="line">
                  <a:avLst/>
                </a:prstGeom>
                <a:noFill/>
                <a:ln w="38100">
                  <a:solidFill>
                    <a:srgbClr val="FF33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" name="Text Box 6"/>
                <p:cNvSpPr txBox="1">
                  <a:spLocks noChangeArrowheads="1"/>
                </p:cNvSpPr>
                <p:nvPr/>
              </p:nvSpPr>
              <p:spPr bwMode="auto">
                <a:xfrm>
                  <a:off x="1296" y="432"/>
                  <a:ext cx="624" cy="32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2800" b="1">
                      <a:solidFill>
                        <a:srgbClr val="FF3300"/>
                      </a:solidFill>
                    </a:rPr>
                    <a:t>+4</a:t>
                  </a:r>
                </a:p>
              </p:txBody>
            </p:sp>
            <p:sp>
              <p:nvSpPr>
                <p:cNvPr id="19" name="Line 7"/>
                <p:cNvSpPr>
                  <a:spLocks noChangeShapeType="1"/>
                </p:cNvSpPr>
                <p:nvPr/>
              </p:nvSpPr>
              <p:spPr bwMode="auto">
                <a:xfrm flipV="1">
                  <a:off x="2097" y="738"/>
                  <a:ext cx="0" cy="192"/>
                </a:xfrm>
                <a:prstGeom prst="line">
                  <a:avLst/>
                </a:prstGeom>
                <a:noFill/>
                <a:ln w="38100">
                  <a:solidFill>
                    <a:srgbClr val="FF33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1728" y="432"/>
                  <a:ext cx="624" cy="32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2800" b="1">
                      <a:solidFill>
                        <a:srgbClr val="FF3300"/>
                      </a:solidFill>
                    </a:rPr>
                    <a:t>+4</a:t>
                  </a:r>
                </a:p>
              </p:txBody>
            </p:sp>
            <p:sp>
              <p:nvSpPr>
                <p:cNvPr id="21" name="Line 9"/>
                <p:cNvSpPr>
                  <a:spLocks noChangeShapeType="1"/>
                </p:cNvSpPr>
                <p:nvPr/>
              </p:nvSpPr>
              <p:spPr bwMode="auto">
                <a:xfrm flipV="1">
                  <a:off x="2496" y="720"/>
                  <a:ext cx="0" cy="192"/>
                </a:xfrm>
                <a:prstGeom prst="line">
                  <a:avLst/>
                </a:prstGeom>
                <a:noFill/>
                <a:ln w="38100">
                  <a:solidFill>
                    <a:srgbClr val="FF33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2160" y="432"/>
                  <a:ext cx="624" cy="32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2800" b="1">
                      <a:solidFill>
                        <a:srgbClr val="FF3300"/>
                      </a:solidFill>
                    </a:rPr>
                    <a:t>+4</a:t>
                  </a:r>
                </a:p>
              </p:txBody>
            </p:sp>
            <p:sp>
              <p:nvSpPr>
                <p:cNvPr id="23" name="Line 11"/>
                <p:cNvSpPr>
                  <a:spLocks noChangeShapeType="1"/>
                </p:cNvSpPr>
                <p:nvPr/>
              </p:nvSpPr>
              <p:spPr bwMode="auto">
                <a:xfrm flipV="1">
                  <a:off x="2976" y="720"/>
                  <a:ext cx="0" cy="192"/>
                </a:xfrm>
                <a:prstGeom prst="line">
                  <a:avLst/>
                </a:prstGeom>
                <a:noFill/>
                <a:ln w="38100">
                  <a:solidFill>
                    <a:srgbClr val="FF33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2592" y="432"/>
                  <a:ext cx="432" cy="32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2800" b="1">
                      <a:solidFill>
                        <a:srgbClr val="FF3300"/>
                      </a:solidFill>
                    </a:rPr>
                    <a:t>+4</a:t>
                  </a:r>
                </a:p>
              </p:txBody>
            </p:sp>
          </p:grpSp>
          <p:sp>
            <p:nvSpPr>
              <p:cNvPr id="14" name="Line 13"/>
              <p:cNvSpPr>
                <a:spLocks noChangeShapeType="1"/>
              </p:cNvSpPr>
              <p:nvPr/>
            </p:nvSpPr>
            <p:spPr bwMode="auto">
              <a:xfrm flipV="1">
                <a:off x="891" y="585"/>
                <a:ext cx="384" cy="0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" name="Line 15"/>
              <p:cNvSpPr>
                <a:spLocks noChangeShapeType="1"/>
              </p:cNvSpPr>
              <p:nvPr/>
            </p:nvSpPr>
            <p:spPr bwMode="auto">
              <a:xfrm>
                <a:off x="1611" y="585"/>
                <a:ext cx="912" cy="0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5" name="Text Box 16"/>
          <p:cNvSpPr txBox="1">
            <a:spLocks noChangeArrowheads="1"/>
          </p:cNvSpPr>
          <p:nvPr/>
        </p:nvSpPr>
        <p:spPr bwMode="auto">
          <a:xfrm>
            <a:off x="0" y="2836575"/>
            <a:ext cx="12192000" cy="3108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CC3300"/>
                </a:solidFill>
                <a:latin typeface="Arial" panose="020B0604020202020204" pitchFamily="34" charset="0"/>
              </a:rPr>
              <a:t>Each time you want another term in the sequence you’d add </a:t>
            </a:r>
            <a:r>
              <a:rPr lang="en-US" sz="2800" b="1" i="1" dirty="0">
                <a:solidFill>
                  <a:srgbClr val="CC3300"/>
                </a:solidFill>
                <a:latin typeface="Arial" panose="020B0604020202020204" pitchFamily="34" charset="0"/>
              </a:rPr>
              <a:t>d</a:t>
            </a:r>
            <a:r>
              <a:rPr lang="en-US" sz="2800" b="1" dirty="0">
                <a:solidFill>
                  <a:srgbClr val="CC3300"/>
                </a:solidFill>
                <a:latin typeface="Arial" panose="020B0604020202020204" pitchFamily="34" charset="0"/>
              </a:rPr>
              <a:t>.  </a:t>
            </a:r>
          </a:p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CC3300"/>
                </a:solidFill>
                <a:latin typeface="Arial" panose="020B0604020202020204" pitchFamily="34" charset="0"/>
              </a:rPr>
              <a:t>This would mean the second term was the first term plus </a:t>
            </a:r>
            <a:r>
              <a:rPr lang="en-US" sz="2800" b="1" i="1" dirty="0">
                <a:solidFill>
                  <a:srgbClr val="CC3300"/>
                </a:solidFill>
                <a:latin typeface="Arial" panose="020B0604020202020204" pitchFamily="34" charset="0"/>
              </a:rPr>
              <a:t>d</a:t>
            </a:r>
            <a:r>
              <a:rPr lang="en-US" sz="2800" b="1" dirty="0">
                <a:solidFill>
                  <a:srgbClr val="CC3300"/>
                </a:solidFill>
                <a:latin typeface="Arial" panose="020B0604020202020204" pitchFamily="34" charset="0"/>
              </a:rPr>
              <a:t>.  </a:t>
            </a:r>
          </a:p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CC3300"/>
                </a:solidFill>
                <a:latin typeface="Arial" panose="020B0604020202020204" pitchFamily="34" charset="0"/>
              </a:rPr>
              <a:t>The third term is the first term plus </a:t>
            </a:r>
            <a:r>
              <a:rPr lang="en-US" sz="2800" b="1" i="1" dirty="0">
                <a:solidFill>
                  <a:srgbClr val="CC3300"/>
                </a:solidFill>
                <a:latin typeface="Arial" panose="020B0604020202020204" pitchFamily="34" charset="0"/>
              </a:rPr>
              <a:t>2d.</a:t>
            </a:r>
            <a:r>
              <a:rPr lang="en-US" sz="2800" b="1" dirty="0">
                <a:solidFill>
                  <a:srgbClr val="CC3300"/>
                </a:solidFill>
                <a:latin typeface="Arial" panose="020B0604020202020204" pitchFamily="34" charset="0"/>
              </a:rPr>
              <a:t>  </a:t>
            </a:r>
          </a:p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CC3300"/>
                </a:solidFill>
                <a:latin typeface="Arial" panose="020B0604020202020204" pitchFamily="34" charset="0"/>
              </a:rPr>
              <a:t>The fourth term is the first term plus </a:t>
            </a:r>
            <a:r>
              <a:rPr lang="en-US" sz="2800" b="1" i="1" dirty="0">
                <a:solidFill>
                  <a:srgbClr val="CC3300"/>
                </a:solidFill>
                <a:latin typeface="Arial" panose="020B0604020202020204" pitchFamily="34" charset="0"/>
              </a:rPr>
              <a:t>3d.</a:t>
            </a:r>
            <a:endParaRPr lang="en-US" sz="2800" b="1" dirty="0">
              <a:solidFill>
                <a:srgbClr val="CC3300"/>
              </a:solidFill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CC3300"/>
                </a:solidFill>
                <a:latin typeface="Arial" panose="020B0604020202020204" pitchFamily="34" charset="0"/>
              </a:rPr>
              <a:t>To get the </a:t>
            </a:r>
            <a:r>
              <a:rPr lang="en-US" sz="2800" b="1" i="1" dirty="0">
                <a:solidFill>
                  <a:srgbClr val="CC3300"/>
                </a:solidFill>
                <a:latin typeface="Arial" panose="020B0604020202020204" pitchFamily="34" charset="0"/>
              </a:rPr>
              <a:t>n</a:t>
            </a:r>
            <a:r>
              <a:rPr lang="en-US" sz="2800" b="1" dirty="0">
                <a:solidFill>
                  <a:srgbClr val="CC3300"/>
                </a:solidFill>
                <a:latin typeface="Arial" panose="020B0604020202020204" pitchFamily="34" charset="0"/>
              </a:rPr>
              <a:t>th term, we take the first term and add </a:t>
            </a:r>
            <a:r>
              <a:rPr lang="en-US" sz="2800" b="1" i="1" dirty="0">
                <a:solidFill>
                  <a:srgbClr val="CC3300"/>
                </a:solidFill>
                <a:latin typeface="Arial" panose="020B0604020202020204" pitchFamily="34" charset="0"/>
              </a:rPr>
              <a:t>d</a:t>
            </a:r>
            <a:r>
              <a:rPr lang="en-US" sz="2800" b="1" dirty="0">
                <a:solidFill>
                  <a:srgbClr val="CC3300"/>
                </a:solidFill>
                <a:latin typeface="Arial" panose="020B0604020202020204" pitchFamily="34" charset="0"/>
              </a:rPr>
              <a:t> (</a:t>
            </a:r>
            <a:r>
              <a:rPr lang="en-US" sz="2800" b="1" i="1" dirty="0">
                <a:solidFill>
                  <a:srgbClr val="CC3300"/>
                </a:solidFill>
                <a:latin typeface="Arial" panose="020B0604020202020204" pitchFamily="34" charset="0"/>
              </a:rPr>
              <a:t>n</a:t>
            </a:r>
            <a:r>
              <a:rPr lang="en-US" sz="2800" b="1" dirty="0">
                <a:solidFill>
                  <a:srgbClr val="CC3300"/>
                </a:solidFill>
                <a:latin typeface="Arial" panose="020B0604020202020204" pitchFamily="34" charset="0"/>
              </a:rPr>
              <a:t> - 1) times.</a:t>
            </a:r>
          </a:p>
        </p:txBody>
      </p:sp>
    </p:spTree>
    <p:extLst>
      <p:ext uri="{BB962C8B-B14F-4D97-AF65-F5344CB8AC3E}">
        <p14:creationId xmlns:p14="http://schemas.microsoft.com/office/powerpoint/2010/main" val="1493360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0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0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0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0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2000"/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" dur="2000"/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90" grpId="0" autoUpdateAnimBg="0"/>
      <p:bldP spid="3094" grpId="0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514</TotalTime>
  <Words>772</Words>
  <Application>Microsoft Office PowerPoint</Application>
  <PresentationFormat>Widescreen</PresentationFormat>
  <Paragraphs>121</Paragraphs>
  <Slides>17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Cambria Math</vt:lpstr>
      <vt:lpstr>Office Theme</vt:lpstr>
      <vt:lpstr>Equation</vt:lpstr>
      <vt:lpstr>Arithmetic Sequences</vt:lpstr>
      <vt:lpstr>Objectives:</vt:lpstr>
      <vt:lpstr>Random Fact: Why learn this?</vt:lpstr>
      <vt:lpstr>Classwork:</vt:lpstr>
      <vt:lpstr>Definitions:</vt:lpstr>
      <vt:lpstr>Finding a Term of an Arithmetic Sequence:</vt:lpstr>
      <vt:lpstr>Example 1:</vt:lpstr>
      <vt:lpstr>Example 1:</vt:lpstr>
      <vt:lpstr>PowerPoint Presentation</vt:lpstr>
      <vt:lpstr>PowerPoint Presentation</vt:lpstr>
      <vt:lpstr>Finding the nth Term of an Arithmetic Sequence</vt:lpstr>
      <vt:lpstr>Example 2:</vt:lpstr>
      <vt:lpstr>Example 2:</vt:lpstr>
      <vt:lpstr>Example 3: </vt:lpstr>
      <vt:lpstr>Example 3 Continued: </vt:lpstr>
      <vt:lpstr>Exit Ticket (5 minutes)</vt:lpstr>
      <vt:lpstr>Homework: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Arithmetic Sequences</dc:title>
  <dc:creator>Cassandra</dc:creator>
  <cp:lastModifiedBy>Cassandra</cp:lastModifiedBy>
  <cp:revision>12</cp:revision>
  <dcterms:created xsi:type="dcterms:W3CDTF">2013-11-02T17:51:12Z</dcterms:created>
  <dcterms:modified xsi:type="dcterms:W3CDTF">2020-01-27T14:06:28Z</dcterms:modified>
</cp:coreProperties>
</file>