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1AFA02-FEA7-41CF-90D0-F285392B3505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A66561-EE69-40F4-9416-91A094854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18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66561-EE69-40F4-9416-91A0948545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738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66561-EE69-40F4-9416-91A09485455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472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66561-EE69-40F4-9416-91A09485455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472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66561-EE69-40F4-9416-91A09485455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8571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66561-EE69-40F4-9416-91A09485455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2643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66561-EE69-40F4-9416-91A09485455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06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66561-EE69-40F4-9416-91A09485455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30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66561-EE69-40F4-9416-91A09485455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108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66561-EE69-40F4-9416-91A09485455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24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66561-EE69-40F4-9416-91A09485455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703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66561-EE69-40F4-9416-91A09485455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6781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66561-EE69-40F4-9416-91A09485455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1316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66561-EE69-40F4-9416-91A09485455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789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66561-EE69-40F4-9416-91A09485455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477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59D98-D67F-49B7-94A1-530096C7871A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4AD7-7905-4F17-8E08-7194E2206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546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59D98-D67F-49B7-94A1-530096C7871A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4AD7-7905-4F17-8E08-7194E2206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231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59D98-D67F-49B7-94A1-530096C7871A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4AD7-7905-4F17-8E08-7194E2206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139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59D98-D67F-49B7-94A1-530096C7871A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4AD7-7905-4F17-8E08-7194E2206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81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59D98-D67F-49B7-94A1-530096C7871A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4AD7-7905-4F17-8E08-7194E2206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50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59D98-D67F-49B7-94A1-530096C7871A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4AD7-7905-4F17-8E08-7194E2206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57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59D98-D67F-49B7-94A1-530096C7871A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4AD7-7905-4F17-8E08-7194E2206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784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59D98-D67F-49B7-94A1-530096C7871A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4AD7-7905-4F17-8E08-7194E2206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01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59D98-D67F-49B7-94A1-530096C7871A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4AD7-7905-4F17-8E08-7194E2206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478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59D98-D67F-49B7-94A1-530096C7871A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4AD7-7905-4F17-8E08-7194E2206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3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59D98-D67F-49B7-94A1-530096C7871A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4AD7-7905-4F17-8E08-7194E2206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9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59D98-D67F-49B7-94A1-530096C7871A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44AD7-7905-4F17-8E08-7194E2206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31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dirty="0" smtClean="0"/>
              <a:t>Graphing and Writing Inequalities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057400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Section 2.1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7170" name="Picture 2" descr="http://www.ducksters.com/kidsmath/inequalities_alligato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222567"/>
            <a:ext cx="5943600" cy="3025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659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Write the inequality shown by the graph.</a:t>
            </a:r>
          </a:p>
          <a:p>
            <a:pPr marL="0" indent="0">
              <a:buNone/>
            </a:pPr>
            <a:r>
              <a:rPr lang="en-US" dirty="0" smtClean="0"/>
              <a:t>a)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x &lt; -1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x &gt; 3  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http://www.ck12.org/ck12/images?id=3222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5" y="2133600"/>
            <a:ext cx="7153275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ck12.org/ck12/images?id=32223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267200"/>
            <a:ext cx="7153275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572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Write the inequality shown by the graph.</a:t>
            </a:r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x ≥ 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x ≤ </a:t>
            </a: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http://www.athometuition.com/images/inequalities_image009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828800"/>
            <a:ext cx="5638800" cy="1032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00.edu-cdn.com/files/static/learningexpressllc/9781576856604/Inequalities_Answers_0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267200"/>
            <a:ext cx="7655442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19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Example 4: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5516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members of a crew team can weigh no more than 165 pounds each.</a:t>
            </a:r>
          </a:p>
          <a:p>
            <a:pPr marL="0" indent="0">
              <a:buNone/>
            </a:pPr>
            <a:r>
              <a:rPr lang="en-US" dirty="0" smtClean="0"/>
              <a:t>a) Write an inequality for the acceptable weights of the team members.</a:t>
            </a:r>
          </a:p>
          <a:p>
            <a:pPr marL="0" indent="0">
              <a:buNone/>
            </a:pPr>
            <a:r>
              <a:rPr lang="en-US" dirty="0" smtClean="0"/>
              <a:t>b) Graph the solution.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0 &lt; W ≤ 165</a:t>
            </a:r>
          </a:p>
          <a:p>
            <a:pPr marL="514350" indent="-514350">
              <a:buAutoNum type="alphaLcParenR"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0        30        60         90      120    150    180</a:t>
            </a:r>
            <a:endParaRPr lang="en-US" dirty="0"/>
          </a:p>
          <a:p>
            <a:pPr marL="514350" indent="-514350">
              <a:buAutoNum type="alphaLcParenR"/>
            </a:pPr>
            <a:endParaRPr lang="en-US" dirty="0" smtClean="0"/>
          </a:p>
          <a:p>
            <a:pPr marL="514350" indent="-514350">
              <a:buAutoNum type="alphaLcParenR"/>
            </a:pPr>
            <a:endParaRPr lang="en-US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85800" y="4876800"/>
            <a:ext cx="7772400" cy="0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447800" y="4648200"/>
            <a:ext cx="0" cy="381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514600" y="4648200"/>
            <a:ext cx="0" cy="381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657600" y="4648200"/>
            <a:ext cx="0" cy="381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76800" y="4648200"/>
            <a:ext cx="0" cy="381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943600" y="4648200"/>
            <a:ext cx="0" cy="381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934200" y="4648200"/>
            <a:ext cx="0" cy="381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924800" y="4648200"/>
            <a:ext cx="0" cy="381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73914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endCxn id="18" idx="6"/>
          </p:cNvCxnSpPr>
          <p:nvPr/>
        </p:nvCxnSpPr>
        <p:spPr>
          <a:xfrm flipH="1" flipV="1">
            <a:off x="1562100" y="4864100"/>
            <a:ext cx="5829300" cy="12700"/>
          </a:xfrm>
          <a:prstGeom prst="straightConnector1">
            <a:avLst/>
          </a:prstGeom>
          <a:ln w="762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1333500" y="4749800"/>
            <a:ext cx="228600" cy="2286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https://encrypted-tbn2.gstatic.com/images?q=tbn:ANd9GcQ9WrRcDyTZ7vAg2Mdor6DyhN6-rKD6jC11E3vgv-DvkbAzwVK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3544" y="2057400"/>
            <a:ext cx="2568456" cy="2113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338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 (2 </a:t>
            </a:r>
            <a:r>
              <a:rPr lang="en-US" dirty="0" smtClean="0"/>
              <a:t>minutes)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Explain the difference between x &gt; 2 and x ≥ 2.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Use as many examples as possible.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22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Graphing Inequalities Worksheet</a:t>
            </a:r>
          </a:p>
          <a:p>
            <a:pPr marL="0" indent="0" algn="ctr">
              <a:buNone/>
            </a:pPr>
            <a:r>
              <a:rPr lang="en-US" dirty="0" smtClean="0"/>
              <a:t>(Double Sided)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31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2.1 Additional Practice Worksheet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09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Identity solutions of inequalities in one variable.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Write and graph inequalities in one variable.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34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Exploration: Graphing and Writing Inequalities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6392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Fact: Who uses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Members of a crew team can use inequalities to be sure they fall within a range of weights.</a:t>
            </a:r>
            <a:endParaRPr lang="en-US" dirty="0"/>
          </a:p>
        </p:txBody>
      </p:sp>
      <p:pic>
        <p:nvPicPr>
          <p:cNvPr id="1026" name="Picture 2" descr="http://recsports.tamu.edu/programs/sport_clubs/clubs/images/cre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895600"/>
            <a:ext cx="5705475" cy="380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345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Definition: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b="1" u="sng" dirty="0" smtClean="0"/>
              <a:t>inequality</a:t>
            </a:r>
            <a:r>
              <a:rPr lang="en-US" dirty="0" smtClean="0"/>
              <a:t> is a statement that two quantities are not equal.</a:t>
            </a:r>
          </a:p>
          <a:p>
            <a:pPr marL="0" indent="0">
              <a:buNone/>
            </a:pPr>
            <a:r>
              <a:rPr lang="en-US" dirty="0" smtClean="0"/>
              <a:t>The quantities are compared using one of the following:</a:t>
            </a:r>
          </a:p>
          <a:p>
            <a:pPr marL="0" indent="0">
              <a:buNone/>
            </a:pPr>
            <a:r>
              <a:rPr lang="en-US" dirty="0" smtClean="0"/>
              <a:t>&lt;   Less than</a:t>
            </a:r>
          </a:p>
          <a:p>
            <a:pPr marL="0" indent="0">
              <a:buNone/>
            </a:pPr>
            <a:r>
              <a:rPr lang="en-US" dirty="0" smtClean="0"/>
              <a:t>&gt;   Greater than</a:t>
            </a:r>
          </a:p>
          <a:p>
            <a:pPr marL="0" indent="0">
              <a:buNone/>
            </a:pPr>
            <a:r>
              <a:rPr lang="en-US" dirty="0" smtClean="0"/>
              <a:t>≤   Less than or equal to</a:t>
            </a:r>
          </a:p>
          <a:p>
            <a:pPr marL="0" indent="0">
              <a:buNone/>
            </a:pPr>
            <a:r>
              <a:rPr lang="en-US" dirty="0" smtClean="0"/>
              <a:t>≥   Greater than or equal to </a:t>
            </a:r>
          </a:p>
          <a:p>
            <a:pPr marL="0" indent="0">
              <a:buNone/>
            </a:pPr>
            <a:r>
              <a:rPr lang="en-US" dirty="0" smtClean="0"/>
              <a:t>≠   Not equal to</a:t>
            </a:r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b="1" u="sng" dirty="0" smtClean="0"/>
              <a:t>solution of an inequality </a:t>
            </a:r>
            <a:r>
              <a:rPr lang="en-US" dirty="0" smtClean="0"/>
              <a:t>is any value that makes the inequality true.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43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Example 1: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Describe the solutions of x – 6 ≥ 4 in words.</a:t>
            </a:r>
          </a:p>
          <a:p>
            <a:pPr marL="0" indent="0">
              <a:buNone/>
            </a:pPr>
            <a:r>
              <a:rPr lang="en-US" dirty="0" smtClean="0"/>
              <a:t>Let’s test some values. </a:t>
            </a:r>
          </a:p>
          <a:p>
            <a:pPr marL="0" indent="0">
              <a:buNone/>
            </a:pPr>
            <a:r>
              <a:rPr lang="en-US" dirty="0" smtClean="0"/>
              <a:t>What values of x will work?</a:t>
            </a:r>
          </a:p>
          <a:p>
            <a:pPr marL="0" indent="0">
              <a:buNone/>
            </a:pPr>
            <a:r>
              <a:rPr lang="en-US" dirty="0" smtClean="0"/>
              <a:t>x = -2 </a:t>
            </a:r>
            <a:r>
              <a:rPr lang="en-US" dirty="0" smtClean="0">
                <a:sym typeface="Wingdings" pitchFamily="2" charset="2"/>
              </a:rPr>
              <a:t> -2 – 6 ≥ 4? 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Nope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x = 5  </a:t>
            </a:r>
            <a:r>
              <a:rPr lang="en-US" dirty="0">
                <a:sym typeface="Wingdings" pitchFamily="2" charset="2"/>
              </a:rPr>
              <a:t>5</a:t>
            </a:r>
            <a:r>
              <a:rPr lang="en-US" dirty="0" smtClean="0">
                <a:sym typeface="Wingdings" pitchFamily="2" charset="2"/>
              </a:rPr>
              <a:t> – 6 ≥ 4? </a:t>
            </a:r>
          </a:p>
          <a:p>
            <a:pPr marL="0" indent="0">
              <a:buNone/>
            </a:pPr>
            <a:r>
              <a:rPr lang="en-US" dirty="0" smtClean="0"/>
              <a:t>Nope</a:t>
            </a:r>
          </a:p>
          <a:p>
            <a:pPr marL="0" indent="0">
              <a:buNone/>
            </a:pPr>
            <a:r>
              <a:rPr lang="en-US" dirty="0" smtClean="0"/>
              <a:t>x = 9 </a:t>
            </a:r>
            <a:r>
              <a:rPr lang="en-US" dirty="0" smtClean="0">
                <a:sym typeface="Wingdings" pitchFamily="2" charset="2"/>
              </a:rPr>
              <a:t> 9 – 6 ≥ 4? 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Nope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x</a:t>
            </a:r>
            <a:r>
              <a:rPr lang="en-US" dirty="0" smtClean="0">
                <a:sym typeface="Wingdings" pitchFamily="2" charset="2"/>
              </a:rPr>
              <a:t> = 10  10 – 6 ≥ 4?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Yes 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x = 11  11 – 6 ≥ 4?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Yes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Solution: All real numbers greater than or equal to 10.</a:t>
            </a:r>
          </a:p>
        </p:txBody>
      </p:sp>
    </p:spTree>
    <p:extLst>
      <p:ext uri="{BB962C8B-B14F-4D97-AF65-F5344CB8AC3E}">
        <p14:creationId xmlns:p14="http://schemas.microsoft.com/office/powerpoint/2010/main" val="3831819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can use a graph to show all of the solutions to the last example.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Solution: All real numbers greater than or equal to 10.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x ≥ 10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310063"/>
            <a:ext cx="8942669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7848600" y="4310063"/>
            <a:ext cx="228600" cy="1857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8077200" y="4419600"/>
            <a:ext cx="838200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783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Inequalities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983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Use an open circle for &lt; and &gt;.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Use a closed circle for ≤ and ≥.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it is less than, shade to the left.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it is greater than, shade to the right.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67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g.sparknotes.com/figures/5/50ca5e784bb7e4242910d5b8a571d103/number_lin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057400"/>
            <a:ext cx="5121275" cy="1777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Example 2: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5638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Write each inequality in words. Then Graph each inequality.</a:t>
            </a:r>
          </a:p>
          <a:p>
            <a:pPr marL="514350" indent="-514350">
              <a:buAutoNum type="alphaLcParenR"/>
            </a:pPr>
            <a:r>
              <a:rPr lang="en-US" dirty="0" smtClean="0"/>
              <a:t>m≥ ¾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m is greater than or equal to ¾. </a:t>
            </a:r>
          </a:p>
          <a:p>
            <a:pPr marL="514350" indent="-514350">
              <a:buAutoNum type="alphaLcParenR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b)  t &lt; 5(-1 + 3)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t &lt; 5(2)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t &lt; 10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 is less than 10.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9800"/>
            <a:ext cx="7483475" cy="538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2819400" y="2819400"/>
            <a:ext cx="152400" cy="12662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971800" y="2895600"/>
            <a:ext cx="1752600" cy="1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477000" y="6045577"/>
            <a:ext cx="152400" cy="1266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228600" y="6108888"/>
            <a:ext cx="6248400" cy="12701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7343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2248</TotalTime>
  <Words>485</Words>
  <Application>Microsoft Office PowerPoint</Application>
  <PresentationFormat>On-screen Show (4:3)</PresentationFormat>
  <Paragraphs>106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Office Theme</vt:lpstr>
      <vt:lpstr>Graphing and Writing Inequalities</vt:lpstr>
      <vt:lpstr>Objectives:</vt:lpstr>
      <vt:lpstr>Classwork:</vt:lpstr>
      <vt:lpstr>Random Fact: Who uses this?</vt:lpstr>
      <vt:lpstr>Definition:</vt:lpstr>
      <vt:lpstr>Example 1: </vt:lpstr>
      <vt:lpstr>PowerPoint Presentation</vt:lpstr>
      <vt:lpstr>Graphing Inequalities</vt:lpstr>
      <vt:lpstr>Example 2:</vt:lpstr>
      <vt:lpstr>Example 3:</vt:lpstr>
      <vt:lpstr>Example 3:</vt:lpstr>
      <vt:lpstr>Example 4:</vt:lpstr>
      <vt:lpstr>Exit Ticket (2 minutes)</vt:lpstr>
      <vt:lpstr>Classwork:</vt:lpstr>
      <vt:lpstr>Homework: 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and Writing Inequalities</dc:title>
  <dc:creator>Kimberly</dc:creator>
  <cp:lastModifiedBy>Cassandra Klimczuk</cp:lastModifiedBy>
  <cp:revision>16</cp:revision>
  <dcterms:created xsi:type="dcterms:W3CDTF">2013-07-19T12:09:04Z</dcterms:created>
  <dcterms:modified xsi:type="dcterms:W3CDTF">2019-10-23T12:42:39Z</dcterms:modified>
</cp:coreProperties>
</file>