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5" r:id="rId13"/>
    <p:sldId id="265" r:id="rId14"/>
    <p:sldId id="268" r:id="rId15"/>
    <p:sldId id="269" r:id="rId16"/>
    <p:sldId id="271" r:id="rId17"/>
    <p:sldId id="272" r:id="rId18"/>
    <p:sldId id="277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699B4-2AD1-425C-8AD2-D7CB73A2E564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D843D-FB2E-4A02-A1FD-75801C352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42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3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C97C903-594B-4545-ACDB-25B065FB7A4A}" type="slidenum">
              <a:rPr lang="en-GB" sz="1200"/>
              <a:pPr eaLnBrk="1" hangingPunct="1"/>
              <a:t>11</a:t>
            </a:fld>
            <a:endParaRPr lang="en-GB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46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73C46-590E-4B6D-9321-F925CDAB961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96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3412-EAC4-4B4F-88F5-F4E51D5AA49E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EF40-8383-459F-B4A2-E112376E9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93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3412-EAC4-4B4F-88F5-F4E51D5AA49E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EF40-8383-459F-B4A2-E112376E9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3412-EAC4-4B4F-88F5-F4E51D5AA49E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EF40-8383-459F-B4A2-E112376E9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45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3412-EAC4-4B4F-88F5-F4E51D5AA49E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EF40-8383-459F-B4A2-E112376E9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37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3412-EAC4-4B4F-88F5-F4E51D5AA49E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EF40-8383-459F-B4A2-E112376E9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50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3412-EAC4-4B4F-88F5-F4E51D5AA49E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EF40-8383-459F-B4A2-E112376E9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23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3412-EAC4-4B4F-88F5-F4E51D5AA49E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EF40-8383-459F-B4A2-E112376E9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4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3412-EAC4-4B4F-88F5-F4E51D5AA49E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EF40-8383-459F-B4A2-E112376E9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6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3412-EAC4-4B4F-88F5-F4E51D5AA49E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EF40-8383-459F-B4A2-E112376E9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0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3412-EAC4-4B4F-88F5-F4E51D5AA49E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EF40-8383-459F-B4A2-E112376E9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0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3412-EAC4-4B4F-88F5-F4E51D5AA49E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6EF40-8383-459F-B4A2-E112376E9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2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A3412-EAC4-4B4F-88F5-F4E51D5AA49E}" type="datetimeFigureOut">
              <a:rPr lang="en-US" smtClean="0"/>
              <a:t>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6EF40-8383-459F-B4A2-E112376E9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7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Graphing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Section 3.4</a:t>
            </a:r>
          </a:p>
        </p:txBody>
      </p:sp>
    </p:spTree>
    <p:extLst>
      <p:ext uri="{BB962C8B-B14F-4D97-AF65-F5344CB8AC3E}">
        <p14:creationId xmlns:p14="http://schemas.microsoft.com/office/powerpoint/2010/main" val="1002100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5308" y="2339430"/>
            <a:ext cx="10138894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a) Graph the function f(x) = 2x – 1.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55674"/>
              </p:ext>
            </p:extLst>
          </p:nvPr>
        </p:nvGraphicFramePr>
        <p:xfrm>
          <a:off x="2209800" y="3886200"/>
          <a:ext cx="19812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084872"/>
            <a:ext cx="3581400" cy="369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7508383" y="4790941"/>
            <a:ext cx="167425" cy="154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776694" y="4209245"/>
            <a:ext cx="167425" cy="154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057883" y="3653307"/>
            <a:ext cx="167425" cy="154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339072" y="3097751"/>
            <a:ext cx="167425" cy="154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981426" y="2689538"/>
            <a:ext cx="1700011" cy="3348506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WordArt 2"/>
          <p:cNvSpPr>
            <a:spLocks noChangeArrowheads="1" noChangeShapeType="1" noTextEdit="1"/>
          </p:cNvSpPr>
          <p:nvPr/>
        </p:nvSpPr>
        <p:spPr bwMode="auto">
          <a:xfrm>
            <a:off x="411055" y="281189"/>
            <a:ext cx="4191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 panose="020B0A04020102020204" pitchFamily="34" charset="0"/>
              </a:rPr>
              <a:t>Example 2:</a:t>
            </a:r>
          </a:p>
        </p:txBody>
      </p:sp>
    </p:spTree>
    <p:extLst>
      <p:ext uri="{BB962C8B-B14F-4D97-AF65-F5344CB8AC3E}">
        <p14:creationId xmlns:p14="http://schemas.microsoft.com/office/powerpoint/2010/main" val="4055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WordArt 2"/>
          <p:cNvSpPr>
            <a:spLocks noChangeArrowheads="1" noChangeShapeType="1" noTextEdit="1"/>
          </p:cNvSpPr>
          <p:nvPr/>
        </p:nvSpPr>
        <p:spPr bwMode="auto">
          <a:xfrm>
            <a:off x="114839" y="152400"/>
            <a:ext cx="4191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 panose="020B0A04020102020204" pitchFamily="34" charset="0"/>
              </a:rPr>
              <a:t>Example 2:</a:t>
            </a:r>
          </a:p>
        </p:txBody>
      </p:sp>
      <p:graphicFrame>
        <p:nvGraphicFramePr>
          <p:cNvPr id="101379" name="Object 3"/>
          <p:cNvGraphicFramePr>
            <a:graphicFrameLocks noChangeAspect="1"/>
          </p:cNvGraphicFramePr>
          <p:nvPr/>
        </p:nvGraphicFramePr>
        <p:xfrm>
          <a:off x="6934200" y="1"/>
          <a:ext cx="297180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4" imgW="1129810" imgH="330057" progId="Equation.COEE2">
                  <p:embed/>
                </p:oleObj>
              </mc:Choice>
              <mc:Fallback>
                <p:oleObj name="Equation" r:id="rId4" imgW="1129810" imgH="330057" progId="Equation.COEE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"/>
                        <a:ext cx="2971800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0" name="Line 4"/>
          <p:cNvSpPr>
            <a:spLocks noChangeShapeType="1"/>
          </p:cNvSpPr>
          <p:nvPr/>
        </p:nvSpPr>
        <p:spPr bwMode="auto">
          <a:xfrm flipV="1">
            <a:off x="1524000" y="990600"/>
            <a:ext cx="9144000" cy="76200"/>
          </a:xfrm>
          <a:prstGeom prst="line">
            <a:avLst/>
          </a:prstGeom>
          <a:noFill/>
          <a:ln w="98425" cap="rnd">
            <a:solidFill>
              <a:srgbClr val="CC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381" name="Line 5"/>
          <p:cNvSpPr>
            <a:spLocks noChangeShapeType="1"/>
          </p:cNvSpPr>
          <p:nvPr/>
        </p:nvSpPr>
        <p:spPr bwMode="auto">
          <a:xfrm>
            <a:off x="5638800" y="990600"/>
            <a:ext cx="0" cy="5867400"/>
          </a:xfrm>
          <a:prstGeom prst="line">
            <a:avLst/>
          </a:prstGeom>
          <a:noFill/>
          <a:ln w="98425" cap="rnd">
            <a:solidFill>
              <a:srgbClr val="CC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1382" name="Group 6"/>
          <p:cNvGrpSpPr>
            <a:grpSpLocks/>
          </p:cNvGrpSpPr>
          <p:nvPr/>
        </p:nvGrpSpPr>
        <p:grpSpPr bwMode="auto">
          <a:xfrm>
            <a:off x="6781800" y="3048000"/>
            <a:ext cx="3886200" cy="3810000"/>
            <a:chOff x="3024" y="1776"/>
            <a:chExt cx="2448" cy="2400"/>
          </a:xfrm>
        </p:grpSpPr>
        <p:sp>
          <p:nvSpPr>
            <p:cNvPr id="7205" name="Text Box 7"/>
            <p:cNvSpPr txBox="1">
              <a:spLocks noChangeArrowheads="1"/>
            </p:cNvSpPr>
            <p:nvPr/>
          </p:nvSpPr>
          <p:spPr bwMode="auto">
            <a:xfrm>
              <a:off x="4032" y="177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y</a:t>
              </a:r>
            </a:p>
          </p:txBody>
        </p:sp>
        <p:grpSp>
          <p:nvGrpSpPr>
            <p:cNvPr id="7206" name="Group 8"/>
            <p:cNvGrpSpPr>
              <a:grpSpLocks/>
            </p:cNvGrpSpPr>
            <p:nvPr/>
          </p:nvGrpSpPr>
          <p:grpSpPr bwMode="auto">
            <a:xfrm>
              <a:off x="3024" y="2038"/>
              <a:ext cx="2448" cy="2138"/>
              <a:chOff x="3024" y="1872"/>
              <a:chExt cx="2448" cy="2138"/>
            </a:xfrm>
          </p:grpSpPr>
          <p:grpSp>
            <p:nvGrpSpPr>
              <p:cNvPr id="7207" name="Group 9"/>
              <p:cNvGrpSpPr>
                <a:grpSpLocks/>
              </p:cNvGrpSpPr>
              <p:nvPr/>
            </p:nvGrpSpPr>
            <p:grpSpPr bwMode="auto">
              <a:xfrm>
                <a:off x="3024" y="1872"/>
                <a:ext cx="2160" cy="2138"/>
                <a:chOff x="3024" y="1872"/>
                <a:chExt cx="2160" cy="2138"/>
              </a:xfrm>
            </p:grpSpPr>
            <p:pic>
              <p:nvPicPr>
                <p:cNvPr id="7217" name="Picture 10" descr="smallgrid"/>
                <p:cNvPicPr>
                  <a:picLocks noChangeAspect="1"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24" y="1872"/>
                  <a:ext cx="2138" cy="21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218" name="Line 11"/>
                <p:cNvSpPr>
                  <a:spLocks noChangeShapeType="1"/>
                </p:cNvSpPr>
                <p:nvPr/>
              </p:nvSpPr>
              <p:spPr bwMode="auto">
                <a:xfrm>
                  <a:off x="4098" y="1920"/>
                  <a:ext cx="0" cy="2064"/>
                </a:xfrm>
                <a:prstGeom prst="line">
                  <a:avLst/>
                </a:prstGeom>
                <a:noFill/>
                <a:ln w="73025">
                  <a:solidFill>
                    <a:srgbClr val="FF5050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9" name="Line 12"/>
                <p:cNvSpPr>
                  <a:spLocks noChangeShapeType="1"/>
                </p:cNvSpPr>
                <p:nvPr/>
              </p:nvSpPr>
              <p:spPr bwMode="auto">
                <a:xfrm>
                  <a:off x="3072" y="2946"/>
                  <a:ext cx="2112" cy="0"/>
                </a:xfrm>
                <a:prstGeom prst="line">
                  <a:avLst/>
                </a:prstGeom>
                <a:noFill/>
                <a:ln w="73025">
                  <a:solidFill>
                    <a:srgbClr val="FF0000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208" name="AutoShape 13"/>
              <p:cNvSpPr>
                <a:spLocks noChangeArrowheads="1"/>
              </p:cNvSpPr>
              <p:nvPr/>
            </p:nvSpPr>
            <p:spPr bwMode="auto">
              <a:xfrm>
                <a:off x="4752" y="2880"/>
                <a:ext cx="96" cy="96"/>
              </a:xfrm>
              <a:prstGeom prst="flowChartConnector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7209" name="Text Box 14"/>
              <p:cNvSpPr txBox="1">
                <a:spLocks noChangeArrowheads="1"/>
              </p:cNvSpPr>
              <p:nvPr/>
            </p:nvSpPr>
            <p:spPr bwMode="auto">
              <a:xfrm>
                <a:off x="5232" y="2784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x</a:t>
                </a:r>
              </a:p>
            </p:txBody>
          </p:sp>
          <p:sp>
            <p:nvSpPr>
              <p:cNvPr id="7210" name="AutoShape 15"/>
              <p:cNvSpPr>
                <a:spLocks noChangeArrowheads="1"/>
              </p:cNvSpPr>
              <p:nvPr/>
            </p:nvSpPr>
            <p:spPr bwMode="auto">
              <a:xfrm>
                <a:off x="4056" y="2880"/>
                <a:ext cx="96" cy="96"/>
              </a:xfrm>
              <a:prstGeom prst="flowChartConnector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7211" name="AutoShape 16"/>
              <p:cNvSpPr>
                <a:spLocks noChangeArrowheads="1"/>
              </p:cNvSpPr>
              <p:nvPr/>
            </p:nvSpPr>
            <p:spPr bwMode="auto">
              <a:xfrm>
                <a:off x="4578" y="3408"/>
                <a:ext cx="96" cy="96"/>
              </a:xfrm>
              <a:prstGeom prst="flowChartConnector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7212" name="AutoShape 17"/>
              <p:cNvSpPr>
                <a:spLocks noChangeArrowheads="1"/>
              </p:cNvSpPr>
              <p:nvPr/>
            </p:nvSpPr>
            <p:spPr bwMode="auto">
              <a:xfrm>
                <a:off x="4224" y="3408"/>
                <a:ext cx="96" cy="96"/>
              </a:xfrm>
              <a:prstGeom prst="flowChartConnector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7213" name="AutoShape 18"/>
              <p:cNvSpPr>
                <a:spLocks noChangeArrowheads="1"/>
              </p:cNvSpPr>
              <p:nvPr/>
            </p:nvSpPr>
            <p:spPr bwMode="auto">
              <a:xfrm>
                <a:off x="4392" y="3588"/>
                <a:ext cx="96" cy="96"/>
              </a:xfrm>
              <a:prstGeom prst="flowChartConnector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7214" name="AutoShape 19"/>
              <p:cNvSpPr>
                <a:spLocks noChangeArrowheads="1"/>
              </p:cNvSpPr>
              <p:nvPr/>
            </p:nvSpPr>
            <p:spPr bwMode="auto">
              <a:xfrm>
                <a:off x="3876" y="2022"/>
                <a:ext cx="96" cy="96"/>
              </a:xfrm>
              <a:prstGeom prst="flowChartConnector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7215" name="AutoShape 20"/>
              <p:cNvSpPr>
                <a:spLocks noChangeArrowheads="1"/>
              </p:cNvSpPr>
              <p:nvPr/>
            </p:nvSpPr>
            <p:spPr bwMode="auto">
              <a:xfrm>
                <a:off x="4914" y="2016"/>
                <a:ext cx="96" cy="96"/>
              </a:xfrm>
              <a:prstGeom prst="flowChartConnector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en-US"/>
              </a:p>
            </p:txBody>
          </p:sp>
          <p:sp>
            <p:nvSpPr>
              <p:cNvPr id="7216" name="Freeform 21"/>
              <p:cNvSpPr>
                <a:spLocks/>
              </p:cNvSpPr>
              <p:nvPr/>
            </p:nvSpPr>
            <p:spPr bwMode="auto">
              <a:xfrm>
                <a:off x="3882" y="1896"/>
                <a:ext cx="1114" cy="1737"/>
              </a:xfrm>
              <a:custGeom>
                <a:avLst/>
                <a:gdLst>
                  <a:gd name="T0" fmla="*/ 8 w 1114"/>
                  <a:gd name="T1" fmla="*/ 13 h 1737"/>
                  <a:gd name="T2" fmla="*/ 34 w 1114"/>
                  <a:gd name="T3" fmla="*/ 169 h 1737"/>
                  <a:gd name="T4" fmla="*/ 215 w 1114"/>
                  <a:gd name="T5" fmla="*/ 1023 h 1737"/>
                  <a:gd name="T6" fmla="*/ 383 w 1114"/>
                  <a:gd name="T7" fmla="*/ 1554 h 1737"/>
                  <a:gd name="T8" fmla="*/ 564 w 1114"/>
                  <a:gd name="T9" fmla="*/ 1735 h 1737"/>
                  <a:gd name="T10" fmla="*/ 732 w 1114"/>
                  <a:gd name="T11" fmla="*/ 1566 h 1737"/>
                  <a:gd name="T12" fmla="*/ 914 w 1114"/>
                  <a:gd name="T13" fmla="*/ 1029 h 1737"/>
                  <a:gd name="T14" fmla="*/ 1082 w 1114"/>
                  <a:gd name="T15" fmla="*/ 169 h 1737"/>
                  <a:gd name="T16" fmla="*/ 1108 w 1114"/>
                  <a:gd name="T17" fmla="*/ 13 h 173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114" h="1737">
                    <a:moveTo>
                      <a:pt x="8" y="13"/>
                    </a:moveTo>
                    <a:cubicBezTo>
                      <a:pt x="12" y="38"/>
                      <a:pt x="0" y="1"/>
                      <a:pt x="34" y="169"/>
                    </a:cubicBezTo>
                    <a:cubicBezTo>
                      <a:pt x="68" y="337"/>
                      <a:pt x="157" y="792"/>
                      <a:pt x="215" y="1023"/>
                    </a:cubicBezTo>
                    <a:cubicBezTo>
                      <a:pt x="273" y="1254"/>
                      <a:pt x="325" y="1435"/>
                      <a:pt x="383" y="1554"/>
                    </a:cubicBezTo>
                    <a:cubicBezTo>
                      <a:pt x="441" y="1673"/>
                      <a:pt x="506" y="1733"/>
                      <a:pt x="564" y="1735"/>
                    </a:cubicBezTo>
                    <a:cubicBezTo>
                      <a:pt x="622" y="1737"/>
                      <a:pt x="674" y="1684"/>
                      <a:pt x="732" y="1566"/>
                    </a:cubicBezTo>
                    <a:cubicBezTo>
                      <a:pt x="790" y="1448"/>
                      <a:pt x="856" y="1262"/>
                      <a:pt x="914" y="1029"/>
                    </a:cubicBezTo>
                    <a:cubicBezTo>
                      <a:pt x="972" y="796"/>
                      <a:pt x="1050" y="338"/>
                      <a:pt x="1082" y="169"/>
                    </a:cubicBezTo>
                    <a:cubicBezTo>
                      <a:pt x="1114" y="0"/>
                      <a:pt x="1103" y="45"/>
                      <a:pt x="1108" y="13"/>
                    </a:cubicBezTo>
                  </a:path>
                </a:pathLst>
              </a:custGeom>
              <a:noFill/>
              <a:ln w="63500">
                <a:solidFill>
                  <a:schemeClr val="tx1"/>
                </a:solidFill>
                <a:round/>
                <a:headEnd type="arrow" w="med" len="med"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1398" name="Text Box 22"/>
              <p:cNvSpPr txBox="1">
                <a:spLocks noChangeArrowheads="1"/>
              </p:cNvSpPr>
              <p:nvPr/>
            </p:nvSpPr>
            <p:spPr bwMode="auto">
              <a:xfrm>
                <a:off x="0" y="987379"/>
                <a:ext cx="5410200" cy="74901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889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GB" sz="3200" b="1" dirty="0"/>
                  <a:t>b) Graph the function                    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3200" b="1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3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endParaRPr lang="en-GB" sz="3200" b="1" dirty="0">
                  <a:latin typeface="Cambria" panose="02040503050406030204" pitchFamily="18" charset="0"/>
                </a:endParaRPr>
              </a:p>
              <a:p>
                <a:pPr algn="ctr" eaLnBrk="1" hangingPunct="1"/>
                <a:endParaRPr lang="en-GB" sz="3200" b="1" dirty="0"/>
              </a:p>
              <a:p>
                <a:pPr algn="ctr" eaLnBrk="1" hangingPunct="1"/>
                <a:r>
                  <a:rPr lang="en-GB" sz="3200" b="1" dirty="0"/>
                  <a:t>Begin by constructing a table of values</a:t>
                </a:r>
              </a:p>
              <a:p>
                <a:pPr algn="ctr" eaLnBrk="1" hangingPunct="1"/>
                <a:endParaRPr lang="en-GB" sz="3200" b="1" dirty="0"/>
              </a:p>
              <a:p>
                <a:pPr algn="ctr" eaLnBrk="1" hangingPunct="1"/>
                <a:endParaRPr lang="en-GB" sz="3200" b="1" dirty="0"/>
              </a:p>
              <a:p>
                <a:pPr algn="ctr" eaLnBrk="1" hangingPunct="1"/>
                <a:r>
                  <a:rPr lang="en-GB" sz="3200" b="1" dirty="0"/>
                  <a:t>Next, plot the points given in the table.</a:t>
                </a:r>
              </a:p>
              <a:p>
                <a:pPr algn="ctr" eaLnBrk="1" hangingPunct="1"/>
                <a:endParaRPr lang="en-GB" sz="3200" b="1" dirty="0"/>
              </a:p>
              <a:p>
                <a:pPr algn="ctr" eaLnBrk="1" hangingPunct="1"/>
                <a:r>
                  <a:rPr lang="en-GB" sz="3200" b="1" dirty="0"/>
                  <a:t> Finally, connect the points with a smooth curve.</a:t>
                </a:r>
              </a:p>
              <a:p>
                <a:pPr algn="ctr" eaLnBrk="1" hangingPunct="1"/>
                <a:endParaRPr lang="en-GB" sz="3200" b="1" dirty="0"/>
              </a:p>
              <a:p>
                <a:pPr algn="ctr" eaLnBrk="1" hangingPunct="1"/>
                <a:r>
                  <a:rPr lang="en-GB" sz="3200" b="1" dirty="0"/>
                  <a:t>Note: This graph is called a parabola. </a:t>
                </a:r>
              </a:p>
            </p:txBody>
          </p:sp>
        </mc:Choice>
        <mc:Fallback xmlns="">
          <p:sp>
            <p:nvSpPr>
              <p:cNvPr id="101398" name="Text 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987379"/>
                <a:ext cx="5410200" cy="7490127"/>
              </a:xfrm>
              <a:prstGeom prst="rect">
                <a:avLst/>
              </a:prstGeom>
              <a:blipFill rotWithShape="0">
                <a:blip r:embed="rId7"/>
                <a:stretch>
                  <a:fillRect l="-1351" t="-1139" r="-28829" b="-162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889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1399" name="Group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188901"/>
              </p:ext>
            </p:extLst>
          </p:nvPr>
        </p:nvGraphicFramePr>
        <p:xfrm>
          <a:off x="6309573" y="1752600"/>
          <a:ext cx="5791200" cy="125730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GB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 = x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² - 4x</a:t>
                      </a:r>
                      <a:endParaRPr kumimoji="0" lang="en-GB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6624613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01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013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1013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1013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013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1013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 animBg="1"/>
      <p:bldP spid="101380" grpId="0" animBg="1"/>
      <p:bldP spid="10138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3.4 Homework #1: Graphing Functions</a:t>
            </a:r>
          </a:p>
        </p:txBody>
      </p:sp>
    </p:spTree>
    <p:extLst>
      <p:ext uri="{BB962C8B-B14F-4D97-AF65-F5344CB8AC3E}">
        <p14:creationId xmlns:p14="http://schemas.microsoft.com/office/powerpoint/2010/main" val="366357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07604"/>
            <a:ext cx="10515600" cy="1325563"/>
          </a:xfrm>
        </p:spPr>
        <p:txBody>
          <a:bodyPr/>
          <a:lstStyle/>
          <a:p>
            <a:r>
              <a:rPr lang="en-US" dirty="0"/>
              <a:t>Example 3: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631065"/>
                <a:ext cx="12192000" cy="506938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3200" dirty="0"/>
                  <a:t>a) Use a graph of the function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3200" dirty="0"/>
                  <a:t> to find the value of f(x) when x = 1. </a:t>
                </a:r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r>
                  <a:rPr lang="en-US" sz="3200" b="1" dirty="0">
                    <a:solidFill>
                      <a:srgbClr val="FF0000"/>
                    </a:solidFill>
                  </a:rPr>
                  <a:t>f(x) = 2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31065"/>
                <a:ext cx="12192000" cy="5069380"/>
              </a:xfrm>
              <a:blipFill rotWithShape="0">
                <a:blip r:embed="rId2"/>
                <a:stretch>
                  <a:fillRect l="-1250" t="-2407" b="-13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128" y="1597754"/>
            <a:ext cx="4093744" cy="354813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842988"/>
              </p:ext>
            </p:extLst>
          </p:nvPr>
        </p:nvGraphicFramePr>
        <p:xfrm>
          <a:off x="838200" y="2018763"/>
          <a:ext cx="19812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-4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36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07604"/>
            <a:ext cx="10515600" cy="1325563"/>
          </a:xfrm>
        </p:spPr>
        <p:txBody>
          <a:bodyPr/>
          <a:lstStyle/>
          <a:p>
            <a:r>
              <a:rPr lang="en-US" dirty="0"/>
              <a:t>Example 3: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631065"/>
                <a:ext cx="12192000" cy="506938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3200" dirty="0"/>
                  <a:t>b) Use a graph of the function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3200" dirty="0"/>
                  <a:t> to find the value of f(x) when x = -1. </a:t>
                </a:r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r>
                  <a:rPr lang="en-US" sz="3200" b="1" dirty="0">
                    <a:solidFill>
                      <a:srgbClr val="FF0000"/>
                    </a:solidFill>
                  </a:rPr>
                  <a:t>f(x) = -4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31065"/>
                <a:ext cx="12192000" cy="5069380"/>
              </a:xfrm>
              <a:blipFill rotWithShape="0">
                <a:blip r:embed="rId2"/>
                <a:stretch>
                  <a:fillRect l="-1250" t="-2407" b="-13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128" y="1868213"/>
            <a:ext cx="4093744" cy="354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29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In the real world, you may need to limit your domain so your answers make sense.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Examples: These cannot be negative…</a:t>
            </a:r>
          </a:p>
          <a:p>
            <a:pPr marL="0" indent="0" algn="ctr">
              <a:buNone/>
            </a:pPr>
            <a:r>
              <a:rPr lang="en-US" sz="3200" dirty="0"/>
              <a:t>Time, distance, number of people, etc.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When the domain and range need to be non-negative, we only graph in quadrant 1.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4854" y="3281821"/>
            <a:ext cx="1438946" cy="14389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26" y="3001963"/>
            <a:ext cx="1718804" cy="1718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21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172" y="2792567"/>
            <a:ext cx="4065433" cy="4065433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578472"/>
            <a:ext cx="10744202" cy="46707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The function y=2.5x describes how many                                                  millimeters sea level rises, y, in x years. </a:t>
            </a:r>
          </a:p>
          <a:p>
            <a:pPr marL="0" indent="0">
              <a:buNone/>
            </a:pPr>
            <a:r>
              <a:rPr lang="en-US" sz="3200" dirty="0"/>
              <a:t>Graph the function.</a:t>
            </a:r>
          </a:p>
          <a:p>
            <a:pPr marL="0" indent="0">
              <a:buNone/>
            </a:pPr>
            <a:r>
              <a:rPr lang="en-US" sz="3200" dirty="0"/>
              <a:t>Use the graph to estimate how many                                                      millimeters sea level will rise in 3.5 years.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269475"/>
              </p:ext>
            </p:extLst>
          </p:nvPr>
        </p:nvGraphicFramePr>
        <p:xfrm>
          <a:off x="411055" y="3807853"/>
          <a:ext cx="19812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7.5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3709115" y="6074533"/>
            <a:ext cx="167425" cy="154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16063" y="5350096"/>
            <a:ext cx="167425" cy="154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284373" y="4580586"/>
            <a:ext cx="167425" cy="154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576298" y="3857604"/>
            <a:ext cx="167425" cy="1545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584621" y="2975020"/>
            <a:ext cx="1513267" cy="3664038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WordArt 2"/>
          <p:cNvSpPr>
            <a:spLocks noChangeArrowheads="1" noChangeShapeType="1" noTextEdit="1"/>
          </p:cNvSpPr>
          <p:nvPr/>
        </p:nvSpPr>
        <p:spPr bwMode="auto">
          <a:xfrm>
            <a:off x="411055" y="36488"/>
            <a:ext cx="3605008" cy="647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latin typeface="Arial Black" panose="020B0A04020102020204" pitchFamily="34" charset="0"/>
              </a:rPr>
              <a:t>Example 4:</a:t>
            </a:r>
          </a:p>
        </p:txBody>
      </p:sp>
      <p:sp>
        <p:nvSpPr>
          <p:cNvPr id="12" name="Oval 11"/>
          <p:cNvSpPr/>
          <p:nvPr/>
        </p:nvSpPr>
        <p:spPr>
          <a:xfrm>
            <a:off x="4713667" y="3548509"/>
            <a:ext cx="180306" cy="1416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856113" y="4481848"/>
            <a:ext cx="368335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The sea level will rise about 8.75 mm in 3.5 years.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048" y="1"/>
            <a:ext cx="4966952" cy="3008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95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4" grpId="0" animBg="1"/>
      <p:bldP spid="12" grpId="0" animBg="1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Exit Ticket (5 minutes)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926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How do you find the range of a function if the domain is all real numbers?</a:t>
            </a:r>
          </a:p>
        </p:txBody>
      </p:sp>
    </p:spTree>
    <p:extLst>
      <p:ext uri="{BB962C8B-B14F-4D97-AF65-F5344CB8AC3E}">
        <p14:creationId xmlns:p14="http://schemas.microsoft.com/office/powerpoint/2010/main" val="3367968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Practice A Worksheet (Double Sided)</a:t>
            </a:r>
          </a:p>
        </p:txBody>
      </p:sp>
    </p:spTree>
    <p:extLst>
      <p:ext uri="{BB962C8B-B14F-4D97-AF65-F5344CB8AC3E}">
        <p14:creationId xmlns:p14="http://schemas.microsoft.com/office/powerpoint/2010/main" val="2531431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3.4 Homework #2: Graphing Functions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175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Objectives: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Graph functions given a limited domain.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Graph functions given a domain of all real numbers.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702" y="4277932"/>
            <a:ext cx="5160135" cy="258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995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Classwork: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Exploration: Graphing Functions</a:t>
            </a:r>
          </a:p>
        </p:txBody>
      </p:sp>
    </p:spTree>
    <p:extLst>
      <p:ext uri="{BB962C8B-B14F-4D97-AF65-F5344CB8AC3E}">
        <p14:creationId xmlns:p14="http://schemas.microsoft.com/office/powerpoint/2010/main" val="1503408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Random Fact: Who Uses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Scientists can use a function to make conjectures about rising sea level.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166" y="3215723"/>
            <a:ext cx="5110834" cy="340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85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One way to understand functions is to graph them. 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You can graph a function by plotting the ordered pairs that satisfy the function.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Sometimes solving for y first makes it easier to graph. </a:t>
            </a:r>
          </a:p>
        </p:txBody>
      </p:sp>
    </p:spTree>
    <p:extLst>
      <p:ext uri="{BB962C8B-B14F-4D97-AF65-F5344CB8AC3E}">
        <p14:creationId xmlns:p14="http://schemas.microsoft.com/office/powerpoint/2010/main" val="156449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68192"/>
            <a:ext cx="11353800" cy="53898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dirty="0"/>
              <a:t>Graph each function for the given domain.</a:t>
            </a:r>
          </a:p>
          <a:p>
            <a:pPr marL="0" indent="0">
              <a:buNone/>
            </a:pPr>
            <a:r>
              <a:rPr lang="en-US" sz="3500" dirty="0"/>
              <a:t>a) –x + 2y= 6</a:t>
            </a:r>
          </a:p>
          <a:p>
            <a:pPr marL="0" indent="0">
              <a:buNone/>
            </a:pPr>
            <a:r>
              <a:rPr lang="en-US" sz="3500" dirty="0"/>
              <a:t>Domain: {-4, -2, 0, 2}</a:t>
            </a:r>
          </a:p>
          <a:p>
            <a:pPr marL="0" indent="0">
              <a:buNone/>
            </a:pPr>
            <a:r>
              <a:rPr lang="en-US" sz="3500" dirty="0"/>
              <a:t>Solution: </a:t>
            </a:r>
          </a:p>
          <a:p>
            <a:pPr marL="0" indent="0">
              <a:buNone/>
            </a:pPr>
            <a:r>
              <a:rPr lang="en-US" sz="3500" dirty="0"/>
              <a:t>First, solve the equation for y.</a:t>
            </a:r>
          </a:p>
          <a:p>
            <a:pPr marL="0" indent="0">
              <a:buNone/>
            </a:pPr>
            <a:r>
              <a:rPr lang="en-US" sz="3500" dirty="0"/>
              <a:t>y = ½ x + 3</a:t>
            </a:r>
          </a:p>
          <a:p>
            <a:pPr marL="0" indent="0">
              <a:buNone/>
            </a:pPr>
            <a:r>
              <a:rPr lang="en-US" sz="3500" dirty="0"/>
              <a:t>Next, plug in the values of the domain to get the range.</a:t>
            </a:r>
          </a:p>
          <a:p>
            <a:pPr marL="0" indent="0">
              <a:buNone/>
            </a:pPr>
            <a:r>
              <a:rPr lang="en-US" sz="3500" dirty="0"/>
              <a:t>Range: {1, 2, 3, 4}</a:t>
            </a:r>
          </a:p>
          <a:p>
            <a:pPr marL="0" indent="0">
              <a:buNone/>
            </a:pPr>
            <a:r>
              <a:rPr lang="en-US" sz="3500" dirty="0"/>
              <a:t>Then, plot the points on a graph.</a:t>
            </a:r>
          </a:p>
          <a:p>
            <a:pPr marL="0" indent="0">
              <a:buNone/>
            </a:pPr>
            <a:r>
              <a:rPr lang="en-US" sz="3500" dirty="0"/>
              <a:t>(-4, 1), (-2, 2), (0, 3), (2, 4)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659" y="148712"/>
            <a:ext cx="4043967" cy="4264547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8435662" y="2125014"/>
            <a:ext cx="154547" cy="180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141851" y="1813770"/>
            <a:ext cx="154547" cy="180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770773" y="1451018"/>
            <a:ext cx="154547" cy="180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438332" y="1165532"/>
            <a:ext cx="154547" cy="180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9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468192"/>
                <a:ext cx="11353800" cy="5389808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sz="3500" dirty="0"/>
                  <a:t>Graph each function for the given domain.</a:t>
                </a:r>
              </a:p>
              <a:p>
                <a:pPr marL="0" indent="0">
                  <a:buNone/>
                </a:pPr>
                <a:r>
                  <a:rPr lang="en-US" sz="3500" dirty="0"/>
                  <a:t>b)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500">
                        <a:latin typeface="Cambria Math" panose="02040503050406030204" pitchFamily="18" charset="0"/>
                      </a:rPr>
                      <m:t>f</m:t>
                    </m:r>
                    <m:r>
                      <a:rPr lang="en-US" sz="35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3500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sz="3500" b="0" i="0" smtClean="0">
                        <a:latin typeface="Cambria Math" panose="02040503050406030204" pitchFamily="18" charset="0"/>
                      </a:rPr>
                      <m:t>)=</m:t>
                    </m:r>
                    <m:d>
                      <m:dPr>
                        <m:begChr m:val="|"/>
                        <m:endChr m:val="|"/>
                        <m:ctrlPr>
                          <a:rPr lang="en-US" sz="35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5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3500" dirty="0"/>
              </a:p>
              <a:p>
                <a:pPr marL="0" indent="0">
                  <a:buNone/>
                </a:pPr>
                <a:r>
                  <a:rPr lang="en-US" sz="3500" dirty="0"/>
                  <a:t>Domain: {-2, -1, 0, 1, 2}</a:t>
                </a:r>
              </a:p>
              <a:p>
                <a:pPr marL="0" indent="0">
                  <a:buNone/>
                </a:pPr>
                <a:r>
                  <a:rPr lang="en-US" sz="3500" dirty="0"/>
                  <a:t>Solution: </a:t>
                </a:r>
              </a:p>
              <a:p>
                <a:pPr marL="0" indent="0">
                  <a:buNone/>
                </a:pPr>
                <a:r>
                  <a:rPr lang="en-US" sz="3500" dirty="0"/>
                  <a:t>Plug in the values of the domain to                                                         get the range.</a:t>
                </a:r>
              </a:p>
              <a:p>
                <a:pPr marL="0" indent="0">
                  <a:buNone/>
                </a:pPr>
                <a:r>
                  <a:rPr lang="en-US" sz="3500" dirty="0"/>
                  <a:t>Range: {2, 1, 0, 1, 2}</a:t>
                </a:r>
              </a:p>
              <a:p>
                <a:pPr marL="0" indent="0">
                  <a:buNone/>
                </a:pPr>
                <a:r>
                  <a:rPr lang="en-US" sz="3500" dirty="0"/>
                  <a:t>Then, plot the points on a graph.</a:t>
                </a:r>
              </a:p>
              <a:p>
                <a:pPr marL="0" indent="0">
                  <a:buNone/>
                </a:pPr>
                <a:r>
                  <a:rPr lang="en-US" sz="3500" dirty="0"/>
                  <a:t>(-2, 2), (-1, 1), (0, 0), (1, 1), (2, 2)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468192"/>
                <a:ext cx="11353800" cy="5389808"/>
              </a:xfrm>
              <a:blipFill rotWithShape="0">
                <a:blip r:embed="rId2"/>
                <a:stretch>
                  <a:fillRect l="-1342" t="-23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659" y="148712"/>
            <a:ext cx="4043967" cy="4264547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9465972" y="2100681"/>
            <a:ext cx="154547" cy="180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141851" y="1813770"/>
            <a:ext cx="154547" cy="180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770773" y="2429812"/>
            <a:ext cx="154547" cy="180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064845" y="2103898"/>
            <a:ext cx="154547" cy="180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440480" y="1813770"/>
            <a:ext cx="154547" cy="180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6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Domain of All Real Numbers: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If the domain is all real numbers, any number can be used as an input value.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You would have an infinite number of points.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Just find some points, and connect them with a line or curve.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If the domain is not given, just assume it is all real numbers.</a:t>
            </a:r>
          </a:p>
        </p:txBody>
      </p:sp>
    </p:spTree>
    <p:extLst>
      <p:ext uri="{BB962C8B-B14F-4D97-AF65-F5344CB8AC3E}">
        <p14:creationId xmlns:p14="http://schemas.microsoft.com/office/powerpoint/2010/main" val="415279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Steps for Graphing Functions Using a Domain of All Real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Step 1: Use the function to generate ordered pairs by choosing values for x.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Step 2: Plot enough points to see a pattern for the graph.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Step 3: Connect the points with a line or a curve.</a:t>
            </a:r>
          </a:p>
        </p:txBody>
      </p:sp>
    </p:spTree>
    <p:extLst>
      <p:ext uri="{BB962C8B-B14F-4D97-AF65-F5344CB8AC3E}">
        <p14:creationId xmlns:p14="http://schemas.microsoft.com/office/powerpoint/2010/main" val="293769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762</Words>
  <Application>Microsoft Office PowerPoint</Application>
  <PresentationFormat>Widescreen</PresentationFormat>
  <Paragraphs>154</Paragraphs>
  <Slides>19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Cambria</vt:lpstr>
      <vt:lpstr>Cambria Math</vt:lpstr>
      <vt:lpstr>Times New Roman</vt:lpstr>
      <vt:lpstr>Office Theme</vt:lpstr>
      <vt:lpstr>Equation</vt:lpstr>
      <vt:lpstr>Graphing Functions</vt:lpstr>
      <vt:lpstr>Objectives:</vt:lpstr>
      <vt:lpstr>Classwork:</vt:lpstr>
      <vt:lpstr>Random Fact: Who Uses This?</vt:lpstr>
      <vt:lpstr>PowerPoint Presentation</vt:lpstr>
      <vt:lpstr>Example 1:</vt:lpstr>
      <vt:lpstr>Example 1:</vt:lpstr>
      <vt:lpstr>Domain of All Real Numbers:</vt:lpstr>
      <vt:lpstr>Steps for Graphing Functions Using a Domain of All Real Numbers</vt:lpstr>
      <vt:lpstr>PowerPoint Presentation</vt:lpstr>
      <vt:lpstr>PowerPoint Presentation</vt:lpstr>
      <vt:lpstr>Homework:</vt:lpstr>
      <vt:lpstr>Example 3:</vt:lpstr>
      <vt:lpstr>Example 3:</vt:lpstr>
      <vt:lpstr>Note:</vt:lpstr>
      <vt:lpstr>PowerPoint Presentation</vt:lpstr>
      <vt:lpstr>Exit Ticket (5 minutes)</vt:lpstr>
      <vt:lpstr>Classwork:</vt:lpstr>
      <vt:lpstr>Homework: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Functions</dc:title>
  <dc:creator>Cassandra</dc:creator>
  <cp:lastModifiedBy>Cassandra</cp:lastModifiedBy>
  <cp:revision>29</cp:revision>
  <dcterms:created xsi:type="dcterms:W3CDTF">2013-09-20T21:37:55Z</dcterms:created>
  <dcterms:modified xsi:type="dcterms:W3CDTF">2020-01-05T19:15:29Z</dcterms:modified>
</cp:coreProperties>
</file>