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70" r:id="rId7"/>
    <p:sldId id="266" r:id="rId8"/>
    <p:sldId id="267" r:id="rId9"/>
    <p:sldId id="268" r:id="rId10"/>
    <p:sldId id="269" r:id="rId11"/>
    <p:sldId id="271" r:id="rId12"/>
    <p:sldId id="275" r:id="rId13"/>
    <p:sldId id="274" r:id="rId14"/>
    <p:sldId id="273" r:id="rId15"/>
    <p:sldId id="276" r:id="rId16"/>
    <p:sldId id="278" r:id="rId17"/>
    <p:sldId id="280" r:id="rId18"/>
    <p:sldId id="281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6D779-C2CE-47D3-9103-15BFF01A820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86CFE-2C2C-4745-8C55-591DABF54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2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86CFE-2C2C-4745-8C55-591DABF546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81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86CFE-2C2C-4745-8C55-591DABF546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5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86CFE-2C2C-4745-8C55-591DABF546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56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32773-55ED-4903-93DE-D5EC429350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31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32773-55ED-4903-93DE-D5EC429350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518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86CFE-2C2C-4745-8C55-591DABF546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418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86CFE-2C2C-4745-8C55-591DABF546D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418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86CFE-2C2C-4745-8C55-591DABF546D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56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86CFE-2C2C-4745-8C55-591DABF546D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418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86CFE-2C2C-4745-8C55-591DABF546D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418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86CFE-2C2C-4745-8C55-591DABF546D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72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86CFE-2C2C-4745-8C55-591DABF546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4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86CFE-2C2C-4745-8C55-591DABF546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07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86CFE-2C2C-4745-8C55-591DABF546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28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86CFE-2C2C-4745-8C55-591DABF546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83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86CFE-2C2C-4745-8C55-591DABF546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2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B3E389-FE8C-4FCA-88D8-2D42693DC6B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63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0713DA-8664-438D-B5C5-582BD52038F5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5684A1-179A-431D-892B-8723E179C3EF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AD13-B065-4771-B510-670E5F13B0F1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77B6-1BCD-4E89-B491-4E5DEEE7B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4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AD13-B065-4771-B510-670E5F13B0F1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77B6-1BCD-4E89-B491-4E5DEEE7B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3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AD13-B065-4771-B510-670E5F13B0F1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77B6-1BCD-4E89-B491-4E5DEEE7B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9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AD13-B065-4771-B510-670E5F13B0F1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77B6-1BCD-4E89-B491-4E5DEEE7B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AD13-B065-4771-B510-670E5F13B0F1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77B6-1BCD-4E89-B491-4E5DEEE7B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AD13-B065-4771-B510-670E5F13B0F1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77B6-1BCD-4E89-B491-4E5DEEE7B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84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AD13-B065-4771-B510-670E5F13B0F1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77B6-1BCD-4E89-B491-4E5DEEE7B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7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AD13-B065-4771-B510-670E5F13B0F1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77B6-1BCD-4E89-B491-4E5DEEE7B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6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AD13-B065-4771-B510-670E5F13B0F1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77B6-1BCD-4E89-B491-4E5DEEE7B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16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AD13-B065-4771-B510-670E5F13B0F1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77B6-1BCD-4E89-B491-4E5DEEE7B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2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AD13-B065-4771-B510-670E5F13B0F1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77B6-1BCD-4E89-B491-4E5DEEE7B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4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EAD13-B065-4771-B510-670E5F13B0F1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A77B6-1BCD-4E89-B491-4E5DEEE7B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 Relationships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Section 3.1 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73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2: Relating Graphs to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air temperature was constant for several hours at the beginning of the day, then rose steadily for several hours.</a:t>
            </a:r>
          </a:p>
          <a:p>
            <a:pPr marL="0" indent="0">
              <a:buNone/>
            </a:pPr>
            <a:r>
              <a:rPr lang="en-US" dirty="0" smtClean="0"/>
              <a:t>It stayed the same temperature for most of the day before dropping sharply at sundown.</a:t>
            </a:r>
          </a:p>
          <a:p>
            <a:pPr marL="0" indent="0">
              <a:buNone/>
            </a:pPr>
            <a:r>
              <a:rPr lang="en-US" dirty="0" smtClean="0"/>
              <a:t>Choose the graph that best represents the situation.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4114800"/>
            <a:ext cx="0" cy="1752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81400" y="4114800"/>
            <a:ext cx="0" cy="1752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58000" y="4114800"/>
            <a:ext cx="0" cy="1752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09600" y="5867400"/>
            <a:ext cx="2057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581400" y="5867400"/>
            <a:ext cx="2057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858000" y="5867400"/>
            <a:ext cx="2057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-366395" y="4785996"/>
            <a:ext cx="1406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Temperature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2693271" y="4785996"/>
            <a:ext cx="1406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Temperature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5893672" y="4785997"/>
            <a:ext cx="1406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Temperature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0" y="59436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Time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219248" y="58674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Time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495848" y="58674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Time</a:t>
            </a:r>
            <a:endParaRPr lang="en-US" b="1" dirty="0"/>
          </a:p>
        </p:txBody>
      </p:sp>
      <p:sp>
        <p:nvSpPr>
          <p:cNvPr id="20" name="Freeform 19"/>
          <p:cNvSpPr/>
          <p:nvPr/>
        </p:nvSpPr>
        <p:spPr>
          <a:xfrm>
            <a:off x="622300" y="4343618"/>
            <a:ext cx="2235200" cy="1168233"/>
          </a:xfrm>
          <a:custGeom>
            <a:avLst/>
            <a:gdLst>
              <a:gd name="connsiteX0" fmla="*/ 0 w 2235200"/>
              <a:gd name="connsiteY0" fmla="*/ 1053882 h 1168233"/>
              <a:gd name="connsiteX1" fmla="*/ 469900 w 2235200"/>
              <a:gd name="connsiteY1" fmla="*/ 914182 h 1168233"/>
              <a:gd name="connsiteX2" fmla="*/ 863600 w 2235200"/>
              <a:gd name="connsiteY2" fmla="*/ 152182 h 1168233"/>
              <a:gd name="connsiteX3" fmla="*/ 1422400 w 2235200"/>
              <a:gd name="connsiteY3" fmla="*/ 75982 h 1168233"/>
              <a:gd name="connsiteX4" fmla="*/ 1676400 w 2235200"/>
              <a:gd name="connsiteY4" fmla="*/ 1015782 h 1168233"/>
              <a:gd name="connsiteX5" fmla="*/ 2235200 w 2235200"/>
              <a:gd name="connsiteY5" fmla="*/ 1155482 h 1168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5200" h="1168233">
                <a:moveTo>
                  <a:pt x="0" y="1053882"/>
                </a:moveTo>
                <a:cubicBezTo>
                  <a:pt x="162983" y="1059173"/>
                  <a:pt x="325967" y="1064465"/>
                  <a:pt x="469900" y="914182"/>
                </a:cubicBezTo>
                <a:cubicBezTo>
                  <a:pt x="613833" y="763899"/>
                  <a:pt x="704850" y="291882"/>
                  <a:pt x="863600" y="152182"/>
                </a:cubicBezTo>
                <a:cubicBezTo>
                  <a:pt x="1022350" y="12482"/>
                  <a:pt x="1286933" y="-67951"/>
                  <a:pt x="1422400" y="75982"/>
                </a:cubicBezTo>
                <a:cubicBezTo>
                  <a:pt x="1557867" y="219915"/>
                  <a:pt x="1540933" y="835865"/>
                  <a:pt x="1676400" y="1015782"/>
                </a:cubicBezTo>
                <a:cubicBezTo>
                  <a:pt x="1811867" y="1195699"/>
                  <a:pt x="2023533" y="1175590"/>
                  <a:pt x="2235200" y="11554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581400" y="4394200"/>
            <a:ext cx="533400" cy="1006351"/>
          </a:xfrm>
          <a:custGeom>
            <a:avLst/>
            <a:gdLst>
              <a:gd name="connsiteX0" fmla="*/ 0 w 342900"/>
              <a:gd name="connsiteY0" fmla="*/ 1003300 h 1006351"/>
              <a:gd name="connsiteX1" fmla="*/ 228600 w 342900"/>
              <a:gd name="connsiteY1" fmla="*/ 850900 h 1006351"/>
              <a:gd name="connsiteX2" fmla="*/ 342900 w 342900"/>
              <a:gd name="connsiteY2" fmla="*/ 0 h 1006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900" h="1006351">
                <a:moveTo>
                  <a:pt x="0" y="1003300"/>
                </a:moveTo>
                <a:cubicBezTo>
                  <a:pt x="85725" y="1010708"/>
                  <a:pt x="171450" y="1018117"/>
                  <a:pt x="228600" y="850900"/>
                </a:cubicBezTo>
                <a:cubicBezTo>
                  <a:pt x="285750" y="683683"/>
                  <a:pt x="314325" y="341841"/>
                  <a:pt x="3429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22" idx="2"/>
          </p:cNvCxnSpPr>
          <p:nvPr/>
        </p:nvCxnSpPr>
        <p:spPr>
          <a:xfrm>
            <a:off x="4114800" y="4394200"/>
            <a:ext cx="990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05400" y="4384494"/>
            <a:ext cx="342900" cy="13305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858000" y="5049747"/>
            <a:ext cx="304800" cy="81765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162800" y="5049747"/>
            <a:ext cx="3330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7467600" y="4668775"/>
            <a:ext cx="1041400" cy="1122425"/>
          </a:xfrm>
          <a:custGeom>
            <a:avLst/>
            <a:gdLst>
              <a:gd name="connsiteX0" fmla="*/ 0 w 1041400"/>
              <a:gd name="connsiteY0" fmla="*/ 433434 h 1339448"/>
              <a:gd name="connsiteX1" fmla="*/ 215900 w 1041400"/>
              <a:gd name="connsiteY1" fmla="*/ 344534 h 1339448"/>
              <a:gd name="connsiteX2" fmla="*/ 266700 w 1041400"/>
              <a:gd name="connsiteY2" fmla="*/ 128634 h 1339448"/>
              <a:gd name="connsiteX3" fmla="*/ 558800 w 1041400"/>
              <a:gd name="connsiteY3" fmla="*/ 77834 h 1339448"/>
              <a:gd name="connsiteX4" fmla="*/ 990600 w 1041400"/>
              <a:gd name="connsiteY4" fmla="*/ 1220834 h 1339448"/>
              <a:gd name="connsiteX5" fmla="*/ 1016000 w 1041400"/>
              <a:gd name="connsiteY5" fmla="*/ 1246234 h 1339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1400" h="1339448">
                <a:moveTo>
                  <a:pt x="0" y="433434"/>
                </a:moveTo>
                <a:cubicBezTo>
                  <a:pt x="85725" y="414384"/>
                  <a:pt x="171450" y="395334"/>
                  <a:pt x="215900" y="344534"/>
                </a:cubicBezTo>
                <a:cubicBezTo>
                  <a:pt x="260350" y="293734"/>
                  <a:pt x="209550" y="173084"/>
                  <a:pt x="266700" y="128634"/>
                </a:cubicBezTo>
                <a:cubicBezTo>
                  <a:pt x="323850" y="84184"/>
                  <a:pt x="438150" y="-104199"/>
                  <a:pt x="558800" y="77834"/>
                </a:cubicBezTo>
                <a:cubicBezTo>
                  <a:pt x="679450" y="259867"/>
                  <a:pt x="914400" y="1026101"/>
                  <a:pt x="990600" y="1220834"/>
                </a:cubicBezTo>
                <a:cubicBezTo>
                  <a:pt x="1066800" y="1415567"/>
                  <a:pt x="1041400" y="1330900"/>
                  <a:pt x="1016000" y="124623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219200" y="3745468"/>
            <a:ext cx="961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Graph A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067334" y="3810000"/>
            <a:ext cx="952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Graph B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039134" y="3810000"/>
            <a:ext cx="944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Graph 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968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2: Relating Graphs to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2971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Step 1: Always read the graph left to right to show time passing.</a:t>
            </a:r>
          </a:p>
          <a:p>
            <a:pPr marL="0" indent="0">
              <a:buNone/>
            </a:pPr>
            <a:r>
              <a:rPr lang="en-US" dirty="0" smtClean="0"/>
              <a:t>Step 2: List key words and what they mean.</a:t>
            </a:r>
          </a:p>
          <a:p>
            <a:pPr marL="0" indent="0">
              <a:buNone/>
            </a:pPr>
            <a:r>
              <a:rPr lang="en-US" dirty="0" smtClean="0"/>
              <a:t>Was constant – Horizontal</a:t>
            </a:r>
          </a:p>
          <a:p>
            <a:pPr marL="0" indent="0">
              <a:buNone/>
            </a:pPr>
            <a:r>
              <a:rPr lang="en-US" dirty="0" smtClean="0"/>
              <a:t>Rose steadily – Slanting upwards</a:t>
            </a:r>
          </a:p>
          <a:p>
            <a:pPr marL="0" indent="0">
              <a:buNone/>
            </a:pPr>
            <a:r>
              <a:rPr lang="en-US" dirty="0" smtClean="0"/>
              <a:t>Stayed the same – Horizontal</a:t>
            </a:r>
          </a:p>
          <a:p>
            <a:pPr marL="0" indent="0">
              <a:buNone/>
            </a:pPr>
            <a:r>
              <a:rPr lang="en-US" dirty="0" smtClean="0"/>
              <a:t>Dropped sharply – Slanting downward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4114800"/>
            <a:ext cx="0" cy="1752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81400" y="4114800"/>
            <a:ext cx="0" cy="1752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58000" y="4114800"/>
            <a:ext cx="0" cy="1752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09600" y="5867400"/>
            <a:ext cx="2057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581400" y="5867400"/>
            <a:ext cx="2057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858000" y="5867400"/>
            <a:ext cx="2057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-366395" y="4785996"/>
            <a:ext cx="1406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Temperature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2693271" y="4785996"/>
            <a:ext cx="1406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Temperature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5893672" y="4785997"/>
            <a:ext cx="1406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Temperature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0" y="59436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Time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219248" y="58674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Time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495848" y="58674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Time</a:t>
            </a:r>
            <a:endParaRPr lang="en-US" b="1" dirty="0"/>
          </a:p>
        </p:txBody>
      </p:sp>
      <p:sp>
        <p:nvSpPr>
          <p:cNvPr id="20" name="Freeform 19"/>
          <p:cNvSpPr/>
          <p:nvPr/>
        </p:nvSpPr>
        <p:spPr>
          <a:xfrm>
            <a:off x="622300" y="4343618"/>
            <a:ext cx="2235200" cy="1168233"/>
          </a:xfrm>
          <a:custGeom>
            <a:avLst/>
            <a:gdLst>
              <a:gd name="connsiteX0" fmla="*/ 0 w 2235200"/>
              <a:gd name="connsiteY0" fmla="*/ 1053882 h 1168233"/>
              <a:gd name="connsiteX1" fmla="*/ 469900 w 2235200"/>
              <a:gd name="connsiteY1" fmla="*/ 914182 h 1168233"/>
              <a:gd name="connsiteX2" fmla="*/ 863600 w 2235200"/>
              <a:gd name="connsiteY2" fmla="*/ 152182 h 1168233"/>
              <a:gd name="connsiteX3" fmla="*/ 1422400 w 2235200"/>
              <a:gd name="connsiteY3" fmla="*/ 75982 h 1168233"/>
              <a:gd name="connsiteX4" fmla="*/ 1676400 w 2235200"/>
              <a:gd name="connsiteY4" fmla="*/ 1015782 h 1168233"/>
              <a:gd name="connsiteX5" fmla="*/ 2235200 w 2235200"/>
              <a:gd name="connsiteY5" fmla="*/ 1155482 h 1168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5200" h="1168233">
                <a:moveTo>
                  <a:pt x="0" y="1053882"/>
                </a:moveTo>
                <a:cubicBezTo>
                  <a:pt x="162983" y="1059173"/>
                  <a:pt x="325967" y="1064465"/>
                  <a:pt x="469900" y="914182"/>
                </a:cubicBezTo>
                <a:cubicBezTo>
                  <a:pt x="613833" y="763899"/>
                  <a:pt x="704850" y="291882"/>
                  <a:pt x="863600" y="152182"/>
                </a:cubicBezTo>
                <a:cubicBezTo>
                  <a:pt x="1022350" y="12482"/>
                  <a:pt x="1286933" y="-67951"/>
                  <a:pt x="1422400" y="75982"/>
                </a:cubicBezTo>
                <a:cubicBezTo>
                  <a:pt x="1557867" y="219915"/>
                  <a:pt x="1540933" y="835865"/>
                  <a:pt x="1676400" y="1015782"/>
                </a:cubicBezTo>
                <a:cubicBezTo>
                  <a:pt x="1811867" y="1195699"/>
                  <a:pt x="2023533" y="1175590"/>
                  <a:pt x="2235200" y="11554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581400" y="4394200"/>
            <a:ext cx="533400" cy="1006351"/>
          </a:xfrm>
          <a:custGeom>
            <a:avLst/>
            <a:gdLst>
              <a:gd name="connsiteX0" fmla="*/ 0 w 342900"/>
              <a:gd name="connsiteY0" fmla="*/ 1003300 h 1006351"/>
              <a:gd name="connsiteX1" fmla="*/ 228600 w 342900"/>
              <a:gd name="connsiteY1" fmla="*/ 850900 h 1006351"/>
              <a:gd name="connsiteX2" fmla="*/ 342900 w 342900"/>
              <a:gd name="connsiteY2" fmla="*/ 0 h 1006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900" h="1006351">
                <a:moveTo>
                  <a:pt x="0" y="1003300"/>
                </a:moveTo>
                <a:cubicBezTo>
                  <a:pt x="85725" y="1010708"/>
                  <a:pt x="171450" y="1018117"/>
                  <a:pt x="228600" y="850900"/>
                </a:cubicBezTo>
                <a:cubicBezTo>
                  <a:pt x="285750" y="683683"/>
                  <a:pt x="314325" y="341841"/>
                  <a:pt x="3429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22" idx="2"/>
          </p:cNvCxnSpPr>
          <p:nvPr/>
        </p:nvCxnSpPr>
        <p:spPr>
          <a:xfrm>
            <a:off x="4114800" y="4394200"/>
            <a:ext cx="990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05400" y="4384494"/>
            <a:ext cx="342900" cy="13305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858000" y="5049747"/>
            <a:ext cx="304800" cy="81765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162800" y="5049747"/>
            <a:ext cx="3330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7467600" y="4668775"/>
            <a:ext cx="1041400" cy="1122425"/>
          </a:xfrm>
          <a:custGeom>
            <a:avLst/>
            <a:gdLst>
              <a:gd name="connsiteX0" fmla="*/ 0 w 1041400"/>
              <a:gd name="connsiteY0" fmla="*/ 433434 h 1339448"/>
              <a:gd name="connsiteX1" fmla="*/ 215900 w 1041400"/>
              <a:gd name="connsiteY1" fmla="*/ 344534 h 1339448"/>
              <a:gd name="connsiteX2" fmla="*/ 266700 w 1041400"/>
              <a:gd name="connsiteY2" fmla="*/ 128634 h 1339448"/>
              <a:gd name="connsiteX3" fmla="*/ 558800 w 1041400"/>
              <a:gd name="connsiteY3" fmla="*/ 77834 h 1339448"/>
              <a:gd name="connsiteX4" fmla="*/ 990600 w 1041400"/>
              <a:gd name="connsiteY4" fmla="*/ 1220834 h 1339448"/>
              <a:gd name="connsiteX5" fmla="*/ 1016000 w 1041400"/>
              <a:gd name="connsiteY5" fmla="*/ 1246234 h 1339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1400" h="1339448">
                <a:moveTo>
                  <a:pt x="0" y="433434"/>
                </a:moveTo>
                <a:cubicBezTo>
                  <a:pt x="85725" y="414384"/>
                  <a:pt x="171450" y="395334"/>
                  <a:pt x="215900" y="344534"/>
                </a:cubicBezTo>
                <a:cubicBezTo>
                  <a:pt x="260350" y="293734"/>
                  <a:pt x="209550" y="173084"/>
                  <a:pt x="266700" y="128634"/>
                </a:cubicBezTo>
                <a:cubicBezTo>
                  <a:pt x="323850" y="84184"/>
                  <a:pt x="438150" y="-104199"/>
                  <a:pt x="558800" y="77834"/>
                </a:cubicBezTo>
                <a:cubicBezTo>
                  <a:pt x="679450" y="259867"/>
                  <a:pt x="914400" y="1026101"/>
                  <a:pt x="990600" y="1220834"/>
                </a:cubicBezTo>
                <a:cubicBezTo>
                  <a:pt x="1066800" y="1415567"/>
                  <a:pt x="1041400" y="1330900"/>
                  <a:pt x="1016000" y="124623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219200" y="3745468"/>
            <a:ext cx="961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Graph A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067334" y="3810000"/>
            <a:ext cx="952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Graph B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039134" y="3810000"/>
            <a:ext cx="944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Graph C</a:t>
            </a:r>
            <a:endParaRPr lang="en-US" b="1" dirty="0"/>
          </a:p>
        </p:txBody>
      </p:sp>
      <p:sp>
        <p:nvSpPr>
          <p:cNvPr id="27" name="Oval 26"/>
          <p:cNvSpPr/>
          <p:nvPr/>
        </p:nvSpPr>
        <p:spPr>
          <a:xfrm>
            <a:off x="3114834" y="3505200"/>
            <a:ext cx="2981166" cy="2971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9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graph is an unbroken line or curve.  </a:t>
            </a:r>
          </a:p>
          <a:p>
            <a:r>
              <a:rPr lang="en-US" dirty="0" smtClean="0"/>
              <a:t>It makes sense to connect the points in this situation.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continuous fun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0"/>
            <a:ext cx="4591050" cy="289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33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graph consists of separate points.</a:t>
            </a:r>
          </a:p>
          <a:p>
            <a:r>
              <a:rPr lang="en-US" dirty="0"/>
              <a:t>I</a:t>
            </a:r>
            <a:r>
              <a:rPr lang="en-US" dirty="0" smtClean="0"/>
              <a:t>t makes no sense to connect the points in this situation.</a:t>
            </a:r>
          </a:p>
          <a:p>
            <a:endParaRPr lang="en-US" dirty="0"/>
          </a:p>
        </p:txBody>
      </p:sp>
      <p:pic>
        <p:nvPicPr>
          <p:cNvPr id="4" name="Picture 3" descr="discrete fun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276600"/>
            <a:ext cx="5105400" cy="278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87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Sketch a graph for each situation. </a:t>
            </a:r>
          </a:p>
          <a:p>
            <a:pPr marL="0" indent="0">
              <a:buNone/>
            </a:pPr>
            <a:r>
              <a:rPr lang="en-US" sz="2800" dirty="0" smtClean="0"/>
              <a:t>Tell whether the graph is continuous or discrete. </a:t>
            </a:r>
          </a:p>
          <a:p>
            <a:pPr marL="0" indent="0">
              <a:buNone/>
            </a:pPr>
            <a:r>
              <a:rPr lang="en-US" sz="2800" dirty="0" smtClean="0"/>
              <a:t>a) </a:t>
            </a:r>
          </a:p>
          <a:p>
            <a:pPr marL="0" indent="0">
              <a:buNone/>
            </a:pPr>
            <a:r>
              <a:rPr lang="en-US" sz="2800" dirty="0" smtClean="0"/>
              <a:t>Simon is selling candles to raise money for the school dance. </a:t>
            </a:r>
          </a:p>
          <a:p>
            <a:pPr marL="0" indent="0">
              <a:buNone/>
            </a:pPr>
            <a:r>
              <a:rPr lang="en-US" sz="2800" dirty="0" smtClean="0"/>
              <a:t>For each candle he sells, the school will get $2.50.</a:t>
            </a:r>
          </a:p>
          <a:p>
            <a:pPr marL="0" indent="0">
              <a:buNone/>
            </a:pPr>
            <a:r>
              <a:rPr lang="en-US" sz="2800" dirty="0" smtClean="0"/>
              <a:t>He has 10 candles that he can sell.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3657600"/>
            <a:ext cx="0" cy="2362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00200" y="6019800"/>
            <a:ext cx="4724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05000" y="5867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191000" y="5867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86000" y="5867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67000" y="5867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0" y="5867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48000" y="5867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953000" y="5867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29000" y="5867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10000" y="5867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72000" y="5867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371600" y="5638800"/>
            <a:ext cx="457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371600" y="5257800"/>
            <a:ext cx="457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371600" y="4876800"/>
            <a:ext cx="457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371600" y="4419600"/>
            <a:ext cx="457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371600" y="4038600"/>
            <a:ext cx="457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47800" y="6172200"/>
            <a:ext cx="423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0    1     2     3     4     5     6     7     8     9     10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990600" y="3897630"/>
            <a:ext cx="418704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25</a:t>
            </a:r>
          </a:p>
          <a:p>
            <a:endParaRPr lang="en-US" sz="800" b="1" dirty="0" smtClean="0"/>
          </a:p>
          <a:p>
            <a:r>
              <a:rPr lang="en-US" b="1" dirty="0" smtClean="0"/>
              <a:t>20</a:t>
            </a:r>
            <a:endParaRPr lang="en-US" b="1" dirty="0"/>
          </a:p>
          <a:p>
            <a:endParaRPr lang="en-US" sz="800" b="1" dirty="0" smtClean="0"/>
          </a:p>
          <a:p>
            <a:r>
              <a:rPr lang="en-US" b="1" dirty="0" smtClean="0"/>
              <a:t>15</a:t>
            </a:r>
          </a:p>
          <a:p>
            <a:endParaRPr lang="en-US" sz="800" b="1" dirty="0"/>
          </a:p>
          <a:p>
            <a:r>
              <a:rPr lang="en-US" b="1" dirty="0" smtClean="0"/>
              <a:t>10</a:t>
            </a:r>
          </a:p>
          <a:p>
            <a:endParaRPr lang="en-US" sz="800" b="1" dirty="0"/>
          </a:p>
          <a:p>
            <a:r>
              <a:rPr lang="en-US" b="1" dirty="0" smtClean="0"/>
              <a:t> 5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590800" y="6477000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Candles Sold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191134" y="4774802"/>
            <a:ext cx="1994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Amount Earned ($)</a:t>
            </a:r>
            <a:endParaRPr lang="en-US" b="1" dirty="0"/>
          </a:p>
        </p:txBody>
      </p:sp>
      <p:sp>
        <p:nvSpPr>
          <p:cNvPr id="31" name="Oval 30"/>
          <p:cNvSpPr/>
          <p:nvPr/>
        </p:nvSpPr>
        <p:spPr>
          <a:xfrm>
            <a:off x="1524000" y="5956536"/>
            <a:ext cx="152400" cy="1394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828800" y="5791200"/>
            <a:ext cx="152400" cy="1394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209800" y="5638800"/>
            <a:ext cx="152400" cy="1394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590800" y="5410200"/>
            <a:ext cx="152400" cy="1394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971800" y="5194536"/>
            <a:ext cx="152400" cy="1394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352800" y="4953000"/>
            <a:ext cx="152400" cy="1394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733800" y="4737336"/>
            <a:ext cx="152400" cy="1394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191000" y="4495800"/>
            <a:ext cx="152400" cy="1394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572000" y="4267200"/>
            <a:ext cx="152400" cy="1394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953000" y="4038600"/>
            <a:ext cx="152400" cy="1394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334000" y="3810000"/>
            <a:ext cx="152400" cy="1394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876800" y="4611469"/>
            <a:ext cx="4269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The graph is discrete!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90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Sketch a graph for each situation. </a:t>
            </a:r>
          </a:p>
          <a:p>
            <a:pPr marL="0" indent="0">
              <a:buNone/>
            </a:pPr>
            <a:r>
              <a:rPr lang="en-US" dirty="0" smtClean="0"/>
              <a:t>Tell whether the graph is continuous or discrete. 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) A truck driver enters a street, drives at a constant speed, stops at a light, and then continues.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3657600"/>
            <a:ext cx="0" cy="2362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00200" y="6019800"/>
            <a:ext cx="4724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381048" y="6172200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Time</a:t>
            </a:r>
            <a:endParaRPr lang="en-US" sz="2800" b="1" dirty="0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482998" y="4632582"/>
            <a:ext cx="1101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Speed</a:t>
            </a:r>
            <a:endParaRPr lang="en-US" sz="28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943601" y="4114800"/>
            <a:ext cx="2666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The graph is continuous!</a:t>
            </a:r>
            <a:endParaRPr lang="en-US" sz="3600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600200" y="5257800"/>
            <a:ext cx="457200" cy="76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057400" y="5257800"/>
            <a:ext cx="8142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2871624" y="5257800"/>
            <a:ext cx="509424" cy="76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352800" y="5257800"/>
            <a:ext cx="457200" cy="76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810000" y="5257800"/>
            <a:ext cx="8142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80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76200"/>
            <a:ext cx="91440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When sketching or interpreting a graph, pay close attention to the labels on each axis.</a:t>
            </a:r>
          </a:p>
          <a:p>
            <a:pPr marL="0" indent="0">
              <a:buNone/>
            </a:pPr>
            <a:r>
              <a:rPr lang="en-US" sz="3000" dirty="0" smtClean="0"/>
              <a:t>Both graphs below show a relationship about a child going down a slide.</a:t>
            </a:r>
          </a:p>
          <a:p>
            <a:pPr marL="0" indent="0">
              <a:buNone/>
            </a:pPr>
            <a:r>
              <a:rPr lang="en-US" sz="3000" u="sng" dirty="0" smtClean="0"/>
              <a:t>Graph A</a:t>
            </a:r>
            <a:r>
              <a:rPr lang="en-US" sz="3000" dirty="0" smtClean="0"/>
              <a:t> represents the child’s </a:t>
            </a:r>
            <a:r>
              <a:rPr lang="en-US" sz="3000" b="1" dirty="0" smtClean="0"/>
              <a:t>speed</a:t>
            </a:r>
            <a:r>
              <a:rPr lang="en-US" sz="3000" dirty="0" smtClean="0"/>
              <a:t> over time.</a:t>
            </a:r>
          </a:p>
          <a:p>
            <a:pPr marL="0" indent="0">
              <a:buNone/>
            </a:pPr>
            <a:r>
              <a:rPr lang="en-US" sz="3000" u="sng" dirty="0" smtClean="0"/>
              <a:t>Graph B </a:t>
            </a:r>
            <a:r>
              <a:rPr lang="en-US" sz="3000" dirty="0" smtClean="0"/>
              <a:t>represents the child’s </a:t>
            </a:r>
            <a:r>
              <a:rPr lang="en-US" sz="3000" b="1" i="1" dirty="0" smtClean="0"/>
              <a:t>distance from the ground</a:t>
            </a:r>
            <a:r>
              <a:rPr lang="en-US" sz="3000" dirty="0" smtClean="0"/>
              <a:t> over time.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3581400"/>
            <a:ext cx="0" cy="2286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29200" y="3581400"/>
            <a:ext cx="0" cy="2286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09600" y="5867400"/>
            <a:ext cx="2514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029200" y="5867400"/>
            <a:ext cx="2438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-48617" y="4785996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Speed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3534576" y="4689377"/>
            <a:ext cx="2291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Distance from Ground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0" y="59436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Time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638800" y="58674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Time</a:t>
            </a:r>
            <a:endParaRPr lang="en-US" b="1" dirty="0"/>
          </a:p>
        </p:txBody>
      </p:sp>
      <p:sp>
        <p:nvSpPr>
          <p:cNvPr id="20" name="Freeform 19"/>
          <p:cNvSpPr/>
          <p:nvPr/>
        </p:nvSpPr>
        <p:spPr>
          <a:xfrm>
            <a:off x="622300" y="4343618"/>
            <a:ext cx="2235200" cy="1168233"/>
          </a:xfrm>
          <a:custGeom>
            <a:avLst/>
            <a:gdLst>
              <a:gd name="connsiteX0" fmla="*/ 0 w 2235200"/>
              <a:gd name="connsiteY0" fmla="*/ 1053882 h 1168233"/>
              <a:gd name="connsiteX1" fmla="*/ 469900 w 2235200"/>
              <a:gd name="connsiteY1" fmla="*/ 914182 h 1168233"/>
              <a:gd name="connsiteX2" fmla="*/ 863600 w 2235200"/>
              <a:gd name="connsiteY2" fmla="*/ 152182 h 1168233"/>
              <a:gd name="connsiteX3" fmla="*/ 1422400 w 2235200"/>
              <a:gd name="connsiteY3" fmla="*/ 75982 h 1168233"/>
              <a:gd name="connsiteX4" fmla="*/ 1676400 w 2235200"/>
              <a:gd name="connsiteY4" fmla="*/ 1015782 h 1168233"/>
              <a:gd name="connsiteX5" fmla="*/ 2235200 w 2235200"/>
              <a:gd name="connsiteY5" fmla="*/ 1155482 h 1168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5200" h="1168233">
                <a:moveTo>
                  <a:pt x="0" y="1053882"/>
                </a:moveTo>
                <a:cubicBezTo>
                  <a:pt x="162983" y="1059173"/>
                  <a:pt x="325967" y="1064465"/>
                  <a:pt x="469900" y="914182"/>
                </a:cubicBezTo>
                <a:cubicBezTo>
                  <a:pt x="613833" y="763899"/>
                  <a:pt x="704850" y="291882"/>
                  <a:pt x="863600" y="152182"/>
                </a:cubicBezTo>
                <a:cubicBezTo>
                  <a:pt x="1022350" y="12482"/>
                  <a:pt x="1286933" y="-67951"/>
                  <a:pt x="1422400" y="75982"/>
                </a:cubicBezTo>
                <a:cubicBezTo>
                  <a:pt x="1557867" y="219915"/>
                  <a:pt x="1540933" y="835865"/>
                  <a:pt x="1676400" y="1015782"/>
                </a:cubicBezTo>
                <a:cubicBezTo>
                  <a:pt x="1811867" y="1195699"/>
                  <a:pt x="2023533" y="1175590"/>
                  <a:pt x="2235200" y="11554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219200" y="3745468"/>
            <a:ext cx="961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Graph A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562600" y="3593068"/>
            <a:ext cx="952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Graph B</a:t>
            </a:r>
            <a:endParaRPr lang="en-US" b="1" dirty="0"/>
          </a:p>
        </p:txBody>
      </p:sp>
      <p:sp>
        <p:nvSpPr>
          <p:cNvPr id="23" name="Freeform 22"/>
          <p:cNvSpPr/>
          <p:nvPr/>
        </p:nvSpPr>
        <p:spPr>
          <a:xfrm>
            <a:off x="5029200" y="4352387"/>
            <a:ext cx="2260600" cy="1515013"/>
          </a:xfrm>
          <a:custGeom>
            <a:avLst/>
            <a:gdLst>
              <a:gd name="connsiteX0" fmla="*/ 0 w 2260600"/>
              <a:gd name="connsiteY0" fmla="*/ 67213 h 1324513"/>
              <a:gd name="connsiteX1" fmla="*/ 431800 w 2260600"/>
              <a:gd name="connsiteY1" fmla="*/ 67213 h 1324513"/>
              <a:gd name="connsiteX2" fmla="*/ 901700 w 2260600"/>
              <a:gd name="connsiteY2" fmla="*/ 765713 h 1324513"/>
              <a:gd name="connsiteX3" fmla="*/ 1651000 w 2260600"/>
              <a:gd name="connsiteY3" fmla="*/ 930813 h 1324513"/>
              <a:gd name="connsiteX4" fmla="*/ 2260600 w 2260600"/>
              <a:gd name="connsiteY4" fmla="*/ 1324513 h 1324513"/>
              <a:gd name="connsiteX5" fmla="*/ 2260600 w 2260600"/>
              <a:gd name="connsiteY5" fmla="*/ 1324513 h 132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0600" h="1324513">
                <a:moveTo>
                  <a:pt x="0" y="67213"/>
                </a:moveTo>
                <a:cubicBezTo>
                  <a:pt x="140758" y="9004"/>
                  <a:pt x="281517" y="-49204"/>
                  <a:pt x="431800" y="67213"/>
                </a:cubicBezTo>
                <a:cubicBezTo>
                  <a:pt x="582083" y="183630"/>
                  <a:pt x="698500" y="621780"/>
                  <a:pt x="901700" y="765713"/>
                </a:cubicBezTo>
                <a:cubicBezTo>
                  <a:pt x="1104900" y="909646"/>
                  <a:pt x="1424517" y="837680"/>
                  <a:pt x="1651000" y="930813"/>
                </a:cubicBezTo>
                <a:cubicBezTo>
                  <a:pt x="1877483" y="1023946"/>
                  <a:pt x="2260600" y="1324513"/>
                  <a:pt x="2260600" y="1324513"/>
                </a:cubicBezTo>
                <a:lnTo>
                  <a:pt x="2260600" y="132451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7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4: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Write a possible situation for the graph.</a:t>
            </a:r>
          </a:p>
          <a:p>
            <a:pPr marL="0" indent="0">
              <a:buNone/>
            </a:pPr>
            <a:r>
              <a:rPr lang="en-US" sz="2800" dirty="0" smtClean="0"/>
              <a:t>Step 1: Identify labels.</a:t>
            </a:r>
          </a:p>
          <a:p>
            <a:pPr marL="0" indent="0">
              <a:buNone/>
            </a:pPr>
            <a:r>
              <a:rPr lang="en-US" sz="2800" dirty="0"/>
              <a:t>x</a:t>
            </a:r>
            <a:r>
              <a:rPr lang="en-US" sz="2800" dirty="0" smtClean="0"/>
              <a:t>-axis: Time      y-axis: Water Level</a:t>
            </a:r>
          </a:p>
          <a:p>
            <a:pPr marL="0" indent="0">
              <a:buNone/>
            </a:pPr>
            <a:r>
              <a:rPr lang="en-US" sz="2800" dirty="0" smtClean="0"/>
              <a:t>Step 2: Analyze sections.</a:t>
            </a:r>
          </a:p>
          <a:p>
            <a:pPr marL="0" indent="0">
              <a:buNone/>
            </a:pPr>
            <a:r>
              <a:rPr lang="en-US" sz="2800" dirty="0" smtClean="0"/>
              <a:t>Over time, the water level…</a:t>
            </a:r>
          </a:p>
          <a:p>
            <a:pPr marL="0" indent="0">
              <a:buNone/>
            </a:pPr>
            <a:r>
              <a:rPr lang="en-US" sz="2800" dirty="0" smtClean="0"/>
              <a:t>Increases steadily, remains unchanged, and then decreases steadily. </a:t>
            </a:r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3657600"/>
            <a:ext cx="0" cy="2362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00200" y="6019800"/>
            <a:ext cx="4724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381048" y="6172200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Time</a:t>
            </a:r>
            <a:endParaRPr lang="en-US" sz="2800" b="1" dirty="0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58236" y="4632582"/>
            <a:ext cx="1951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Water Level</a:t>
            </a:r>
            <a:endParaRPr lang="en-US" sz="2800" b="1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600200" y="4343400"/>
            <a:ext cx="1066800" cy="1676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4193136" y="4333964"/>
            <a:ext cx="1140864" cy="16858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667000" y="4343400"/>
            <a:ext cx="152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943601" y="3429000"/>
            <a:ext cx="32003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Possible situation:  </a:t>
            </a:r>
            <a:r>
              <a:rPr lang="en-US" sz="2800" b="1" dirty="0" smtClean="0">
                <a:solidFill>
                  <a:srgbClr val="FF0000"/>
                </a:solidFill>
              </a:rPr>
              <a:t>A watering can is filled with water. It sits for a while until flowers are planted. The water is then emptied on top of the flowers.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Collin’s Writing (5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8037"/>
            <a:ext cx="91440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a possible situation for the graph.</a:t>
            </a:r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3657600"/>
            <a:ext cx="0" cy="2362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00200" y="6019800"/>
            <a:ext cx="4724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381048" y="6172200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Time</a:t>
            </a:r>
            <a:endParaRPr lang="en-US" sz="2800" b="1" dirty="0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483000" y="4632582"/>
            <a:ext cx="1101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Speed</a:t>
            </a:r>
            <a:endParaRPr lang="en-US" sz="28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600200" y="4333964"/>
            <a:ext cx="609600" cy="5602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3734268" y="4919592"/>
            <a:ext cx="913932" cy="11002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209800" y="4919592"/>
            <a:ext cx="152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-50333" y="14478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CANNOT USE:</a:t>
            </a:r>
          </a:p>
          <a:p>
            <a:endParaRPr lang="en-US" sz="2800" b="1" u="sng" dirty="0" smtClean="0">
              <a:solidFill>
                <a:srgbClr val="FF0000"/>
              </a:solidFill>
            </a:endParaRPr>
          </a:p>
          <a:p>
            <a:r>
              <a:rPr lang="en-US" sz="2800" b="1" u="sng" dirty="0" smtClean="0">
                <a:solidFill>
                  <a:srgbClr val="FF0000"/>
                </a:solidFill>
              </a:rPr>
              <a:t>A Possible situation: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A car is approaching traffic and slows down, drives at a constant speed, then slows down until coming to a complete stop.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98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3.1 Practice A Worksheet (Double Sided)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8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Objectives: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Match simple graphs with situations.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Graph a relationship.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8471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Exploration: Graphing Relationships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817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Fact: Who uses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Cardiologists can use graphs to analyze their patient’s heartbeats.</a:t>
            </a:r>
            <a:endParaRPr lang="en-US" dirty="0"/>
          </a:p>
        </p:txBody>
      </p:sp>
      <p:pic>
        <p:nvPicPr>
          <p:cNvPr id="1026" name="Picture 2" descr="https://encrypted-tbn0.gstatic.com/images?q=tbn:ANd9GcTdRk5UyMJD70vNsrfU_APEsuu1gozRj0mVT3YXTixowRKwho3Ny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900" y="2895600"/>
            <a:ext cx="4438650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32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Graphs can be used to illustrate many different situations.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relate a graph to a given situation, </a:t>
            </a:r>
            <a:r>
              <a:rPr lang="en-US" b="1" u="sng" dirty="0" smtClean="0"/>
              <a:t>use key words </a:t>
            </a:r>
            <a:r>
              <a:rPr lang="en-US" dirty="0" smtClean="0"/>
              <a:t>in the description.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84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Key Words: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Stays the same – Constant</a:t>
            </a:r>
          </a:p>
          <a:p>
            <a:pPr marL="514350" indent="-514350">
              <a:buAutoNum type="arabicPeriod"/>
            </a:pPr>
            <a:r>
              <a:rPr lang="en-US" dirty="0" smtClean="0"/>
              <a:t>Rises – Increasing</a:t>
            </a:r>
          </a:p>
          <a:p>
            <a:pPr marL="514350" indent="-514350">
              <a:buAutoNum type="arabicPeriod"/>
            </a:pPr>
            <a:r>
              <a:rPr lang="en-US" dirty="0" smtClean="0"/>
              <a:t>Drops – Decreasing</a:t>
            </a:r>
          </a:p>
          <a:p>
            <a:pPr marL="514350" indent="-514350">
              <a:buAutoNum type="arabicPeriod"/>
            </a:pPr>
            <a:r>
              <a:rPr lang="en-US" dirty="0" smtClean="0"/>
              <a:t>Slows down – Decreasing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21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76200" y="1722437"/>
            <a:ext cx="8229600" cy="4525963"/>
          </a:xfrm>
        </p:spPr>
        <p:txBody>
          <a:bodyPr/>
          <a:lstStyle/>
          <a:p>
            <a:r>
              <a:rPr lang="en-US" dirty="0" smtClean="0"/>
              <a:t> For a certain time, Kim Possible                                   jogs up a hill at a steady speed.  </a:t>
            </a:r>
          </a:p>
          <a:p>
            <a:r>
              <a:rPr lang="en-US" dirty="0" smtClean="0"/>
              <a:t>Then she runs down the hill and                                 picks up her speed.  </a:t>
            </a:r>
          </a:p>
          <a:p>
            <a:r>
              <a:rPr lang="en-US" dirty="0" smtClean="0"/>
              <a:t>Which graph accurately represents                                        this situation?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914400" y="274638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Example 1: </a:t>
            </a:r>
            <a:r>
              <a:rPr lang="en-US" dirty="0" smtClean="0"/>
              <a:t>Relating Graphs to Situations</a:t>
            </a:r>
            <a:endParaRPr lang="en-US" dirty="0"/>
          </a:p>
        </p:txBody>
      </p:sp>
      <p:pic>
        <p:nvPicPr>
          <p:cNvPr id="12290" name="Picture 2" descr="http://www.watchcartoononline.com/thumbs/Kim-Possible-Episode-55--Bad-Bo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8600"/>
            <a:ext cx="2590800" cy="316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30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a certain time Kim Possible jogs up a hill at a steady speed.  Then she runs down the hill and picks up her speed.  Which graph below accurately represents this situation?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Which graph </a:t>
            </a:r>
            <a:r>
              <a:rPr lang="en-US" smtClean="0"/>
              <a:t>works best?</a:t>
            </a:r>
            <a:endParaRPr lang="en-US"/>
          </a:p>
        </p:txBody>
      </p:sp>
      <p:grpSp>
        <p:nvGrpSpPr>
          <p:cNvPr id="32772" name="Group 2"/>
          <p:cNvGrpSpPr>
            <a:grpSpLocks/>
          </p:cNvGrpSpPr>
          <p:nvPr/>
        </p:nvGrpSpPr>
        <p:grpSpPr bwMode="auto">
          <a:xfrm>
            <a:off x="-76546" y="3886200"/>
            <a:ext cx="9220546" cy="2971800"/>
            <a:chOff x="307" y="10845"/>
            <a:chExt cx="9998" cy="3315"/>
          </a:xfrm>
        </p:grpSpPr>
        <p:sp>
          <p:nvSpPr>
            <p:cNvPr id="32773" name="Line 3"/>
            <p:cNvSpPr>
              <a:spLocks noChangeShapeType="1"/>
            </p:cNvSpPr>
            <p:nvPr/>
          </p:nvSpPr>
          <p:spPr bwMode="auto">
            <a:xfrm flipV="1">
              <a:off x="915" y="11430"/>
              <a:ext cx="0" cy="22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4" name="Line 4"/>
            <p:cNvSpPr>
              <a:spLocks noChangeShapeType="1"/>
            </p:cNvSpPr>
            <p:nvPr/>
          </p:nvSpPr>
          <p:spPr bwMode="auto">
            <a:xfrm>
              <a:off x="915" y="13725"/>
              <a:ext cx="181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5" name="Line 5"/>
            <p:cNvSpPr>
              <a:spLocks noChangeShapeType="1"/>
            </p:cNvSpPr>
            <p:nvPr/>
          </p:nvSpPr>
          <p:spPr bwMode="auto">
            <a:xfrm flipV="1">
              <a:off x="8295" y="11400"/>
              <a:ext cx="0" cy="22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6" name="Line 6"/>
            <p:cNvSpPr>
              <a:spLocks noChangeShapeType="1"/>
            </p:cNvSpPr>
            <p:nvPr/>
          </p:nvSpPr>
          <p:spPr bwMode="auto">
            <a:xfrm flipV="1">
              <a:off x="4305" y="11430"/>
              <a:ext cx="0" cy="22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7" name="Line 7"/>
            <p:cNvSpPr>
              <a:spLocks noChangeShapeType="1"/>
            </p:cNvSpPr>
            <p:nvPr/>
          </p:nvSpPr>
          <p:spPr bwMode="auto">
            <a:xfrm>
              <a:off x="4305" y="13695"/>
              <a:ext cx="181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8" name="Line 8"/>
            <p:cNvSpPr>
              <a:spLocks noChangeShapeType="1"/>
            </p:cNvSpPr>
            <p:nvPr/>
          </p:nvSpPr>
          <p:spPr bwMode="auto">
            <a:xfrm>
              <a:off x="8310" y="13695"/>
              <a:ext cx="181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Text Box 9"/>
            <p:cNvSpPr txBox="1">
              <a:spLocks noChangeArrowheads="1"/>
            </p:cNvSpPr>
            <p:nvPr/>
          </p:nvSpPr>
          <p:spPr bwMode="auto">
            <a:xfrm>
              <a:off x="1110" y="13725"/>
              <a:ext cx="1200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Lucida Sans Unicode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sz="1100" b="1">
                  <a:latin typeface="Arial" charset="0"/>
                </a:rPr>
                <a:t>TIME</a:t>
              </a:r>
              <a:endParaRPr lang="en-US">
                <a:latin typeface="Arial" charset="0"/>
              </a:endParaRPr>
            </a:p>
          </p:txBody>
        </p:sp>
        <p:sp>
          <p:nvSpPr>
            <p:cNvPr id="32780" name="Text Box 10"/>
            <p:cNvSpPr txBox="1">
              <a:spLocks noChangeArrowheads="1"/>
            </p:cNvSpPr>
            <p:nvPr/>
          </p:nvSpPr>
          <p:spPr bwMode="auto">
            <a:xfrm>
              <a:off x="4590" y="13725"/>
              <a:ext cx="1200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Lucida Sans Unicode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sz="1100" b="1">
                  <a:latin typeface="Arial" charset="0"/>
                </a:rPr>
                <a:t>TIME</a:t>
              </a:r>
              <a:endParaRPr lang="en-US">
                <a:latin typeface="Arial" charset="0"/>
              </a:endParaRPr>
            </a:p>
          </p:txBody>
        </p:sp>
        <p:sp>
          <p:nvSpPr>
            <p:cNvPr id="32781" name="Text Box 11"/>
            <p:cNvSpPr txBox="1">
              <a:spLocks noChangeArrowheads="1"/>
            </p:cNvSpPr>
            <p:nvPr/>
          </p:nvSpPr>
          <p:spPr bwMode="auto">
            <a:xfrm>
              <a:off x="8610" y="13710"/>
              <a:ext cx="1200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Lucida Sans Unicode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sz="1100" b="1">
                  <a:latin typeface="Arial" charset="0"/>
                </a:rPr>
                <a:t>TIME</a:t>
              </a:r>
              <a:endParaRPr lang="en-US">
                <a:latin typeface="Arial" charset="0"/>
              </a:endParaRPr>
            </a:p>
          </p:txBody>
        </p:sp>
        <p:sp>
          <p:nvSpPr>
            <p:cNvPr id="32782" name="Text Box 12"/>
            <p:cNvSpPr txBox="1">
              <a:spLocks noChangeArrowheads="1"/>
            </p:cNvSpPr>
            <p:nvPr/>
          </p:nvSpPr>
          <p:spPr bwMode="auto">
            <a:xfrm>
              <a:off x="307" y="11820"/>
              <a:ext cx="992" cy="1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Lucida Sans Unicode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sz="1100" b="1" dirty="0">
                  <a:latin typeface="Arial" charset="0"/>
                </a:rPr>
                <a:t>SPEED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32783" name="Text Box 13"/>
            <p:cNvSpPr txBox="1">
              <a:spLocks noChangeArrowheads="1"/>
            </p:cNvSpPr>
            <p:nvPr/>
          </p:nvSpPr>
          <p:spPr bwMode="auto">
            <a:xfrm>
              <a:off x="3664" y="11760"/>
              <a:ext cx="940" cy="1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Lucida Sans Unicode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sz="1100" b="1" dirty="0">
                  <a:latin typeface="Arial" charset="0"/>
                </a:rPr>
                <a:t>SPEED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32784" name="Text Box 14"/>
            <p:cNvSpPr txBox="1">
              <a:spLocks noChangeArrowheads="1"/>
            </p:cNvSpPr>
            <p:nvPr/>
          </p:nvSpPr>
          <p:spPr bwMode="auto">
            <a:xfrm>
              <a:off x="7666" y="11850"/>
              <a:ext cx="1069" cy="1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Lucida Sans Unicode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sz="1100" b="1" dirty="0">
                  <a:latin typeface="Arial" charset="0"/>
                </a:rPr>
                <a:t>SPEED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32785" name="Line 15"/>
            <p:cNvSpPr>
              <a:spLocks noChangeShapeType="1"/>
            </p:cNvSpPr>
            <p:nvPr/>
          </p:nvSpPr>
          <p:spPr bwMode="auto">
            <a:xfrm>
              <a:off x="915" y="12675"/>
              <a:ext cx="73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Line 16"/>
            <p:cNvSpPr>
              <a:spLocks noChangeShapeType="1"/>
            </p:cNvSpPr>
            <p:nvPr/>
          </p:nvSpPr>
          <p:spPr bwMode="auto">
            <a:xfrm flipV="1">
              <a:off x="1635" y="12060"/>
              <a:ext cx="690" cy="61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Line 17"/>
            <p:cNvSpPr>
              <a:spLocks noChangeShapeType="1"/>
            </p:cNvSpPr>
            <p:nvPr/>
          </p:nvSpPr>
          <p:spPr bwMode="auto">
            <a:xfrm flipV="1">
              <a:off x="4305" y="13005"/>
              <a:ext cx="690" cy="69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Line 18"/>
            <p:cNvSpPr>
              <a:spLocks noChangeShapeType="1"/>
            </p:cNvSpPr>
            <p:nvPr/>
          </p:nvSpPr>
          <p:spPr bwMode="auto">
            <a:xfrm>
              <a:off x="4980" y="13020"/>
              <a:ext cx="660" cy="6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Line 19"/>
            <p:cNvSpPr>
              <a:spLocks noChangeShapeType="1"/>
            </p:cNvSpPr>
            <p:nvPr/>
          </p:nvSpPr>
          <p:spPr bwMode="auto">
            <a:xfrm flipV="1">
              <a:off x="8295" y="13170"/>
              <a:ext cx="705" cy="51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Line 20"/>
            <p:cNvSpPr>
              <a:spLocks noChangeShapeType="1"/>
            </p:cNvSpPr>
            <p:nvPr/>
          </p:nvSpPr>
          <p:spPr bwMode="auto">
            <a:xfrm>
              <a:off x="8985" y="13185"/>
              <a:ext cx="9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Text Box 21"/>
            <p:cNvSpPr txBox="1">
              <a:spLocks noChangeArrowheads="1"/>
            </p:cNvSpPr>
            <p:nvPr/>
          </p:nvSpPr>
          <p:spPr bwMode="auto">
            <a:xfrm>
              <a:off x="855" y="10920"/>
              <a:ext cx="1935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Lucida Sans Unicode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sz="1100" b="1">
                  <a:latin typeface="Arial" charset="0"/>
                </a:rPr>
                <a:t>GRAPH 1</a:t>
              </a:r>
              <a:endParaRPr lang="en-US">
                <a:latin typeface="Arial" charset="0"/>
              </a:endParaRPr>
            </a:p>
          </p:txBody>
        </p:sp>
        <p:sp>
          <p:nvSpPr>
            <p:cNvPr id="32792" name="Text Box 22"/>
            <p:cNvSpPr txBox="1">
              <a:spLocks noChangeArrowheads="1"/>
            </p:cNvSpPr>
            <p:nvPr/>
          </p:nvSpPr>
          <p:spPr bwMode="auto">
            <a:xfrm>
              <a:off x="4410" y="10905"/>
              <a:ext cx="1935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Lucida Sans Unicode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sz="1100" b="1">
                  <a:latin typeface="Arial" charset="0"/>
                </a:rPr>
                <a:t>GRAPH 2</a:t>
              </a:r>
              <a:endParaRPr lang="en-US">
                <a:latin typeface="Arial" charset="0"/>
              </a:endParaRPr>
            </a:p>
          </p:txBody>
        </p:sp>
        <p:sp>
          <p:nvSpPr>
            <p:cNvPr id="32793" name="Text Box 23"/>
            <p:cNvSpPr txBox="1">
              <a:spLocks noChangeArrowheads="1"/>
            </p:cNvSpPr>
            <p:nvPr/>
          </p:nvSpPr>
          <p:spPr bwMode="auto">
            <a:xfrm>
              <a:off x="8370" y="10845"/>
              <a:ext cx="1935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Lucida Sans Unicode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sz="1100" b="1">
                  <a:latin typeface="Arial" charset="0"/>
                </a:rPr>
                <a:t>GRAPH 3</a:t>
              </a:r>
              <a:endParaRPr lang="en-US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910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information can we use?</a:t>
            </a:r>
          </a:p>
          <a:p>
            <a:pPr marL="457200" lvl="1" indent="0">
              <a:buNone/>
            </a:pPr>
            <a:r>
              <a:rPr lang="en-US" dirty="0"/>
              <a:t>S</a:t>
            </a:r>
            <a:r>
              <a:rPr lang="en-US" dirty="0" smtClean="0"/>
              <a:t>teady speed – constant/horizontal</a:t>
            </a:r>
          </a:p>
          <a:p>
            <a:pPr marL="457200" lvl="1" indent="0">
              <a:buNone/>
            </a:pPr>
            <a:r>
              <a:rPr lang="en-US" dirty="0"/>
              <a:t>S</a:t>
            </a:r>
            <a:r>
              <a:rPr lang="en-US" dirty="0" smtClean="0"/>
              <a:t>he speeds up - Slanting upwards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Which graph </a:t>
            </a:r>
            <a:r>
              <a:rPr lang="en-US" smtClean="0"/>
              <a:t>works best?</a:t>
            </a:r>
            <a:endParaRPr lang="en-US"/>
          </a:p>
        </p:txBody>
      </p:sp>
      <p:grpSp>
        <p:nvGrpSpPr>
          <p:cNvPr id="33796" name="Group 2"/>
          <p:cNvGrpSpPr>
            <a:grpSpLocks/>
          </p:cNvGrpSpPr>
          <p:nvPr/>
        </p:nvGrpSpPr>
        <p:grpSpPr bwMode="auto">
          <a:xfrm>
            <a:off x="990600" y="3886200"/>
            <a:ext cx="6600825" cy="2105025"/>
            <a:chOff x="-90" y="10845"/>
            <a:chExt cx="10395" cy="3315"/>
          </a:xfrm>
        </p:grpSpPr>
        <p:sp>
          <p:nvSpPr>
            <p:cNvPr id="33797" name="Line 3"/>
            <p:cNvSpPr>
              <a:spLocks noChangeShapeType="1"/>
            </p:cNvSpPr>
            <p:nvPr/>
          </p:nvSpPr>
          <p:spPr bwMode="auto">
            <a:xfrm flipV="1">
              <a:off x="915" y="11430"/>
              <a:ext cx="0" cy="22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98" name="Line 4"/>
            <p:cNvSpPr>
              <a:spLocks noChangeShapeType="1"/>
            </p:cNvSpPr>
            <p:nvPr/>
          </p:nvSpPr>
          <p:spPr bwMode="auto">
            <a:xfrm>
              <a:off x="915" y="13725"/>
              <a:ext cx="181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99" name="Line 5"/>
            <p:cNvSpPr>
              <a:spLocks noChangeShapeType="1"/>
            </p:cNvSpPr>
            <p:nvPr/>
          </p:nvSpPr>
          <p:spPr bwMode="auto">
            <a:xfrm flipV="1">
              <a:off x="8295" y="11400"/>
              <a:ext cx="0" cy="22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0" name="Line 6"/>
            <p:cNvSpPr>
              <a:spLocks noChangeShapeType="1"/>
            </p:cNvSpPr>
            <p:nvPr/>
          </p:nvSpPr>
          <p:spPr bwMode="auto">
            <a:xfrm flipV="1">
              <a:off x="4305" y="11430"/>
              <a:ext cx="0" cy="22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1" name="Line 7"/>
            <p:cNvSpPr>
              <a:spLocks noChangeShapeType="1"/>
            </p:cNvSpPr>
            <p:nvPr/>
          </p:nvSpPr>
          <p:spPr bwMode="auto">
            <a:xfrm>
              <a:off x="4305" y="13695"/>
              <a:ext cx="181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2" name="Line 8"/>
            <p:cNvSpPr>
              <a:spLocks noChangeShapeType="1"/>
            </p:cNvSpPr>
            <p:nvPr/>
          </p:nvSpPr>
          <p:spPr bwMode="auto">
            <a:xfrm>
              <a:off x="8310" y="13695"/>
              <a:ext cx="181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3" name="Text Box 9"/>
            <p:cNvSpPr txBox="1">
              <a:spLocks noChangeArrowheads="1"/>
            </p:cNvSpPr>
            <p:nvPr/>
          </p:nvSpPr>
          <p:spPr bwMode="auto">
            <a:xfrm>
              <a:off x="1110" y="13725"/>
              <a:ext cx="1200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Lucida Sans Unicode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sz="1100" b="1">
                  <a:latin typeface="Arial" charset="0"/>
                </a:rPr>
                <a:t>TIME</a:t>
              </a:r>
              <a:endParaRPr lang="en-US">
                <a:latin typeface="Arial" charset="0"/>
              </a:endParaRPr>
            </a:p>
          </p:txBody>
        </p:sp>
        <p:sp>
          <p:nvSpPr>
            <p:cNvPr id="33804" name="Text Box 10"/>
            <p:cNvSpPr txBox="1">
              <a:spLocks noChangeArrowheads="1"/>
            </p:cNvSpPr>
            <p:nvPr/>
          </p:nvSpPr>
          <p:spPr bwMode="auto">
            <a:xfrm>
              <a:off x="4590" y="13725"/>
              <a:ext cx="1200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Lucida Sans Unicode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sz="1100" b="1">
                  <a:latin typeface="Arial" charset="0"/>
                </a:rPr>
                <a:t>TIME</a:t>
              </a:r>
              <a:endParaRPr lang="en-US">
                <a:latin typeface="Arial" charset="0"/>
              </a:endParaRPr>
            </a:p>
          </p:txBody>
        </p:sp>
        <p:sp>
          <p:nvSpPr>
            <p:cNvPr id="33805" name="Text Box 11"/>
            <p:cNvSpPr txBox="1">
              <a:spLocks noChangeArrowheads="1"/>
            </p:cNvSpPr>
            <p:nvPr/>
          </p:nvSpPr>
          <p:spPr bwMode="auto">
            <a:xfrm>
              <a:off x="8610" y="13710"/>
              <a:ext cx="1200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Lucida Sans Unicode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sz="1100" b="1">
                  <a:latin typeface="Arial" charset="0"/>
                </a:rPr>
                <a:t>TIME</a:t>
              </a:r>
              <a:endParaRPr lang="en-US">
                <a:latin typeface="Arial" charset="0"/>
              </a:endParaRPr>
            </a:p>
          </p:txBody>
        </p:sp>
        <p:sp>
          <p:nvSpPr>
            <p:cNvPr id="33806" name="Text Box 12"/>
            <p:cNvSpPr txBox="1">
              <a:spLocks noChangeArrowheads="1"/>
            </p:cNvSpPr>
            <p:nvPr/>
          </p:nvSpPr>
          <p:spPr bwMode="auto">
            <a:xfrm>
              <a:off x="-90" y="11820"/>
              <a:ext cx="1125" cy="1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Lucida Sans Unicode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sz="1100" b="1" dirty="0">
                  <a:latin typeface="Arial" charset="0"/>
                </a:rPr>
                <a:t>SPEED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33807" name="Text Box 13"/>
            <p:cNvSpPr txBox="1">
              <a:spLocks noChangeArrowheads="1"/>
            </p:cNvSpPr>
            <p:nvPr/>
          </p:nvSpPr>
          <p:spPr bwMode="auto">
            <a:xfrm>
              <a:off x="3390" y="11760"/>
              <a:ext cx="1080" cy="1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Lucida Sans Unicode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sz="1100" b="1" dirty="0">
                  <a:latin typeface="Arial" charset="0"/>
                </a:rPr>
                <a:t>SPEED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33808" name="Text Box 14"/>
            <p:cNvSpPr txBox="1">
              <a:spLocks noChangeArrowheads="1"/>
            </p:cNvSpPr>
            <p:nvPr/>
          </p:nvSpPr>
          <p:spPr bwMode="auto">
            <a:xfrm>
              <a:off x="7110" y="11850"/>
              <a:ext cx="1290" cy="1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Lucida Sans Unicode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sz="1100" b="1" dirty="0">
                  <a:latin typeface="Arial" charset="0"/>
                </a:rPr>
                <a:t>SPEED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33809" name="Line 15"/>
            <p:cNvSpPr>
              <a:spLocks noChangeShapeType="1"/>
            </p:cNvSpPr>
            <p:nvPr/>
          </p:nvSpPr>
          <p:spPr bwMode="auto">
            <a:xfrm>
              <a:off x="915" y="12675"/>
              <a:ext cx="73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Line 16"/>
            <p:cNvSpPr>
              <a:spLocks noChangeShapeType="1"/>
            </p:cNvSpPr>
            <p:nvPr/>
          </p:nvSpPr>
          <p:spPr bwMode="auto">
            <a:xfrm flipV="1">
              <a:off x="1635" y="12060"/>
              <a:ext cx="690" cy="61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Line 17"/>
            <p:cNvSpPr>
              <a:spLocks noChangeShapeType="1"/>
            </p:cNvSpPr>
            <p:nvPr/>
          </p:nvSpPr>
          <p:spPr bwMode="auto">
            <a:xfrm flipV="1">
              <a:off x="4305" y="13005"/>
              <a:ext cx="690" cy="69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2" name="Line 18"/>
            <p:cNvSpPr>
              <a:spLocks noChangeShapeType="1"/>
            </p:cNvSpPr>
            <p:nvPr/>
          </p:nvSpPr>
          <p:spPr bwMode="auto">
            <a:xfrm>
              <a:off x="4980" y="13020"/>
              <a:ext cx="660" cy="6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3" name="Line 19"/>
            <p:cNvSpPr>
              <a:spLocks noChangeShapeType="1"/>
            </p:cNvSpPr>
            <p:nvPr/>
          </p:nvSpPr>
          <p:spPr bwMode="auto">
            <a:xfrm flipV="1">
              <a:off x="8295" y="13170"/>
              <a:ext cx="705" cy="51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4" name="Line 20"/>
            <p:cNvSpPr>
              <a:spLocks noChangeShapeType="1"/>
            </p:cNvSpPr>
            <p:nvPr/>
          </p:nvSpPr>
          <p:spPr bwMode="auto">
            <a:xfrm>
              <a:off x="8985" y="13185"/>
              <a:ext cx="9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5" name="Text Box 21"/>
            <p:cNvSpPr txBox="1">
              <a:spLocks noChangeArrowheads="1"/>
            </p:cNvSpPr>
            <p:nvPr/>
          </p:nvSpPr>
          <p:spPr bwMode="auto">
            <a:xfrm>
              <a:off x="855" y="10920"/>
              <a:ext cx="1935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Lucida Sans Unicode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sz="1100" b="1">
                  <a:latin typeface="Arial" charset="0"/>
                </a:rPr>
                <a:t>GRAPH 1</a:t>
              </a:r>
              <a:endParaRPr lang="en-US">
                <a:latin typeface="Arial" charset="0"/>
              </a:endParaRPr>
            </a:p>
          </p:txBody>
        </p:sp>
        <p:sp>
          <p:nvSpPr>
            <p:cNvPr id="33816" name="Text Box 22"/>
            <p:cNvSpPr txBox="1">
              <a:spLocks noChangeArrowheads="1"/>
            </p:cNvSpPr>
            <p:nvPr/>
          </p:nvSpPr>
          <p:spPr bwMode="auto">
            <a:xfrm>
              <a:off x="4410" y="10905"/>
              <a:ext cx="1935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Lucida Sans Unicode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sz="1100" b="1">
                  <a:latin typeface="Arial" charset="0"/>
                </a:rPr>
                <a:t>GRAPH 2</a:t>
              </a:r>
              <a:endParaRPr lang="en-US">
                <a:latin typeface="Arial" charset="0"/>
              </a:endParaRPr>
            </a:p>
          </p:txBody>
        </p:sp>
        <p:sp>
          <p:nvSpPr>
            <p:cNvPr id="33817" name="Text Box 23"/>
            <p:cNvSpPr txBox="1">
              <a:spLocks noChangeArrowheads="1"/>
            </p:cNvSpPr>
            <p:nvPr/>
          </p:nvSpPr>
          <p:spPr bwMode="auto">
            <a:xfrm>
              <a:off x="8370" y="10845"/>
              <a:ext cx="1935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Lucida Sans Unicode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sz="1100" b="1">
                  <a:latin typeface="Arial" charset="0"/>
                </a:rPr>
                <a:t>GRAPH 3</a:t>
              </a:r>
              <a:endParaRPr lang="en-US">
                <a:latin typeface="Arial" charset="0"/>
              </a:endParaRPr>
            </a:p>
          </p:txBody>
        </p:sp>
      </p:grpSp>
      <p:sp>
        <p:nvSpPr>
          <p:cNvPr id="2" name="Oval 1"/>
          <p:cNvSpPr/>
          <p:nvPr/>
        </p:nvSpPr>
        <p:spPr>
          <a:xfrm>
            <a:off x="990600" y="3733800"/>
            <a:ext cx="2209800" cy="2438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7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706</Words>
  <Application>Microsoft Office PowerPoint</Application>
  <PresentationFormat>On-screen Show (4:3)</PresentationFormat>
  <Paragraphs>157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Graphing Relationships</vt:lpstr>
      <vt:lpstr>Objectives:</vt:lpstr>
      <vt:lpstr>Classwork:</vt:lpstr>
      <vt:lpstr>Random Fact: Who uses this?</vt:lpstr>
      <vt:lpstr>Introduction:</vt:lpstr>
      <vt:lpstr>Examples of Key Words:</vt:lpstr>
      <vt:lpstr>Example 1: Relating Graphs to Situations</vt:lpstr>
      <vt:lpstr>Which graph works best?</vt:lpstr>
      <vt:lpstr>Which graph works best?</vt:lpstr>
      <vt:lpstr>Example 2: Relating Graphs to Situations</vt:lpstr>
      <vt:lpstr>Example 2: Relating Graphs to Situations</vt:lpstr>
      <vt:lpstr>Continuous Graphs</vt:lpstr>
      <vt:lpstr>Discrete Graphs</vt:lpstr>
      <vt:lpstr>Example 3:</vt:lpstr>
      <vt:lpstr>Example 3:</vt:lpstr>
      <vt:lpstr>PowerPoint Presentation</vt:lpstr>
      <vt:lpstr>Example 4:</vt:lpstr>
      <vt:lpstr>Collin’s Writing (5 minutes)</vt:lpstr>
      <vt:lpstr>Homework: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Relationships</dc:title>
  <dc:creator>Kimberly</dc:creator>
  <cp:lastModifiedBy>OXPS</cp:lastModifiedBy>
  <cp:revision>18</cp:revision>
  <dcterms:created xsi:type="dcterms:W3CDTF">2013-08-15T16:36:04Z</dcterms:created>
  <dcterms:modified xsi:type="dcterms:W3CDTF">2014-10-23T10:50:25Z</dcterms:modified>
</cp:coreProperties>
</file>