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70" r:id="rId5"/>
    <p:sldId id="259" r:id="rId6"/>
    <p:sldId id="272" r:id="rId7"/>
    <p:sldId id="273" r:id="rId8"/>
    <p:sldId id="274" r:id="rId9"/>
    <p:sldId id="260" r:id="rId10"/>
    <p:sldId id="261" r:id="rId11"/>
    <p:sldId id="271" r:id="rId12"/>
    <p:sldId id="292" r:id="rId13"/>
    <p:sldId id="277" r:id="rId14"/>
    <p:sldId id="275" r:id="rId15"/>
    <p:sldId id="276" r:id="rId16"/>
    <p:sldId id="279" r:id="rId17"/>
    <p:sldId id="264" r:id="rId18"/>
    <p:sldId id="268" r:id="rId19"/>
    <p:sldId id="291" r:id="rId20"/>
    <p:sldId id="280" r:id="rId21"/>
    <p:sldId id="263" r:id="rId22"/>
    <p:sldId id="282" r:id="rId23"/>
    <p:sldId id="283" r:id="rId24"/>
    <p:sldId id="284" r:id="rId25"/>
    <p:sldId id="286" r:id="rId26"/>
    <p:sldId id="265" r:id="rId27"/>
    <p:sldId id="288" r:id="rId28"/>
    <p:sldId id="289" r:id="rId29"/>
    <p:sldId id="290" r:id="rId30"/>
    <p:sldId id="287" r:id="rId31"/>
    <p:sldId id="269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34C826-4918-4274-AC68-E67A10BA7CFD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D67D6-4E6F-45E0-BCA2-6C3E8C8EA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92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F64A41-942A-47AD-9F01-9731411975D5}" type="slidenum">
              <a:rPr lang="en-US"/>
              <a:pPr/>
              <a:t>4</a:t>
            </a:fld>
            <a:endParaRPr lang="en-US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8365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1356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5218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552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8405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288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6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939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010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1393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0255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9288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5140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3433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579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4256-F3B0-428D-8EE2-22DCE97FA1C1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0834-4A11-4FDC-9706-46F8C30E9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667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4256-F3B0-428D-8EE2-22DCE97FA1C1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0834-4A11-4FDC-9706-46F8C30E9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69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4256-F3B0-428D-8EE2-22DCE97FA1C1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0834-4A11-4FDC-9706-46F8C30E9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72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4256-F3B0-428D-8EE2-22DCE97FA1C1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0834-4A11-4FDC-9706-46F8C30E9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554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4256-F3B0-428D-8EE2-22DCE97FA1C1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0834-4A11-4FDC-9706-46F8C30E9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15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4256-F3B0-428D-8EE2-22DCE97FA1C1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0834-4A11-4FDC-9706-46F8C30E9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513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4256-F3B0-428D-8EE2-22DCE97FA1C1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0834-4A11-4FDC-9706-46F8C30E9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26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4256-F3B0-428D-8EE2-22DCE97FA1C1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0834-4A11-4FDC-9706-46F8C30E9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823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4256-F3B0-428D-8EE2-22DCE97FA1C1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0834-4A11-4FDC-9706-46F8C30E9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18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4256-F3B0-428D-8EE2-22DCE97FA1C1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0834-4A11-4FDC-9706-46F8C30E9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7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4256-F3B0-428D-8EE2-22DCE97FA1C1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00834-4A11-4FDC-9706-46F8C30E9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429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44256-F3B0-428D-8EE2-22DCE97FA1C1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00834-4A11-4FDC-9706-46F8C30E9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769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6879" y="-1028409"/>
            <a:ext cx="9144000" cy="2387600"/>
          </a:xfrm>
        </p:spPr>
        <p:txBody>
          <a:bodyPr/>
          <a:lstStyle/>
          <a:p>
            <a:r>
              <a:rPr lang="en-US" b="1" dirty="0"/>
              <a:t>Identifying Linear Functions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3847" y="1708844"/>
            <a:ext cx="9144000" cy="1655762"/>
          </a:xfrm>
        </p:spPr>
        <p:txBody>
          <a:bodyPr>
            <a:normAutofit/>
          </a:bodyPr>
          <a:lstStyle/>
          <a:p>
            <a:r>
              <a:rPr lang="en-US" sz="6000" b="1" dirty="0"/>
              <a:t>Section 4.1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067" y="2917378"/>
            <a:ext cx="3922958" cy="3922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468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0" y="283335"/>
            <a:ext cx="8991600" cy="5072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Example 3: </a:t>
            </a:r>
          </a:p>
          <a:p>
            <a:pPr marL="0" indent="0">
              <a:buNone/>
            </a:pPr>
            <a:r>
              <a:rPr lang="en-US" sz="4000" dirty="0"/>
              <a:t>Is y = x³ a linear function? </a:t>
            </a:r>
          </a:p>
          <a:p>
            <a:pPr marL="0" indent="0">
              <a:buNone/>
            </a:pPr>
            <a:r>
              <a:rPr lang="en-US" sz="4000" dirty="0"/>
              <a:t>Fill in the rest of the chart to figure it out.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</a:rPr>
              <a:t>No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054094"/>
              </p:ext>
            </p:extLst>
          </p:nvPr>
        </p:nvGraphicFramePr>
        <p:xfrm>
          <a:off x="2152918" y="2499573"/>
          <a:ext cx="7315200" cy="157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89940">
                <a:tc>
                  <a:txBody>
                    <a:bodyPr/>
                    <a:lstStyle/>
                    <a:p>
                      <a:r>
                        <a:rPr lang="en-US" sz="32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9940">
                <a:tc>
                  <a:txBody>
                    <a:bodyPr/>
                    <a:lstStyle/>
                    <a:p>
                      <a:r>
                        <a:rPr lang="en-US" sz="32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426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Do the ordered pairs satisfy a linear function?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{(3, 5), (5, 4), (7, 3), (9, 2), (11, 1)}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3884041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53854-730D-4D87-B7E5-79B233A52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752F9-BECB-4132-877E-69E085311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4.1 Homework #1: Identifying Linear Functions</a:t>
            </a:r>
          </a:p>
        </p:txBody>
      </p:sp>
    </p:spTree>
    <p:extLst>
      <p:ext uri="{BB962C8B-B14F-4D97-AF65-F5344CB8AC3E}">
        <p14:creationId xmlns:p14="http://schemas.microsoft.com/office/powerpoint/2010/main" val="1948877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/>
              <a:t>You can also determine a linear function by looking at its equation.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A </a:t>
            </a:r>
            <a:r>
              <a:rPr lang="en-US" sz="3600" b="1" u="sng" dirty="0"/>
              <a:t>linear equation</a:t>
            </a:r>
            <a:r>
              <a:rPr lang="en-US" sz="3600" dirty="0"/>
              <a:t> is an equation representing a linear relationship. </a:t>
            </a:r>
            <a:endParaRPr lang="en-US" sz="3600" b="1" u="sng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Its graph is a </a:t>
            </a:r>
            <a:r>
              <a:rPr lang="en-US" sz="3600" b="1" u="sng" dirty="0"/>
              <a:t>line</a:t>
            </a:r>
            <a:r>
              <a:rPr lang="en-US" sz="3600" dirty="0"/>
              <a:t>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11632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Form of a Linear Equation: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rgbClr val="00B050"/>
                </a:solidFill>
              </a:rPr>
              <a:t>Ax + By = C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A, B, and C are real numbers.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A and B cannot equal 0.</a:t>
            </a:r>
          </a:p>
        </p:txBody>
      </p:sp>
    </p:spTree>
    <p:extLst>
      <p:ext uri="{BB962C8B-B14F-4D97-AF65-F5344CB8AC3E}">
        <p14:creationId xmlns:p14="http://schemas.microsoft.com/office/powerpoint/2010/main" val="306559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17458"/>
            <a:ext cx="10515600" cy="1325563"/>
          </a:xfrm>
        </p:spPr>
        <p:txBody>
          <a:bodyPr/>
          <a:lstStyle/>
          <a:p>
            <a:r>
              <a:rPr lang="en-US" dirty="0"/>
              <a:t>Linear vs. Non-Linear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1214"/>
            <a:ext cx="10515600" cy="51724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u="sng" dirty="0"/>
              <a:t>Examples of Linear Equations:</a:t>
            </a:r>
            <a:endParaRPr lang="en-US" sz="4000" dirty="0"/>
          </a:p>
          <a:p>
            <a:pPr marL="0" indent="0">
              <a:buNone/>
            </a:pPr>
            <a:r>
              <a:rPr lang="en-US" sz="4000" b="1" dirty="0">
                <a:solidFill>
                  <a:srgbClr val="00B050"/>
                </a:solidFill>
              </a:rPr>
              <a:t>3x + 2y = 10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y – 2 = 3x</a:t>
            </a:r>
          </a:p>
          <a:p>
            <a:pPr marL="0" indent="0">
              <a:buNone/>
            </a:pPr>
            <a:r>
              <a:rPr lang="en-US" sz="4000" dirty="0"/>
              <a:t>Can re-write as </a:t>
            </a:r>
            <a:r>
              <a:rPr lang="en-US" sz="4000" b="1" dirty="0">
                <a:solidFill>
                  <a:srgbClr val="00B050"/>
                </a:solidFill>
              </a:rPr>
              <a:t>3x – y = -2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-y = 5x</a:t>
            </a:r>
          </a:p>
          <a:p>
            <a:pPr marL="0" indent="0">
              <a:buNone/>
            </a:pPr>
            <a:r>
              <a:rPr lang="en-US" sz="4000" dirty="0"/>
              <a:t>Can re-write as </a:t>
            </a:r>
            <a:r>
              <a:rPr lang="en-US" sz="4000" b="1" dirty="0">
                <a:solidFill>
                  <a:srgbClr val="00B050"/>
                </a:solidFill>
              </a:rPr>
              <a:t>5x + y = 0</a:t>
            </a:r>
          </a:p>
        </p:txBody>
      </p:sp>
    </p:spTree>
    <p:extLst>
      <p:ext uri="{BB962C8B-B14F-4D97-AF65-F5344CB8AC3E}">
        <p14:creationId xmlns:p14="http://schemas.microsoft.com/office/powerpoint/2010/main" val="182693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17458"/>
            <a:ext cx="10515600" cy="1325563"/>
          </a:xfrm>
        </p:spPr>
        <p:txBody>
          <a:bodyPr/>
          <a:lstStyle/>
          <a:p>
            <a:r>
              <a:rPr lang="en-US" dirty="0"/>
              <a:t>Linear vs. Non-Linear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721214"/>
                <a:ext cx="10515600" cy="5950042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4000" u="sng" dirty="0"/>
                  <a:t>Examples of Non-Linear Equations:</a:t>
                </a:r>
                <a:endParaRPr lang="en-US" sz="4000" dirty="0"/>
              </a:p>
              <a:p>
                <a:pPr marL="0" indent="0">
                  <a:buNone/>
                </a:pPr>
                <a:endParaRPr lang="en-US" sz="4000" b="1" dirty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r>
                  <a:rPr lang="en-US" sz="4000" b="1" dirty="0">
                    <a:solidFill>
                      <a:srgbClr val="00B050"/>
                    </a:solidFill>
                  </a:rPr>
                  <a:t>3xy + x = 1</a:t>
                </a:r>
              </a:p>
              <a:p>
                <a:pPr marL="0" indent="0">
                  <a:buNone/>
                </a:pPr>
                <a:endParaRPr lang="en-US" sz="4000" dirty="0"/>
              </a:p>
              <a:p>
                <a:pPr marL="0" indent="0">
                  <a:buNone/>
                </a:pPr>
                <a:r>
                  <a:rPr lang="en-US" sz="4000" b="1" dirty="0">
                    <a:solidFill>
                      <a:srgbClr val="00B050"/>
                    </a:solidFill>
                  </a:rPr>
                  <a:t>x² – y = -2</a:t>
                </a:r>
              </a:p>
              <a:p>
                <a:pPr marL="0" indent="0">
                  <a:buNone/>
                </a:pPr>
                <a:endParaRPr lang="en-US" sz="4000" dirty="0"/>
              </a:p>
              <a:p>
                <a:pPr marL="0" indent="0">
                  <a:buNone/>
                </a:pPr>
                <a:r>
                  <a:rPr lang="en-US" sz="4000" b="1" dirty="0">
                    <a:solidFill>
                      <a:srgbClr val="00B050"/>
                    </a:solidFill>
                  </a:rPr>
                  <a:t>5x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den>
                    </m:f>
                  </m:oMath>
                </a14:m>
                <a:r>
                  <a:rPr lang="en-US" sz="4000" b="1" dirty="0">
                    <a:solidFill>
                      <a:srgbClr val="00B050"/>
                    </a:solidFill>
                  </a:rPr>
                  <a:t> = 10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21214"/>
                <a:ext cx="10515600" cy="5950042"/>
              </a:xfrm>
              <a:blipFill rotWithShape="0">
                <a:blip r:embed="rId2"/>
                <a:stretch>
                  <a:fillRect l="-2087" t="-28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388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690688"/>
            <a:ext cx="10744201" cy="4176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Example 5: Tell whether y = 2x – 1 is linear. If so, graph the function using a table of values.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b="1" dirty="0">
                <a:solidFill>
                  <a:srgbClr val="00B050"/>
                </a:solidFill>
              </a:rPr>
              <a:t>Yes it is Linear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 of Linear Equations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485590"/>
              </p:ext>
            </p:extLst>
          </p:nvPr>
        </p:nvGraphicFramePr>
        <p:xfrm>
          <a:off x="2261316" y="4040746"/>
          <a:ext cx="19812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00B050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00B050"/>
                          </a:solidFill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00B050"/>
                          </a:solidFill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659868"/>
            <a:ext cx="3581400" cy="3696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7508383" y="4378817"/>
            <a:ext cx="141668" cy="1416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802452" y="3822879"/>
            <a:ext cx="141668" cy="1416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083641" y="3254062"/>
            <a:ext cx="141668" cy="1416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377710" y="2685245"/>
            <a:ext cx="141668" cy="1416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6845126" y="2184043"/>
            <a:ext cx="1893195" cy="3683357"/>
          </a:xfrm>
          <a:prstGeom prst="straightConnector1">
            <a:avLst/>
          </a:prstGeom>
          <a:ln w="571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2459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1" y="1690689"/>
                <a:ext cx="10134600" cy="4435476"/>
              </a:xfrm>
            </p:spPr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:r>
                  <a:rPr lang="en-US" sz="3600" dirty="0"/>
                  <a:t>Graph the following. </a:t>
                </a:r>
              </a:p>
              <a:p>
                <a:pPr marL="0" indent="0" algn="ctr">
                  <a:buNone/>
                </a:pPr>
                <a:r>
                  <a:rPr lang="en-US" sz="3600" dirty="0"/>
                  <a:t>Are they linear or nonlinear? Why or why not?</a:t>
                </a:r>
              </a:p>
              <a:p>
                <a:pPr marL="0" indent="0" algn="ctr">
                  <a:buNone/>
                </a:pPr>
                <a:endParaRPr lang="en-US" sz="3600" dirty="0"/>
              </a:p>
              <a:p>
                <a:pPr marL="742950" indent="-742950">
                  <a:buAutoNum type="arabicPeriod"/>
                </a:pPr>
                <a:r>
                  <a:rPr lang="en-US" sz="3600" dirty="0"/>
                  <a:t>3x – 5 = y</a:t>
                </a:r>
              </a:p>
              <a:p>
                <a:pPr marL="742950" indent="-742950">
                  <a:buAutoNum type="arabicPeriod"/>
                </a:pPr>
                <a:r>
                  <a:rPr lang="en-US" sz="3600" dirty="0"/>
                  <a:t>y = 3</a:t>
                </a:r>
              </a:p>
              <a:p>
                <a:pPr marL="742950" indent="-742950">
                  <a:buAutoNum type="arabicPeriod"/>
                </a:pPr>
                <a:r>
                  <a:rPr lang="en-US" sz="3600" dirty="0"/>
                  <a:t>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US" sz="3600" dirty="0"/>
              </a:p>
              <a:p>
                <a:pPr marL="742950" indent="-742950">
                  <a:buAutoNum type="arabicPeriod"/>
                </a:pPr>
                <a:r>
                  <a:rPr lang="en-US" sz="3600" dirty="0"/>
                  <a:t>y = (2x + 1)(2x – 1)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1" y="1690689"/>
                <a:ext cx="10134600" cy="4435476"/>
              </a:xfrm>
              <a:blipFill rotWithShape="0">
                <a:blip r:embed="rId3"/>
                <a:stretch>
                  <a:fillRect l="-1865" t="-3297" b="-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Classwork: Graphing Calculator Extension</a:t>
            </a:r>
          </a:p>
        </p:txBody>
      </p:sp>
    </p:spTree>
    <p:extLst>
      <p:ext uri="{BB962C8B-B14F-4D97-AF65-F5344CB8AC3E}">
        <p14:creationId xmlns:p14="http://schemas.microsoft.com/office/powerpoint/2010/main" val="636671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4.1 Homework #2: Identifying Linear Functions</a:t>
            </a:r>
          </a:p>
        </p:txBody>
      </p:sp>
    </p:spTree>
    <p:extLst>
      <p:ext uri="{BB962C8B-B14F-4D97-AF65-F5344CB8AC3E}">
        <p14:creationId xmlns:p14="http://schemas.microsoft.com/office/powerpoint/2010/main" val="621417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Objectives: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Identify linear functions and linear equations.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Graph linear functions that represent real-world situations and give their domain and range.</a:t>
            </a:r>
          </a:p>
        </p:txBody>
      </p:sp>
    </p:spTree>
    <p:extLst>
      <p:ext uri="{BB962C8B-B14F-4D97-AF65-F5344CB8AC3E}">
        <p14:creationId xmlns:p14="http://schemas.microsoft.com/office/powerpoint/2010/main" val="3694366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 and Range of Linear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8045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Linear functions that are not horizontal have a domain and range of all real numbers.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However, the real world may limit the domain and range.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Examples: </a:t>
            </a:r>
          </a:p>
          <a:p>
            <a:pPr marL="514350" indent="-514350">
              <a:buAutoNum type="arabicPeriod"/>
            </a:pPr>
            <a:r>
              <a:rPr lang="en-US" sz="3600" dirty="0"/>
              <a:t>Time cannot be negative. </a:t>
            </a:r>
          </a:p>
          <a:p>
            <a:pPr marL="514350" indent="-514350">
              <a:buAutoNum type="arabicPeriod"/>
            </a:pPr>
            <a:r>
              <a:rPr lang="en-US" sz="3600" dirty="0"/>
              <a:t>You cannot have a half of a person.</a:t>
            </a:r>
          </a:p>
        </p:txBody>
      </p:sp>
    </p:spTree>
    <p:extLst>
      <p:ext uri="{BB962C8B-B14F-4D97-AF65-F5344CB8AC3E}">
        <p14:creationId xmlns:p14="http://schemas.microsoft.com/office/powerpoint/2010/main" val="272882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734097"/>
            <a:ext cx="12191999" cy="50788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Verizon charges $5.00 per month and $0.50 per minute for each call.</a:t>
            </a:r>
          </a:p>
          <a:p>
            <a:pPr marL="0" indent="0">
              <a:buNone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AutoNum type="alphaLcParenR"/>
            </a:pPr>
            <a:r>
              <a:rPr lang="en-US" sz="3200" dirty="0"/>
              <a:t>Write an equation to represent the total monthly cost. </a:t>
            </a:r>
          </a:p>
          <a:p>
            <a:pPr marL="457200" indent="-457200">
              <a:buAutoNum type="alphaLcParenR"/>
            </a:pPr>
            <a:r>
              <a:rPr lang="en-US" sz="3200" dirty="0"/>
              <a:t>Make a table of values for the total charges for 0, 1, 2, 3, 4, and 5 min.</a:t>
            </a:r>
          </a:p>
          <a:p>
            <a:pPr marL="0" indent="0">
              <a:buNone/>
            </a:pPr>
            <a:r>
              <a:rPr lang="en-US" sz="3200" dirty="0"/>
              <a:t>c) Graph the function.</a:t>
            </a:r>
          </a:p>
          <a:p>
            <a:pPr marL="0" indent="0">
              <a:buNone/>
            </a:pPr>
            <a:r>
              <a:rPr lang="en-US" sz="3200" dirty="0"/>
              <a:t>d) What is the domain and range?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-240182"/>
            <a:ext cx="10515600" cy="1325563"/>
          </a:xfrm>
        </p:spPr>
        <p:txBody>
          <a:bodyPr/>
          <a:lstStyle/>
          <a:p>
            <a:r>
              <a:rPr lang="en-US" dirty="0"/>
              <a:t>Example 6:</a:t>
            </a:r>
          </a:p>
        </p:txBody>
      </p:sp>
    </p:spTree>
    <p:extLst>
      <p:ext uri="{BB962C8B-B14F-4D97-AF65-F5344CB8AC3E}">
        <p14:creationId xmlns:p14="http://schemas.microsoft.com/office/powerpoint/2010/main" val="384974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734097"/>
            <a:ext cx="12191999" cy="50788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Verizon charges $5.00 per month and $0.50 per minute for each call.</a:t>
            </a:r>
          </a:p>
          <a:p>
            <a:pPr marL="0" indent="0">
              <a:buNone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AutoNum type="alphaLcParenR"/>
            </a:pPr>
            <a:r>
              <a:rPr lang="en-US" sz="3200" dirty="0"/>
              <a:t>Write a linear function to represent the total monthly cost.</a:t>
            </a:r>
          </a:p>
          <a:p>
            <a:pPr marL="0" indent="0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b="1" dirty="0">
                <a:solidFill>
                  <a:srgbClr val="00B050"/>
                </a:solidFill>
              </a:rPr>
              <a:t>f(x) = 0.50x + 5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-240182"/>
            <a:ext cx="10515600" cy="1325563"/>
          </a:xfrm>
        </p:spPr>
        <p:txBody>
          <a:bodyPr/>
          <a:lstStyle/>
          <a:p>
            <a:r>
              <a:rPr lang="en-US" dirty="0"/>
              <a:t>Example 6:</a:t>
            </a:r>
          </a:p>
        </p:txBody>
      </p:sp>
    </p:spTree>
    <p:extLst>
      <p:ext uri="{BB962C8B-B14F-4D97-AF65-F5344CB8AC3E}">
        <p14:creationId xmlns:p14="http://schemas.microsoft.com/office/powerpoint/2010/main" val="411843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734097"/>
            <a:ext cx="12191999" cy="50788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Verizon charges $5.00 per month and $0.50 per minute for each call.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b) Make a table of values for the total charges for 0, 1, 2, 3, 4, and 5 min.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00B050"/>
                </a:solidFill>
              </a:rPr>
              <a:t>f(x) = 0.50x + 5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-240182"/>
            <a:ext cx="10515600" cy="1325563"/>
          </a:xfrm>
        </p:spPr>
        <p:txBody>
          <a:bodyPr/>
          <a:lstStyle/>
          <a:p>
            <a:r>
              <a:rPr lang="en-US" dirty="0"/>
              <a:t>Example 6: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989692"/>
              </p:ext>
            </p:extLst>
          </p:nvPr>
        </p:nvGraphicFramePr>
        <p:xfrm>
          <a:off x="3538829" y="3128012"/>
          <a:ext cx="3261218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x (min)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y (cost)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5.50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6.50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7.50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7974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734097"/>
            <a:ext cx="12191999" cy="50788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Verizon charges $5.00 per month and $0.50 per minute for each call.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c) Graph the function.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-240182"/>
            <a:ext cx="10515600" cy="1325563"/>
          </a:xfrm>
        </p:spPr>
        <p:txBody>
          <a:bodyPr/>
          <a:lstStyle/>
          <a:p>
            <a:r>
              <a:rPr lang="en-US" dirty="0"/>
              <a:t>Example 6: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916149"/>
              </p:ext>
            </p:extLst>
          </p:nvPr>
        </p:nvGraphicFramePr>
        <p:xfrm>
          <a:off x="1272147" y="3128012"/>
          <a:ext cx="3261218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x (min)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y (cost)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5.50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6.50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7.50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721164" y="2458723"/>
            <a:ext cx="26741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f(x) = 0.50x + 5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8134" y="3309870"/>
            <a:ext cx="3760343" cy="3477306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6465194" y="4984124"/>
            <a:ext cx="154547" cy="1287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746384" y="4853186"/>
            <a:ext cx="154547" cy="1287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029719" y="4711521"/>
            <a:ext cx="154547" cy="1287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325931" y="4569855"/>
            <a:ext cx="154547" cy="1287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609265" y="4415307"/>
            <a:ext cx="154547" cy="1287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892602" y="4260757"/>
            <a:ext cx="154547" cy="1287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554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734097"/>
            <a:ext cx="12191999" cy="50788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d) What is the domain and range?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7030A0"/>
                </a:solidFill>
              </a:rPr>
              <a:t>Domain: {0, 1, 2, 3, 4, 5}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7030A0"/>
                </a:solidFill>
              </a:rPr>
              <a:t>Range: {5.00, 5.50, 6.00, 6.50, 7.00, 7.50}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-240182"/>
            <a:ext cx="10515600" cy="1325563"/>
          </a:xfrm>
        </p:spPr>
        <p:txBody>
          <a:bodyPr/>
          <a:lstStyle/>
          <a:p>
            <a:r>
              <a:rPr lang="en-US" dirty="0"/>
              <a:t>Example 6: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72147" y="3128012"/>
          <a:ext cx="3261218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x (min)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y (cost)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5.50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6.50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7.50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185258" y="2397835"/>
            <a:ext cx="26741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f(x) = 0.50x + 5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8134" y="3309870"/>
            <a:ext cx="3760343" cy="3477306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6465194" y="4984124"/>
            <a:ext cx="154547" cy="1287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746384" y="4853186"/>
            <a:ext cx="154547" cy="1287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029719" y="4711521"/>
            <a:ext cx="154547" cy="1287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325931" y="4569855"/>
            <a:ext cx="154547" cy="1287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609265" y="4415307"/>
            <a:ext cx="154547" cy="1287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892602" y="4260757"/>
            <a:ext cx="154547" cy="1287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587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68192"/>
            <a:ext cx="12191999" cy="46579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A 200-gallon tank is half full when Darla begins to fill it. The water flows in at a rate of 10 gallons per minute.</a:t>
            </a:r>
          </a:p>
          <a:p>
            <a:pPr marL="0" indent="0">
              <a:buNone/>
            </a:pPr>
            <a:r>
              <a:rPr lang="en-US" sz="3200" dirty="0"/>
              <a:t>a) Write a linear function to find the volume, y, in gallons of water over time, x, in minutes. </a:t>
            </a:r>
          </a:p>
          <a:p>
            <a:pPr marL="0" indent="0">
              <a:buNone/>
            </a:pPr>
            <a:r>
              <a:rPr lang="en-US" sz="3200" dirty="0"/>
              <a:t>b) Graph the function using a table of values.</a:t>
            </a:r>
          </a:p>
          <a:p>
            <a:pPr marL="0" indent="0">
              <a:buNone/>
            </a:pPr>
            <a:r>
              <a:rPr lang="en-US" sz="3200" dirty="0"/>
              <a:t>c) What is the domain and range?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-188669"/>
            <a:ext cx="10515600" cy="1325563"/>
          </a:xfrm>
        </p:spPr>
        <p:txBody>
          <a:bodyPr/>
          <a:lstStyle/>
          <a:p>
            <a:r>
              <a:rPr lang="en-US" dirty="0"/>
              <a:t>Example 7: </a:t>
            </a:r>
          </a:p>
        </p:txBody>
      </p:sp>
    </p:spTree>
    <p:extLst>
      <p:ext uri="{BB962C8B-B14F-4D97-AF65-F5344CB8AC3E}">
        <p14:creationId xmlns:p14="http://schemas.microsoft.com/office/powerpoint/2010/main" val="3211517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68192"/>
            <a:ext cx="12191999" cy="46579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A 200-gallon tank is half full when Darla begins to fill it. The water flows at a rate of 10 gallons per minute.</a:t>
            </a:r>
          </a:p>
          <a:p>
            <a:pPr marL="0" indent="0">
              <a:buNone/>
            </a:pPr>
            <a:r>
              <a:rPr lang="en-US" sz="3200" dirty="0"/>
              <a:t>a) Write a linear function to find the volume, y, in gallons of water over time, x, in minutes. </a:t>
            </a:r>
          </a:p>
          <a:p>
            <a:pPr marL="0" indent="0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b="1" dirty="0">
                <a:solidFill>
                  <a:srgbClr val="00B050"/>
                </a:solidFill>
              </a:rPr>
              <a:t>y = 10x + 100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-188669"/>
            <a:ext cx="10515600" cy="1325563"/>
          </a:xfrm>
        </p:spPr>
        <p:txBody>
          <a:bodyPr/>
          <a:lstStyle/>
          <a:p>
            <a:r>
              <a:rPr lang="en-US" dirty="0"/>
              <a:t>Example 7: </a:t>
            </a:r>
          </a:p>
        </p:txBody>
      </p:sp>
    </p:spTree>
    <p:extLst>
      <p:ext uri="{BB962C8B-B14F-4D97-AF65-F5344CB8AC3E}">
        <p14:creationId xmlns:p14="http://schemas.microsoft.com/office/powerpoint/2010/main" val="2987597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68192"/>
            <a:ext cx="12191999" cy="46579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A 200-gallon tank is half full when Darla begins to fill it. The water flows at a rate of 10 gallons per minute.</a:t>
            </a:r>
          </a:p>
          <a:p>
            <a:pPr marL="0" indent="0">
              <a:buNone/>
            </a:pPr>
            <a:r>
              <a:rPr lang="en-US" sz="3200" dirty="0"/>
              <a:t>b) Graph the function.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00B050"/>
                </a:solidFill>
              </a:rPr>
              <a:t>y = 10x + 100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-188669"/>
            <a:ext cx="10515600" cy="1325563"/>
          </a:xfrm>
        </p:spPr>
        <p:txBody>
          <a:bodyPr/>
          <a:lstStyle/>
          <a:p>
            <a:r>
              <a:rPr lang="en-US" dirty="0"/>
              <a:t>Example 7: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215578"/>
              </p:ext>
            </p:extLst>
          </p:nvPr>
        </p:nvGraphicFramePr>
        <p:xfrm>
          <a:off x="1091841" y="3591652"/>
          <a:ext cx="3750614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5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5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490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x (min) </a:t>
                      </a:r>
                      <a:r>
                        <a:rPr lang="en-US" sz="2800" baseline="0" dirty="0"/>
                        <a:t>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y (gallons)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90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90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90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90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90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8895" y="2635978"/>
            <a:ext cx="3760343" cy="347730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30852" y="2846228"/>
            <a:ext cx="535724" cy="286232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200</a:t>
            </a:r>
          </a:p>
          <a:p>
            <a:r>
              <a:rPr lang="en-US" dirty="0"/>
              <a:t>180</a:t>
            </a:r>
          </a:p>
          <a:p>
            <a:r>
              <a:rPr lang="en-US" dirty="0"/>
              <a:t>160</a:t>
            </a:r>
          </a:p>
          <a:p>
            <a:r>
              <a:rPr lang="en-US" dirty="0"/>
              <a:t>140</a:t>
            </a:r>
          </a:p>
          <a:p>
            <a:r>
              <a:rPr lang="en-US" dirty="0"/>
              <a:t>120</a:t>
            </a:r>
          </a:p>
          <a:p>
            <a:r>
              <a:rPr lang="en-US" dirty="0"/>
              <a:t>100</a:t>
            </a:r>
          </a:p>
          <a:p>
            <a:r>
              <a:rPr lang="en-US" dirty="0"/>
              <a:t>80</a:t>
            </a:r>
          </a:p>
          <a:p>
            <a:r>
              <a:rPr lang="en-US" dirty="0"/>
              <a:t>60</a:t>
            </a:r>
          </a:p>
          <a:p>
            <a:r>
              <a:rPr lang="en-US" dirty="0"/>
              <a:t>40</a:t>
            </a:r>
          </a:p>
          <a:p>
            <a:r>
              <a:rPr lang="en-US" dirty="0"/>
              <a:t>20</a:t>
            </a:r>
          </a:p>
        </p:txBody>
      </p:sp>
      <p:sp>
        <p:nvSpPr>
          <p:cNvPr id="8" name="Oval 7"/>
          <p:cNvSpPr/>
          <p:nvPr/>
        </p:nvSpPr>
        <p:spPr>
          <a:xfrm>
            <a:off x="6927939" y="4327302"/>
            <a:ext cx="129683" cy="1030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222008" y="4183485"/>
            <a:ext cx="129683" cy="1030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503198" y="4052547"/>
            <a:ext cx="129683" cy="1030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771509" y="3921609"/>
            <a:ext cx="129683" cy="1030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078457" y="3777792"/>
            <a:ext cx="129683" cy="1030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7024206" y="3191813"/>
            <a:ext cx="2267129" cy="1184857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2598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0" y="1468192"/>
                <a:ext cx="12191999" cy="465797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200" dirty="0"/>
                  <a:t>c) What is the domain and range?</a:t>
                </a:r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:r>
                  <a:rPr lang="en-US" sz="3200" dirty="0"/>
                  <a:t>Domain: </a:t>
                </a:r>
                <a14:m>
                  <m:oMath xmlns:m="http://schemas.openxmlformats.org/officeDocument/2006/math">
                    <m:r>
                      <a:rPr lang="en-US" sz="32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𝟏𝟎</m:t>
                    </m:r>
                  </m:oMath>
                </a14:m>
                <a:endParaRPr lang="en-US" sz="3200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sz="3200" dirty="0"/>
                  <a:t>Range: </a:t>
                </a:r>
                <a:r>
                  <a:rPr lang="en-US" sz="3200" b="1" dirty="0">
                    <a:solidFill>
                      <a:srgbClr val="FF0000"/>
                    </a:solidFill>
                  </a:rPr>
                  <a:t>10</a:t>
                </a:r>
                <a14:m>
                  <m:oMath xmlns:m="http://schemas.openxmlformats.org/officeDocument/2006/math">
                    <m:r>
                      <a:rPr lang="en-US" sz="32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32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32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32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US" sz="3200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sz="3200" b="1" dirty="0">
                    <a:solidFill>
                      <a:srgbClr val="7030A0"/>
                    </a:solidFill>
                  </a:rPr>
                  <a:t>                         </a:t>
                </a:r>
                <a:endParaRPr lang="en-US" sz="3600" b="1" dirty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:endParaRPr lang="en-US" sz="32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468192"/>
                <a:ext cx="12191999" cy="4657971"/>
              </a:xfrm>
              <a:blipFill rotWithShape="0">
                <a:blip r:embed="rId3"/>
                <a:stretch>
                  <a:fillRect l="-1250" t="-27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-188669"/>
            <a:ext cx="10515600" cy="1325563"/>
          </a:xfrm>
        </p:spPr>
        <p:txBody>
          <a:bodyPr/>
          <a:lstStyle/>
          <a:p>
            <a:r>
              <a:rPr lang="en-US" dirty="0"/>
              <a:t>Example 7: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38977"/>
              </p:ext>
            </p:extLst>
          </p:nvPr>
        </p:nvGraphicFramePr>
        <p:xfrm>
          <a:off x="9313318" y="113823"/>
          <a:ext cx="2644482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2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529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x (min) </a:t>
                      </a:r>
                      <a:r>
                        <a:rPr lang="en-US" sz="2000" baseline="0" dirty="0"/>
                        <a:t>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y (gallons)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29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29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29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29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29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8895" y="2635978"/>
            <a:ext cx="3760343" cy="347730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30852" y="2846228"/>
            <a:ext cx="535724" cy="286232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200</a:t>
            </a:r>
          </a:p>
          <a:p>
            <a:r>
              <a:rPr lang="en-US" dirty="0"/>
              <a:t>180</a:t>
            </a:r>
          </a:p>
          <a:p>
            <a:r>
              <a:rPr lang="en-US" dirty="0"/>
              <a:t>160</a:t>
            </a:r>
          </a:p>
          <a:p>
            <a:r>
              <a:rPr lang="en-US" dirty="0"/>
              <a:t>140</a:t>
            </a:r>
          </a:p>
          <a:p>
            <a:r>
              <a:rPr lang="en-US" dirty="0"/>
              <a:t>120</a:t>
            </a:r>
          </a:p>
          <a:p>
            <a:r>
              <a:rPr lang="en-US" dirty="0"/>
              <a:t>100</a:t>
            </a:r>
          </a:p>
          <a:p>
            <a:r>
              <a:rPr lang="en-US" dirty="0"/>
              <a:t>80</a:t>
            </a:r>
          </a:p>
          <a:p>
            <a:r>
              <a:rPr lang="en-US" dirty="0"/>
              <a:t>60</a:t>
            </a:r>
          </a:p>
          <a:p>
            <a:r>
              <a:rPr lang="en-US" dirty="0"/>
              <a:t>40</a:t>
            </a:r>
          </a:p>
          <a:p>
            <a:r>
              <a:rPr lang="en-US" dirty="0"/>
              <a:t>20</a:t>
            </a:r>
          </a:p>
        </p:txBody>
      </p:sp>
      <p:sp>
        <p:nvSpPr>
          <p:cNvPr id="8" name="Oval 7"/>
          <p:cNvSpPr/>
          <p:nvPr/>
        </p:nvSpPr>
        <p:spPr>
          <a:xfrm>
            <a:off x="6927939" y="4327302"/>
            <a:ext cx="129683" cy="1030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222008" y="4183485"/>
            <a:ext cx="129683" cy="1030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503198" y="4052547"/>
            <a:ext cx="129683" cy="1030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771509" y="3921609"/>
            <a:ext cx="129683" cy="1030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078457" y="3777792"/>
            <a:ext cx="129683" cy="1030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6966576" y="2937510"/>
            <a:ext cx="2931804" cy="1484226"/>
          </a:xfrm>
          <a:prstGeom prst="straightConnector1">
            <a:avLst/>
          </a:prstGeom>
          <a:ln w="5715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7372263" y="2304680"/>
            <a:ext cx="18325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y = 10x + 100</a:t>
            </a:r>
          </a:p>
        </p:txBody>
      </p:sp>
    </p:spTree>
    <p:extLst>
      <p:ext uri="{BB962C8B-B14F-4D97-AF65-F5344CB8AC3E}">
        <p14:creationId xmlns:p14="http://schemas.microsoft.com/office/powerpoint/2010/main" val="5237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56091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Random Fact: Why learn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08338"/>
            <a:ext cx="12192000" cy="54686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Linear functions can describe many real-world situations such as distances travelled at a constant speed.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605" y="2070279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472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Ticket: (5 minutes)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Suppose you are given a function and 5 ordered pairs that satisfy the function.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When you graph the points, 4 of the points lie on a straight line. The fifth point does not lie on the straight line. 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Is the function linear? Why or why not?</a:t>
            </a:r>
          </a:p>
        </p:txBody>
      </p:sp>
    </p:spTree>
    <p:extLst>
      <p:ext uri="{BB962C8B-B14F-4D97-AF65-F5344CB8AC3E}">
        <p14:creationId xmlns:p14="http://schemas.microsoft.com/office/powerpoint/2010/main" val="561144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1" y="2675467"/>
            <a:ext cx="9067799" cy="34506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/>
              <a:t>4.1 Practice A </a:t>
            </a:r>
            <a:r>
              <a:rPr lang="en-US" sz="3600"/>
              <a:t>(Double Sided)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Homework:</a:t>
            </a:r>
          </a:p>
        </p:txBody>
      </p:sp>
    </p:spTree>
    <p:extLst>
      <p:ext uri="{BB962C8B-B14F-4D97-AF65-F5344CB8AC3E}">
        <p14:creationId xmlns:p14="http://schemas.microsoft.com/office/powerpoint/2010/main" val="2781046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83820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6600CC"/>
                </a:solidFill>
              </a:rPr>
              <a:t>What is a Linear Function?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86366" y="1447800"/>
            <a:ext cx="5669947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dirty="0"/>
              <a:t>A linear function is a function whose graph is a LINE.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accent2"/>
                </a:solidFill>
              </a:rPr>
              <a:t>Linear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</a:rPr>
              <a:t>Not Linear</a:t>
            </a:r>
          </a:p>
        </p:txBody>
      </p:sp>
      <p:grpSp>
        <p:nvGrpSpPr>
          <p:cNvPr id="26628" name="Group 4"/>
          <p:cNvGrpSpPr>
            <a:grpSpLocks/>
          </p:cNvGrpSpPr>
          <p:nvPr/>
        </p:nvGrpSpPr>
        <p:grpSpPr bwMode="auto">
          <a:xfrm>
            <a:off x="6172200" y="1219200"/>
            <a:ext cx="4457700" cy="4116388"/>
            <a:chOff x="2928" y="786"/>
            <a:chExt cx="2808" cy="2593"/>
          </a:xfrm>
        </p:grpSpPr>
        <p:sp>
          <p:nvSpPr>
            <p:cNvPr id="26629" name="Rectangle 5"/>
            <p:cNvSpPr>
              <a:spLocks noChangeArrowheads="1"/>
            </p:cNvSpPr>
            <p:nvPr/>
          </p:nvSpPr>
          <p:spPr bwMode="auto">
            <a:xfrm>
              <a:off x="5348" y="3178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30" name="Rectangle 6"/>
            <p:cNvSpPr>
              <a:spLocks noChangeArrowheads="1"/>
            </p:cNvSpPr>
            <p:nvPr/>
          </p:nvSpPr>
          <p:spPr bwMode="auto">
            <a:xfrm>
              <a:off x="5128" y="3178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31" name="Rectangle 7"/>
            <p:cNvSpPr>
              <a:spLocks noChangeArrowheads="1"/>
            </p:cNvSpPr>
            <p:nvPr/>
          </p:nvSpPr>
          <p:spPr bwMode="auto">
            <a:xfrm>
              <a:off x="4908" y="3178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32" name="Rectangle 8"/>
            <p:cNvSpPr>
              <a:spLocks noChangeArrowheads="1"/>
            </p:cNvSpPr>
            <p:nvPr/>
          </p:nvSpPr>
          <p:spPr bwMode="auto">
            <a:xfrm>
              <a:off x="4688" y="3178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33" name="Rectangle 9"/>
            <p:cNvSpPr>
              <a:spLocks noChangeArrowheads="1"/>
            </p:cNvSpPr>
            <p:nvPr/>
          </p:nvSpPr>
          <p:spPr bwMode="auto">
            <a:xfrm>
              <a:off x="4468" y="3178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34" name="Rectangle 10"/>
            <p:cNvSpPr>
              <a:spLocks noChangeArrowheads="1"/>
            </p:cNvSpPr>
            <p:nvPr/>
          </p:nvSpPr>
          <p:spPr bwMode="auto">
            <a:xfrm>
              <a:off x="4248" y="3178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35" name="Rectangle 11"/>
            <p:cNvSpPr>
              <a:spLocks noChangeArrowheads="1"/>
            </p:cNvSpPr>
            <p:nvPr/>
          </p:nvSpPr>
          <p:spPr bwMode="auto">
            <a:xfrm>
              <a:off x="4028" y="3178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36" name="Rectangle 12"/>
            <p:cNvSpPr>
              <a:spLocks noChangeArrowheads="1"/>
            </p:cNvSpPr>
            <p:nvPr/>
          </p:nvSpPr>
          <p:spPr bwMode="auto">
            <a:xfrm>
              <a:off x="3808" y="3178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37" name="Rectangle 13"/>
            <p:cNvSpPr>
              <a:spLocks noChangeArrowheads="1"/>
            </p:cNvSpPr>
            <p:nvPr/>
          </p:nvSpPr>
          <p:spPr bwMode="auto">
            <a:xfrm>
              <a:off x="3588" y="3178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38" name="Rectangle 14"/>
            <p:cNvSpPr>
              <a:spLocks noChangeArrowheads="1"/>
            </p:cNvSpPr>
            <p:nvPr/>
          </p:nvSpPr>
          <p:spPr bwMode="auto">
            <a:xfrm>
              <a:off x="3368" y="3178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39" name="Rectangle 15"/>
            <p:cNvSpPr>
              <a:spLocks noChangeArrowheads="1"/>
            </p:cNvSpPr>
            <p:nvPr/>
          </p:nvSpPr>
          <p:spPr bwMode="auto">
            <a:xfrm>
              <a:off x="3148" y="3178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40" name="Rectangle 16"/>
            <p:cNvSpPr>
              <a:spLocks noChangeArrowheads="1"/>
            </p:cNvSpPr>
            <p:nvPr/>
          </p:nvSpPr>
          <p:spPr bwMode="auto">
            <a:xfrm>
              <a:off x="2928" y="3178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41" name="Rectangle 17"/>
            <p:cNvSpPr>
              <a:spLocks noChangeArrowheads="1"/>
            </p:cNvSpPr>
            <p:nvPr/>
          </p:nvSpPr>
          <p:spPr bwMode="auto">
            <a:xfrm>
              <a:off x="5348" y="2977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42" name="Rectangle 18"/>
            <p:cNvSpPr>
              <a:spLocks noChangeArrowheads="1"/>
            </p:cNvSpPr>
            <p:nvPr/>
          </p:nvSpPr>
          <p:spPr bwMode="auto">
            <a:xfrm>
              <a:off x="5128" y="2977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43" name="Rectangle 19"/>
            <p:cNvSpPr>
              <a:spLocks noChangeArrowheads="1"/>
            </p:cNvSpPr>
            <p:nvPr/>
          </p:nvSpPr>
          <p:spPr bwMode="auto">
            <a:xfrm>
              <a:off x="4908" y="2977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44" name="Rectangle 20"/>
            <p:cNvSpPr>
              <a:spLocks noChangeArrowheads="1"/>
            </p:cNvSpPr>
            <p:nvPr/>
          </p:nvSpPr>
          <p:spPr bwMode="auto">
            <a:xfrm>
              <a:off x="4688" y="2977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45" name="Rectangle 21"/>
            <p:cNvSpPr>
              <a:spLocks noChangeArrowheads="1"/>
            </p:cNvSpPr>
            <p:nvPr/>
          </p:nvSpPr>
          <p:spPr bwMode="auto">
            <a:xfrm>
              <a:off x="4468" y="2977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46" name="Rectangle 22"/>
            <p:cNvSpPr>
              <a:spLocks noChangeArrowheads="1"/>
            </p:cNvSpPr>
            <p:nvPr/>
          </p:nvSpPr>
          <p:spPr bwMode="auto">
            <a:xfrm>
              <a:off x="4248" y="2977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47" name="Rectangle 23"/>
            <p:cNvSpPr>
              <a:spLocks noChangeArrowheads="1"/>
            </p:cNvSpPr>
            <p:nvPr/>
          </p:nvSpPr>
          <p:spPr bwMode="auto">
            <a:xfrm>
              <a:off x="4028" y="2977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48" name="Rectangle 24"/>
            <p:cNvSpPr>
              <a:spLocks noChangeArrowheads="1"/>
            </p:cNvSpPr>
            <p:nvPr/>
          </p:nvSpPr>
          <p:spPr bwMode="auto">
            <a:xfrm>
              <a:off x="3808" y="2977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49" name="Rectangle 25"/>
            <p:cNvSpPr>
              <a:spLocks noChangeArrowheads="1"/>
            </p:cNvSpPr>
            <p:nvPr/>
          </p:nvSpPr>
          <p:spPr bwMode="auto">
            <a:xfrm>
              <a:off x="3588" y="2977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50" name="Rectangle 26"/>
            <p:cNvSpPr>
              <a:spLocks noChangeArrowheads="1"/>
            </p:cNvSpPr>
            <p:nvPr/>
          </p:nvSpPr>
          <p:spPr bwMode="auto">
            <a:xfrm>
              <a:off x="3368" y="2977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51" name="Rectangle 27"/>
            <p:cNvSpPr>
              <a:spLocks noChangeArrowheads="1"/>
            </p:cNvSpPr>
            <p:nvPr/>
          </p:nvSpPr>
          <p:spPr bwMode="auto">
            <a:xfrm>
              <a:off x="3148" y="2977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52" name="Rectangle 28"/>
            <p:cNvSpPr>
              <a:spLocks noChangeArrowheads="1"/>
            </p:cNvSpPr>
            <p:nvPr/>
          </p:nvSpPr>
          <p:spPr bwMode="auto">
            <a:xfrm>
              <a:off x="2928" y="2977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53" name="Rectangle 29"/>
            <p:cNvSpPr>
              <a:spLocks noChangeArrowheads="1"/>
            </p:cNvSpPr>
            <p:nvPr/>
          </p:nvSpPr>
          <p:spPr bwMode="auto">
            <a:xfrm>
              <a:off x="5348" y="2776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54" name="Rectangle 30"/>
            <p:cNvSpPr>
              <a:spLocks noChangeArrowheads="1"/>
            </p:cNvSpPr>
            <p:nvPr/>
          </p:nvSpPr>
          <p:spPr bwMode="auto">
            <a:xfrm>
              <a:off x="5128" y="2776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55" name="Rectangle 31"/>
            <p:cNvSpPr>
              <a:spLocks noChangeArrowheads="1"/>
            </p:cNvSpPr>
            <p:nvPr/>
          </p:nvSpPr>
          <p:spPr bwMode="auto">
            <a:xfrm>
              <a:off x="4908" y="2776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56" name="Rectangle 32"/>
            <p:cNvSpPr>
              <a:spLocks noChangeArrowheads="1"/>
            </p:cNvSpPr>
            <p:nvPr/>
          </p:nvSpPr>
          <p:spPr bwMode="auto">
            <a:xfrm>
              <a:off x="4688" y="2776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57" name="Rectangle 33"/>
            <p:cNvSpPr>
              <a:spLocks noChangeArrowheads="1"/>
            </p:cNvSpPr>
            <p:nvPr/>
          </p:nvSpPr>
          <p:spPr bwMode="auto">
            <a:xfrm>
              <a:off x="4468" y="2776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58" name="Rectangle 34"/>
            <p:cNvSpPr>
              <a:spLocks noChangeArrowheads="1"/>
            </p:cNvSpPr>
            <p:nvPr/>
          </p:nvSpPr>
          <p:spPr bwMode="auto">
            <a:xfrm>
              <a:off x="4248" y="2776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59" name="Rectangle 35"/>
            <p:cNvSpPr>
              <a:spLocks noChangeArrowheads="1"/>
            </p:cNvSpPr>
            <p:nvPr/>
          </p:nvSpPr>
          <p:spPr bwMode="auto">
            <a:xfrm>
              <a:off x="4028" y="2776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60" name="Rectangle 36"/>
            <p:cNvSpPr>
              <a:spLocks noChangeArrowheads="1"/>
            </p:cNvSpPr>
            <p:nvPr/>
          </p:nvSpPr>
          <p:spPr bwMode="auto">
            <a:xfrm>
              <a:off x="3808" y="2776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61" name="Rectangle 37"/>
            <p:cNvSpPr>
              <a:spLocks noChangeArrowheads="1"/>
            </p:cNvSpPr>
            <p:nvPr/>
          </p:nvSpPr>
          <p:spPr bwMode="auto">
            <a:xfrm>
              <a:off x="3588" y="2776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62" name="Rectangle 38"/>
            <p:cNvSpPr>
              <a:spLocks noChangeArrowheads="1"/>
            </p:cNvSpPr>
            <p:nvPr/>
          </p:nvSpPr>
          <p:spPr bwMode="auto">
            <a:xfrm>
              <a:off x="3368" y="2776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63" name="Rectangle 39"/>
            <p:cNvSpPr>
              <a:spLocks noChangeArrowheads="1"/>
            </p:cNvSpPr>
            <p:nvPr/>
          </p:nvSpPr>
          <p:spPr bwMode="auto">
            <a:xfrm>
              <a:off x="3148" y="2776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64" name="Rectangle 40"/>
            <p:cNvSpPr>
              <a:spLocks noChangeArrowheads="1"/>
            </p:cNvSpPr>
            <p:nvPr/>
          </p:nvSpPr>
          <p:spPr bwMode="auto">
            <a:xfrm>
              <a:off x="2928" y="2776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65" name="Rectangle 41"/>
            <p:cNvSpPr>
              <a:spLocks noChangeArrowheads="1"/>
            </p:cNvSpPr>
            <p:nvPr/>
          </p:nvSpPr>
          <p:spPr bwMode="auto">
            <a:xfrm>
              <a:off x="5348" y="2575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66" name="Rectangle 42"/>
            <p:cNvSpPr>
              <a:spLocks noChangeArrowheads="1"/>
            </p:cNvSpPr>
            <p:nvPr/>
          </p:nvSpPr>
          <p:spPr bwMode="auto">
            <a:xfrm>
              <a:off x="5128" y="2575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67" name="Rectangle 43"/>
            <p:cNvSpPr>
              <a:spLocks noChangeArrowheads="1"/>
            </p:cNvSpPr>
            <p:nvPr/>
          </p:nvSpPr>
          <p:spPr bwMode="auto">
            <a:xfrm>
              <a:off x="4908" y="2575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68" name="Rectangle 44"/>
            <p:cNvSpPr>
              <a:spLocks noChangeArrowheads="1"/>
            </p:cNvSpPr>
            <p:nvPr/>
          </p:nvSpPr>
          <p:spPr bwMode="auto">
            <a:xfrm>
              <a:off x="4688" y="2575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69" name="Rectangle 45"/>
            <p:cNvSpPr>
              <a:spLocks noChangeArrowheads="1"/>
            </p:cNvSpPr>
            <p:nvPr/>
          </p:nvSpPr>
          <p:spPr bwMode="auto">
            <a:xfrm>
              <a:off x="4468" y="2575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70" name="Rectangle 46"/>
            <p:cNvSpPr>
              <a:spLocks noChangeArrowheads="1"/>
            </p:cNvSpPr>
            <p:nvPr/>
          </p:nvSpPr>
          <p:spPr bwMode="auto">
            <a:xfrm>
              <a:off x="4248" y="2575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71" name="Rectangle 47"/>
            <p:cNvSpPr>
              <a:spLocks noChangeArrowheads="1"/>
            </p:cNvSpPr>
            <p:nvPr/>
          </p:nvSpPr>
          <p:spPr bwMode="auto">
            <a:xfrm>
              <a:off x="4028" y="2575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72" name="Rectangle 48"/>
            <p:cNvSpPr>
              <a:spLocks noChangeArrowheads="1"/>
            </p:cNvSpPr>
            <p:nvPr/>
          </p:nvSpPr>
          <p:spPr bwMode="auto">
            <a:xfrm>
              <a:off x="3808" y="2575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73" name="Rectangle 49"/>
            <p:cNvSpPr>
              <a:spLocks noChangeArrowheads="1"/>
            </p:cNvSpPr>
            <p:nvPr/>
          </p:nvSpPr>
          <p:spPr bwMode="auto">
            <a:xfrm>
              <a:off x="3588" y="2575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74" name="Rectangle 50"/>
            <p:cNvSpPr>
              <a:spLocks noChangeArrowheads="1"/>
            </p:cNvSpPr>
            <p:nvPr/>
          </p:nvSpPr>
          <p:spPr bwMode="auto">
            <a:xfrm>
              <a:off x="3368" y="2575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75" name="Rectangle 51"/>
            <p:cNvSpPr>
              <a:spLocks noChangeArrowheads="1"/>
            </p:cNvSpPr>
            <p:nvPr/>
          </p:nvSpPr>
          <p:spPr bwMode="auto">
            <a:xfrm>
              <a:off x="3148" y="2575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76" name="Rectangle 52"/>
            <p:cNvSpPr>
              <a:spLocks noChangeArrowheads="1"/>
            </p:cNvSpPr>
            <p:nvPr/>
          </p:nvSpPr>
          <p:spPr bwMode="auto">
            <a:xfrm>
              <a:off x="2928" y="2575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77" name="Rectangle 53"/>
            <p:cNvSpPr>
              <a:spLocks noChangeArrowheads="1"/>
            </p:cNvSpPr>
            <p:nvPr/>
          </p:nvSpPr>
          <p:spPr bwMode="auto">
            <a:xfrm>
              <a:off x="5348" y="2374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78" name="Rectangle 54"/>
            <p:cNvSpPr>
              <a:spLocks noChangeArrowheads="1"/>
            </p:cNvSpPr>
            <p:nvPr/>
          </p:nvSpPr>
          <p:spPr bwMode="auto">
            <a:xfrm>
              <a:off x="5128" y="2374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79" name="Rectangle 55"/>
            <p:cNvSpPr>
              <a:spLocks noChangeArrowheads="1"/>
            </p:cNvSpPr>
            <p:nvPr/>
          </p:nvSpPr>
          <p:spPr bwMode="auto">
            <a:xfrm>
              <a:off x="4908" y="2374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80" name="Rectangle 56"/>
            <p:cNvSpPr>
              <a:spLocks noChangeArrowheads="1"/>
            </p:cNvSpPr>
            <p:nvPr/>
          </p:nvSpPr>
          <p:spPr bwMode="auto">
            <a:xfrm>
              <a:off x="4688" y="2374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81" name="Rectangle 57"/>
            <p:cNvSpPr>
              <a:spLocks noChangeArrowheads="1"/>
            </p:cNvSpPr>
            <p:nvPr/>
          </p:nvSpPr>
          <p:spPr bwMode="auto">
            <a:xfrm>
              <a:off x="4468" y="2374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82" name="Rectangle 58"/>
            <p:cNvSpPr>
              <a:spLocks noChangeArrowheads="1"/>
            </p:cNvSpPr>
            <p:nvPr/>
          </p:nvSpPr>
          <p:spPr bwMode="auto">
            <a:xfrm>
              <a:off x="4248" y="2374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83" name="Rectangle 59"/>
            <p:cNvSpPr>
              <a:spLocks noChangeArrowheads="1"/>
            </p:cNvSpPr>
            <p:nvPr/>
          </p:nvSpPr>
          <p:spPr bwMode="auto">
            <a:xfrm>
              <a:off x="4028" y="2374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84" name="Rectangle 60"/>
            <p:cNvSpPr>
              <a:spLocks noChangeArrowheads="1"/>
            </p:cNvSpPr>
            <p:nvPr/>
          </p:nvSpPr>
          <p:spPr bwMode="auto">
            <a:xfrm>
              <a:off x="3808" y="2374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85" name="Rectangle 61"/>
            <p:cNvSpPr>
              <a:spLocks noChangeArrowheads="1"/>
            </p:cNvSpPr>
            <p:nvPr/>
          </p:nvSpPr>
          <p:spPr bwMode="auto">
            <a:xfrm>
              <a:off x="3588" y="2374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86" name="Rectangle 62"/>
            <p:cNvSpPr>
              <a:spLocks noChangeArrowheads="1"/>
            </p:cNvSpPr>
            <p:nvPr/>
          </p:nvSpPr>
          <p:spPr bwMode="auto">
            <a:xfrm>
              <a:off x="3368" y="2374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87" name="Rectangle 63"/>
            <p:cNvSpPr>
              <a:spLocks noChangeArrowheads="1"/>
            </p:cNvSpPr>
            <p:nvPr/>
          </p:nvSpPr>
          <p:spPr bwMode="auto">
            <a:xfrm>
              <a:off x="3148" y="2374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88" name="Rectangle 64"/>
            <p:cNvSpPr>
              <a:spLocks noChangeArrowheads="1"/>
            </p:cNvSpPr>
            <p:nvPr/>
          </p:nvSpPr>
          <p:spPr bwMode="auto">
            <a:xfrm>
              <a:off x="2928" y="2374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89" name="Rectangle 65"/>
            <p:cNvSpPr>
              <a:spLocks noChangeArrowheads="1"/>
            </p:cNvSpPr>
            <p:nvPr/>
          </p:nvSpPr>
          <p:spPr bwMode="auto">
            <a:xfrm>
              <a:off x="5348" y="2173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90" name="Rectangle 66"/>
            <p:cNvSpPr>
              <a:spLocks noChangeArrowheads="1"/>
            </p:cNvSpPr>
            <p:nvPr/>
          </p:nvSpPr>
          <p:spPr bwMode="auto">
            <a:xfrm>
              <a:off x="5128" y="2173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91" name="Rectangle 67"/>
            <p:cNvSpPr>
              <a:spLocks noChangeArrowheads="1"/>
            </p:cNvSpPr>
            <p:nvPr/>
          </p:nvSpPr>
          <p:spPr bwMode="auto">
            <a:xfrm>
              <a:off x="4908" y="2173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92" name="Rectangle 68"/>
            <p:cNvSpPr>
              <a:spLocks noChangeArrowheads="1"/>
            </p:cNvSpPr>
            <p:nvPr/>
          </p:nvSpPr>
          <p:spPr bwMode="auto">
            <a:xfrm>
              <a:off x="4688" y="2173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93" name="Rectangle 69"/>
            <p:cNvSpPr>
              <a:spLocks noChangeArrowheads="1"/>
            </p:cNvSpPr>
            <p:nvPr/>
          </p:nvSpPr>
          <p:spPr bwMode="auto">
            <a:xfrm>
              <a:off x="4468" y="2173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94" name="Rectangle 70"/>
            <p:cNvSpPr>
              <a:spLocks noChangeArrowheads="1"/>
            </p:cNvSpPr>
            <p:nvPr/>
          </p:nvSpPr>
          <p:spPr bwMode="auto">
            <a:xfrm>
              <a:off x="4248" y="2173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95" name="Rectangle 71"/>
            <p:cNvSpPr>
              <a:spLocks noChangeArrowheads="1"/>
            </p:cNvSpPr>
            <p:nvPr/>
          </p:nvSpPr>
          <p:spPr bwMode="auto">
            <a:xfrm>
              <a:off x="4028" y="2173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96" name="Rectangle 72"/>
            <p:cNvSpPr>
              <a:spLocks noChangeArrowheads="1"/>
            </p:cNvSpPr>
            <p:nvPr/>
          </p:nvSpPr>
          <p:spPr bwMode="auto">
            <a:xfrm>
              <a:off x="3808" y="2173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97" name="Rectangle 73"/>
            <p:cNvSpPr>
              <a:spLocks noChangeArrowheads="1"/>
            </p:cNvSpPr>
            <p:nvPr/>
          </p:nvSpPr>
          <p:spPr bwMode="auto">
            <a:xfrm>
              <a:off x="3588" y="2173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98" name="Rectangle 74"/>
            <p:cNvSpPr>
              <a:spLocks noChangeArrowheads="1"/>
            </p:cNvSpPr>
            <p:nvPr/>
          </p:nvSpPr>
          <p:spPr bwMode="auto">
            <a:xfrm>
              <a:off x="3368" y="2173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699" name="Rectangle 75"/>
            <p:cNvSpPr>
              <a:spLocks noChangeArrowheads="1"/>
            </p:cNvSpPr>
            <p:nvPr/>
          </p:nvSpPr>
          <p:spPr bwMode="auto">
            <a:xfrm>
              <a:off x="3148" y="2173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00" name="Rectangle 76"/>
            <p:cNvSpPr>
              <a:spLocks noChangeArrowheads="1"/>
            </p:cNvSpPr>
            <p:nvPr/>
          </p:nvSpPr>
          <p:spPr bwMode="auto">
            <a:xfrm>
              <a:off x="2928" y="2173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01" name="Rectangle 77"/>
            <p:cNvSpPr>
              <a:spLocks noChangeArrowheads="1"/>
            </p:cNvSpPr>
            <p:nvPr/>
          </p:nvSpPr>
          <p:spPr bwMode="auto">
            <a:xfrm>
              <a:off x="5348" y="1972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02" name="Rectangle 78"/>
            <p:cNvSpPr>
              <a:spLocks noChangeArrowheads="1"/>
            </p:cNvSpPr>
            <p:nvPr/>
          </p:nvSpPr>
          <p:spPr bwMode="auto">
            <a:xfrm>
              <a:off x="5128" y="1972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03" name="Rectangle 79"/>
            <p:cNvSpPr>
              <a:spLocks noChangeArrowheads="1"/>
            </p:cNvSpPr>
            <p:nvPr/>
          </p:nvSpPr>
          <p:spPr bwMode="auto">
            <a:xfrm>
              <a:off x="4908" y="1972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04" name="Rectangle 80"/>
            <p:cNvSpPr>
              <a:spLocks noChangeArrowheads="1"/>
            </p:cNvSpPr>
            <p:nvPr/>
          </p:nvSpPr>
          <p:spPr bwMode="auto">
            <a:xfrm>
              <a:off x="4688" y="1972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05" name="Rectangle 81"/>
            <p:cNvSpPr>
              <a:spLocks noChangeArrowheads="1"/>
            </p:cNvSpPr>
            <p:nvPr/>
          </p:nvSpPr>
          <p:spPr bwMode="auto">
            <a:xfrm>
              <a:off x="4468" y="1972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06" name="Rectangle 82"/>
            <p:cNvSpPr>
              <a:spLocks noChangeArrowheads="1"/>
            </p:cNvSpPr>
            <p:nvPr/>
          </p:nvSpPr>
          <p:spPr bwMode="auto">
            <a:xfrm>
              <a:off x="4248" y="1972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07" name="Rectangle 83"/>
            <p:cNvSpPr>
              <a:spLocks noChangeArrowheads="1"/>
            </p:cNvSpPr>
            <p:nvPr/>
          </p:nvSpPr>
          <p:spPr bwMode="auto">
            <a:xfrm>
              <a:off x="4028" y="1972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08" name="Rectangle 84"/>
            <p:cNvSpPr>
              <a:spLocks noChangeArrowheads="1"/>
            </p:cNvSpPr>
            <p:nvPr/>
          </p:nvSpPr>
          <p:spPr bwMode="auto">
            <a:xfrm>
              <a:off x="3808" y="1972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09" name="Rectangle 85"/>
            <p:cNvSpPr>
              <a:spLocks noChangeArrowheads="1"/>
            </p:cNvSpPr>
            <p:nvPr/>
          </p:nvSpPr>
          <p:spPr bwMode="auto">
            <a:xfrm>
              <a:off x="3588" y="1972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10" name="Rectangle 86"/>
            <p:cNvSpPr>
              <a:spLocks noChangeArrowheads="1"/>
            </p:cNvSpPr>
            <p:nvPr/>
          </p:nvSpPr>
          <p:spPr bwMode="auto">
            <a:xfrm>
              <a:off x="3368" y="1972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11" name="Rectangle 87"/>
            <p:cNvSpPr>
              <a:spLocks noChangeArrowheads="1"/>
            </p:cNvSpPr>
            <p:nvPr/>
          </p:nvSpPr>
          <p:spPr bwMode="auto">
            <a:xfrm>
              <a:off x="3148" y="1972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12" name="Rectangle 88"/>
            <p:cNvSpPr>
              <a:spLocks noChangeArrowheads="1"/>
            </p:cNvSpPr>
            <p:nvPr/>
          </p:nvSpPr>
          <p:spPr bwMode="auto">
            <a:xfrm>
              <a:off x="2928" y="1972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13" name="Rectangle 89"/>
            <p:cNvSpPr>
              <a:spLocks noChangeArrowheads="1"/>
            </p:cNvSpPr>
            <p:nvPr/>
          </p:nvSpPr>
          <p:spPr bwMode="auto">
            <a:xfrm>
              <a:off x="5348" y="1764"/>
              <a:ext cx="220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14" name="Rectangle 90"/>
            <p:cNvSpPr>
              <a:spLocks noChangeArrowheads="1"/>
            </p:cNvSpPr>
            <p:nvPr/>
          </p:nvSpPr>
          <p:spPr bwMode="auto">
            <a:xfrm>
              <a:off x="5128" y="1764"/>
              <a:ext cx="220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15" name="Rectangle 91"/>
            <p:cNvSpPr>
              <a:spLocks noChangeArrowheads="1"/>
            </p:cNvSpPr>
            <p:nvPr/>
          </p:nvSpPr>
          <p:spPr bwMode="auto">
            <a:xfrm>
              <a:off x="4908" y="1764"/>
              <a:ext cx="220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16" name="Rectangle 92"/>
            <p:cNvSpPr>
              <a:spLocks noChangeArrowheads="1"/>
            </p:cNvSpPr>
            <p:nvPr/>
          </p:nvSpPr>
          <p:spPr bwMode="auto">
            <a:xfrm>
              <a:off x="4688" y="1764"/>
              <a:ext cx="220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17" name="Rectangle 93"/>
            <p:cNvSpPr>
              <a:spLocks noChangeArrowheads="1"/>
            </p:cNvSpPr>
            <p:nvPr/>
          </p:nvSpPr>
          <p:spPr bwMode="auto">
            <a:xfrm>
              <a:off x="4468" y="1764"/>
              <a:ext cx="220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18" name="Rectangle 94"/>
            <p:cNvSpPr>
              <a:spLocks noChangeArrowheads="1"/>
            </p:cNvSpPr>
            <p:nvPr/>
          </p:nvSpPr>
          <p:spPr bwMode="auto">
            <a:xfrm>
              <a:off x="4248" y="1764"/>
              <a:ext cx="220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19" name="Rectangle 95"/>
            <p:cNvSpPr>
              <a:spLocks noChangeArrowheads="1"/>
            </p:cNvSpPr>
            <p:nvPr/>
          </p:nvSpPr>
          <p:spPr bwMode="auto">
            <a:xfrm>
              <a:off x="4028" y="1764"/>
              <a:ext cx="220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20" name="Rectangle 96"/>
            <p:cNvSpPr>
              <a:spLocks noChangeArrowheads="1"/>
            </p:cNvSpPr>
            <p:nvPr/>
          </p:nvSpPr>
          <p:spPr bwMode="auto">
            <a:xfrm>
              <a:off x="3808" y="1764"/>
              <a:ext cx="220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21" name="Rectangle 97"/>
            <p:cNvSpPr>
              <a:spLocks noChangeArrowheads="1"/>
            </p:cNvSpPr>
            <p:nvPr/>
          </p:nvSpPr>
          <p:spPr bwMode="auto">
            <a:xfrm>
              <a:off x="3588" y="1764"/>
              <a:ext cx="220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22" name="Rectangle 98"/>
            <p:cNvSpPr>
              <a:spLocks noChangeArrowheads="1"/>
            </p:cNvSpPr>
            <p:nvPr/>
          </p:nvSpPr>
          <p:spPr bwMode="auto">
            <a:xfrm>
              <a:off x="3368" y="1764"/>
              <a:ext cx="220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23" name="Rectangle 99"/>
            <p:cNvSpPr>
              <a:spLocks noChangeArrowheads="1"/>
            </p:cNvSpPr>
            <p:nvPr/>
          </p:nvSpPr>
          <p:spPr bwMode="auto">
            <a:xfrm>
              <a:off x="3148" y="1764"/>
              <a:ext cx="220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24" name="Rectangle 100"/>
            <p:cNvSpPr>
              <a:spLocks noChangeArrowheads="1"/>
            </p:cNvSpPr>
            <p:nvPr/>
          </p:nvSpPr>
          <p:spPr bwMode="auto">
            <a:xfrm>
              <a:off x="2928" y="1764"/>
              <a:ext cx="220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25" name="Rectangle 101"/>
            <p:cNvSpPr>
              <a:spLocks noChangeArrowheads="1"/>
            </p:cNvSpPr>
            <p:nvPr/>
          </p:nvSpPr>
          <p:spPr bwMode="auto">
            <a:xfrm>
              <a:off x="5348" y="1563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26" name="Rectangle 102"/>
            <p:cNvSpPr>
              <a:spLocks noChangeArrowheads="1"/>
            </p:cNvSpPr>
            <p:nvPr/>
          </p:nvSpPr>
          <p:spPr bwMode="auto">
            <a:xfrm>
              <a:off x="5128" y="1563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27" name="Rectangle 103"/>
            <p:cNvSpPr>
              <a:spLocks noChangeArrowheads="1"/>
            </p:cNvSpPr>
            <p:nvPr/>
          </p:nvSpPr>
          <p:spPr bwMode="auto">
            <a:xfrm>
              <a:off x="4908" y="1563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28" name="Rectangle 104"/>
            <p:cNvSpPr>
              <a:spLocks noChangeArrowheads="1"/>
            </p:cNvSpPr>
            <p:nvPr/>
          </p:nvSpPr>
          <p:spPr bwMode="auto">
            <a:xfrm>
              <a:off x="4688" y="1563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29" name="Rectangle 105"/>
            <p:cNvSpPr>
              <a:spLocks noChangeArrowheads="1"/>
            </p:cNvSpPr>
            <p:nvPr/>
          </p:nvSpPr>
          <p:spPr bwMode="auto">
            <a:xfrm>
              <a:off x="4468" y="1563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30" name="Rectangle 106"/>
            <p:cNvSpPr>
              <a:spLocks noChangeArrowheads="1"/>
            </p:cNvSpPr>
            <p:nvPr/>
          </p:nvSpPr>
          <p:spPr bwMode="auto">
            <a:xfrm>
              <a:off x="4248" y="1563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31" name="Rectangle 107"/>
            <p:cNvSpPr>
              <a:spLocks noChangeArrowheads="1"/>
            </p:cNvSpPr>
            <p:nvPr/>
          </p:nvSpPr>
          <p:spPr bwMode="auto">
            <a:xfrm>
              <a:off x="4028" y="1563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32" name="Rectangle 108"/>
            <p:cNvSpPr>
              <a:spLocks noChangeArrowheads="1"/>
            </p:cNvSpPr>
            <p:nvPr/>
          </p:nvSpPr>
          <p:spPr bwMode="auto">
            <a:xfrm>
              <a:off x="3808" y="1563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33" name="Rectangle 109"/>
            <p:cNvSpPr>
              <a:spLocks noChangeArrowheads="1"/>
            </p:cNvSpPr>
            <p:nvPr/>
          </p:nvSpPr>
          <p:spPr bwMode="auto">
            <a:xfrm>
              <a:off x="3588" y="1563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34" name="Rectangle 110"/>
            <p:cNvSpPr>
              <a:spLocks noChangeArrowheads="1"/>
            </p:cNvSpPr>
            <p:nvPr/>
          </p:nvSpPr>
          <p:spPr bwMode="auto">
            <a:xfrm>
              <a:off x="3368" y="1563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35" name="Rectangle 111"/>
            <p:cNvSpPr>
              <a:spLocks noChangeArrowheads="1"/>
            </p:cNvSpPr>
            <p:nvPr/>
          </p:nvSpPr>
          <p:spPr bwMode="auto">
            <a:xfrm>
              <a:off x="3148" y="1563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36" name="Rectangle 112"/>
            <p:cNvSpPr>
              <a:spLocks noChangeArrowheads="1"/>
            </p:cNvSpPr>
            <p:nvPr/>
          </p:nvSpPr>
          <p:spPr bwMode="auto">
            <a:xfrm>
              <a:off x="2928" y="1563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37" name="Rectangle 113"/>
            <p:cNvSpPr>
              <a:spLocks noChangeArrowheads="1"/>
            </p:cNvSpPr>
            <p:nvPr/>
          </p:nvSpPr>
          <p:spPr bwMode="auto">
            <a:xfrm>
              <a:off x="5348" y="1362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38" name="Rectangle 114"/>
            <p:cNvSpPr>
              <a:spLocks noChangeArrowheads="1"/>
            </p:cNvSpPr>
            <p:nvPr/>
          </p:nvSpPr>
          <p:spPr bwMode="auto">
            <a:xfrm>
              <a:off x="5128" y="1362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39" name="Rectangle 115"/>
            <p:cNvSpPr>
              <a:spLocks noChangeArrowheads="1"/>
            </p:cNvSpPr>
            <p:nvPr/>
          </p:nvSpPr>
          <p:spPr bwMode="auto">
            <a:xfrm>
              <a:off x="4908" y="1362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40" name="Rectangle 116"/>
            <p:cNvSpPr>
              <a:spLocks noChangeArrowheads="1"/>
            </p:cNvSpPr>
            <p:nvPr/>
          </p:nvSpPr>
          <p:spPr bwMode="auto">
            <a:xfrm>
              <a:off x="4688" y="1362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41" name="Rectangle 117"/>
            <p:cNvSpPr>
              <a:spLocks noChangeArrowheads="1"/>
            </p:cNvSpPr>
            <p:nvPr/>
          </p:nvSpPr>
          <p:spPr bwMode="auto">
            <a:xfrm>
              <a:off x="4468" y="1362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42" name="Rectangle 118"/>
            <p:cNvSpPr>
              <a:spLocks noChangeArrowheads="1"/>
            </p:cNvSpPr>
            <p:nvPr/>
          </p:nvSpPr>
          <p:spPr bwMode="auto">
            <a:xfrm>
              <a:off x="4248" y="1362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43" name="Rectangle 119"/>
            <p:cNvSpPr>
              <a:spLocks noChangeArrowheads="1"/>
            </p:cNvSpPr>
            <p:nvPr/>
          </p:nvSpPr>
          <p:spPr bwMode="auto">
            <a:xfrm>
              <a:off x="4028" y="1362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44" name="Rectangle 120"/>
            <p:cNvSpPr>
              <a:spLocks noChangeArrowheads="1"/>
            </p:cNvSpPr>
            <p:nvPr/>
          </p:nvSpPr>
          <p:spPr bwMode="auto">
            <a:xfrm>
              <a:off x="3808" y="1362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45" name="Rectangle 121"/>
            <p:cNvSpPr>
              <a:spLocks noChangeArrowheads="1"/>
            </p:cNvSpPr>
            <p:nvPr/>
          </p:nvSpPr>
          <p:spPr bwMode="auto">
            <a:xfrm>
              <a:off x="3588" y="1362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46" name="Rectangle 122"/>
            <p:cNvSpPr>
              <a:spLocks noChangeArrowheads="1"/>
            </p:cNvSpPr>
            <p:nvPr/>
          </p:nvSpPr>
          <p:spPr bwMode="auto">
            <a:xfrm>
              <a:off x="3368" y="1362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47" name="Rectangle 123"/>
            <p:cNvSpPr>
              <a:spLocks noChangeArrowheads="1"/>
            </p:cNvSpPr>
            <p:nvPr/>
          </p:nvSpPr>
          <p:spPr bwMode="auto">
            <a:xfrm>
              <a:off x="3148" y="1362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48" name="Rectangle 124"/>
            <p:cNvSpPr>
              <a:spLocks noChangeArrowheads="1"/>
            </p:cNvSpPr>
            <p:nvPr/>
          </p:nvSpPr>
          <p:spPr bwMode="auto">
            <a:xfrm>
              <a:off x="2928" y="1362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49" name="Rectangle 125"/>
            <p:cNvSpPr>
              <a:spLocks noChangeArrowheads="1"/>
            </p:cNvSpPr>
            <p:nvPr/>
          </p:nvSpPr>
          <p:spPr bwMode="auto">
            <a:xfrm>
              <a:off x="5348" y="1161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50" name="Rectangle 126"/>
            <p:cNvSpPr>
              <a:spLocks noChangeArrowheads="1"/>
            </p:cNvSpPr>
            <p:nvPr/>
          </p:nvSpPr>
          <p:spPr bwMode="auto">
            <a:xfrm>
              <a:off x="5128" y="1161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51" name="Rectangle 127"/>
            <p:cNvSpPr>
              <a:spLocks noChangeArrowheads="1"/>
            </p:cNvSpPr>
            <p:nvPr/>
          </p:nvSpPr>
          <p:spPr bwMode="auto">
            <a:xfrm>
              <a:off x="4908" y="1161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52" name="Rectangle 128"/>
            <p:cNvSpPr>
              <a:spLocks noChangeArrowheads="1"/>
            </p:cNvSpPr>
            <p:nvPr/>
          </p:nvSpPr>
          <p:spPr bwMode="auto">
            <a:xfrm>
              <a:off x="4688" y="1161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53" name="Rectangle 129"/>
            <p:cNvSpPr>
              <a:spLocks noChangeArrowheads="1"/>
            </p:cNvSpPr>
            <p:nvPr/>
          </p:nvSpPr>
          <p:spPr bwMode="auto">
            <a:xfrm>
              <a:off x="4468" y="1161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54" name="Rectangle 130"/>
            <p:cNvSpPr>
              <a:spLocks noChangeArrowheads="1"/>
            </p:cNvSpPr>
            <p:nvPr/>
          </p:nvSpPr>
          <p:spPr bwMode="auto">
            <a:xfrm>
              <a:off x="4248" y="1161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55" name="Rectangle 131"/>
            <p:cNvSpPr>
              <a:spLocks noChangeArrowheads="1"/>
            </p:cNvSpPr>
            <p:nvPr/>
          </p:nvSpPr>
          <p:spPr bwMode="auto">
            <a:xfrm>
              <a:off x="4028" y="1161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56" name="Rectangle 132"/>
            <p:cNvSpPr>
              <a:spLocks noChangeArrowheads="1"/>
            </p:cNvSpPr>
            <p:nvPr/>
          </p:nvSpPr>
          <p:spPr bwMode="auto">
            <a:xfrm>
              <a:off x="3808" y="1161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57" name="Rectangle 133"/>
            <p:cNvSpPr>
              <a:spLocks noChangeArrowheads="1"/>
            </p:cNvSpPr>
            <p:nvPr/>
          </p:nvSpPr>
          <p:spPr bwMode="auto">
            <a:xfrm>
              <a:off x="3588" y="1161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58" name="Rectangle 134"/>
            <p:cNvSpPr>
              <a:spLocks noChangeArrowheads="1"/>
            </p:cNvSpPr>
            <p:nvPr/>
          </p:nvSpPr>
          <p:spPr bwMode="auto">
            <a:xfrm>
              <a:off x="3368" y="1161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59" name="Rectangle 135"/>
            <p:cNvSpPr>
              <a:spLocks noChangeArrowheads="1"/>
            </p:cNvSpPr>
            <p:nvPr/>
          </p:nvSpPr>
          <p:spPr bwMode="auto">
            <a:xfrm>
              <a:off x="3148" y="1161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60" name="Rectangle 136"/>
            <p:cNvSpPr>
              <a:spLocks noChangeArrowheads="1"/>
            </p:cNvSpPr>
            <p:nvPr/>
          </p:nvSpPr>
          <p:spPr bwMode="auto">
            <a:xfrm>
              <a:off x="2928" y="1161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61" name="Rectangle 137"/>
            <p:cNvSpPr>
              <a:spLocks noChangeArrowheads="1"/>
            </p:cNvSpPr>
            <p:nvPr/>
          </p:nvSpPr>
          <p:spPr bwMode="auto">
            <a:xfrm>
              <a:off x="5348" y="960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62" name="Rectangle 138"/>
            <p:cNvSpPr>
              <a:spLocks noChangeArrowheads="1"/>
            </p:cNvSpPr>
            <p:nvPr/>
          </p:nvSpPr>
          <p:spPr bwMode="auto">
            <a:xfrm>
              <a:off x="5128" y="960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63" name="Rectangle 139"/>
            <p:cNvSpPr>
              <a:spLocks noChangeArrowheads="1"/>
            </p:cNvSpPr>
            <p:nvPr/>
          </p:nvSpPr>
          <p:spPr bwMode="auto">
            <a:xfrm>
              <a:off x="4908" y="960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64" name="Rectangle 140"/>
            <p:cNvSpPr>
              <a:spLocks noChangeArrowheads="1"/>
            </p:cNvSpPr>
            <p:nvPr/>
          </p:nvSpPr>
          <p:spPr bwMode="auto">
            <a:xfrm>
              <a:off x="4688" y="960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65" name="Rectangle 141"/>
            <p:cNvSpPr>
              <a:spLocks noChangeArrowheads="1"/>
            </p:cNvSpPr>
            <p:nvPr/>
          </p:nvSpPr>
          <p:spPr bwMode="auto">
            <a:xfrm>
              <a:off x="4468" y="960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66" name="Rectangle 142"/>
            <p:cNvSpPr>
              <a:spLocks noChangeArrowheads="1"/>
            </p:cNvSpPr>
            <p:nvPr/>
          </p:nvSpPr>
          <p:spPr bwMode="auto">
            <a:xfrm>
              <a:off x="4248" y="960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67" name="Rectangle 143"/>
            <p:cNvSpPr>
              <a:spLocks noChangeArrowheads="1"/>
            </p:cNvSpPr>
            <p:nvPr/>
          </p:nvSpPr>
          <p:spPr bwMode="auto">
            <a:xfrm>
              <a:off x="4028" y="960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68" name="Rectangle 144"/>
            <p:cNvSpPr>
              <a:spLocks noChangeArrowheads="1"/>
            </p:cNvSpPr>
            <p:nvPr/>
          </p:nvSpPr>
          <p:spPr bwMode="auto">
            <a:xfrm>
              <a:off x="3808" y="960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69" name="Rectangle 145"/>
            <p:cNvSpPr>
              <a:spLocks noChangeArrowheads="1"/>
            </p:cNvSpPr>
            <p:nvPr/>
          </p:nvSpPr>
          <p:spPr bwMode="auto">
            <a:xfrm>
              <a:off x="3588" y="960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70" name="Rectangle 146"/>
            <p:cNvSpPr>
              <a:spLocks noChangeArrowheads="1"/>
            </p:cNvSpPr>
            <p:nvPr/>
          </p:nvSpPr>
          <p:spPr bwMode="auto">
            <a:xfrm>
              <a:off x="3368" y="960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71" name="Rectangle 147"/>
            <p:cNvSpPr>
              <a:spLocks noChangeArrowheads="1"/>
            </p:cNvSpPr>
            <p:nvPr/>
          </p:nvSpPr>
          <p:spPr bwMode="auto">
            <a:xfrm>
              <a:off x="3148" y="960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72" name="Rectangle 148"/>
            <p:cNvSpPr>
              <a:spLocks noChangeArrowheads="1"/>
            </p:cNvSpPr>
            <p:nvPr/>
          </p:nvSpPr>
          <p:spPr bwMode="auto">
            <a:xfrm>
              <a:off x="2928" y="960"/>
              <a:ext cx="22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Char char="•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en-US" sz="1500"/>
            </a:p>
          </p:txBody>
        </p:sp>
        <p:sp>
          <p:nvSpPr>
            <p:cNvPr id="26773" name="Line 149"/>
            <p:cNvSpPr>
              <a:spLocks noChangeShapeType="1"/>
            </p:cNvSpPr>
            <p:nvPr/>
          </p:nvSpPr>
          <p:spPr bwMode="auto">
            <a:xfrm>
              <a:off x="2928" y="1161"/>
              <a:ext cx="26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74" name="Line 150"/>
            <p:cNvSpPr>
              <a:spLocks noChangeShapeType="1"/>
            </p:cNvSpPr>
            <p:nvPr/>
          </p:nvSpPr>
          <p:spPr bwMode="auto">
            <a:xfrm>
              <a:off x="2928" y="1362"/>
              <a:ext cx="26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75" name="Line 151"/>
            <p:cNvSpPr>
              <a:spLocks noChangeShapeType="1"/>
            </p:cNvSpPr>
            <p:nvPr/>
          </p:nvSpPr>
          <p:spPr bwMode="auto">
            <a:xfrm>
              <a:off x="2928" y="1563"/>
              <a:ext cx="26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76" name="Line 152"/>
            <p:cNvSpPr>
              <a:spLocks noChangeShapeType="1"/>
            </p:cNvSpPr>
            <p:nvPr/>
          </p:nvSpPr>
          <p:spPr bwMode="auto">
            <a:xfrm>
              <a:off x="2928" y="1764"/>
              <a:ext cx="26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77" name="Line 153"/>
            <p:cNvSpPr>
              <a:spLocks noChangeShapeType="1"/>
            </p:cNvSpPr>
            <p:nvPr/>
          </p:nvSpPr>
          <p:spPr bwMode="auto">
            <a:xfrm>
              <a:off x="2928" y="1972"/>
              <a:ext cx="26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78" name="Line 154"/>
            <p:cNvSpPr>
              <a:spLocks noChangeShapeType="1"/>
            </p:cNvSpPr>
            <p:nvPr/>
          </p:nvSpPr>
          <p:spPr bwMode="auto">
            <a:xfrm>
              <a:off x="2928" y="2173"/>
              <a:ext cx="26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79" name="Line 155"/>
            <p:cNvSpPr>
              <a:spLocks noChangeShapeType="1"/>
            </p:cNvSpPr>
            <p:nvPr/>
          </p:nvSpPr>
          <p:spPr bwMode="auto">
            <a:xfrm>
              <a:off x="2928" y="2374"/>
              <a:ext cx="26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80" name="Line 156"/>
            <p:cNvSpPr>
              <a:spLocks noChangeShapeType="1"/>
            </p:cNvSpPr>
            <p:nvPr/>
          </p:nvSpPr>
          <p:spPr bwMode="auto">
            <a:xfrm>
              <a:off x="2928" y="2575"/>
              <a:ext cx="26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81" name="Line 157"/>
            <p:cNvSpPr>
              <a:spLocks noChangeShapeType="1"/>
            </p:cNvSpPr>
            <p:nvPr/>
          </p:nvSpPr>
          <p:spPr bwMode="auto">
            <a:xfrm>
              <a:off x="2928" y="2776"/>
              <a:ext cx="26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82" name="Line 158"/>
            <p:cNvSpPr>
              <a:spLocks noChangeShapeType="1"/>
            </p:cNvSpPr>
            <p:nvPr/>
          </p:nvSpPr>
          <p:spPr bwMode="auto">
            <a:xfrm>
              <a:off x="2928" y="2977"/>
              <a:ext cx="26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83" name="Line 159"/>
            <p:cNvSpPr>
              <a:spLocks noChangeShapeType="1"/>
            </p:cNvSpPr>
            <p:nvPr/>
          </p:nvSpPr>
          <p:spPr bwMode="auto">
            <a:xfrm>
              <a:off x="2928" y="3178"/>
              <a:ext cx="26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84" name="Line 160"/>
            <p:cNvSpPr>
              <a:spLocks noChangeShapeType="1"/>
            </p:cNvSpPr>
            <p:nvPr/>
          </p:nvSpPr>
          <p:spPr bwMode="auto">
            <a:xfrm>
              <a:off x="3148" y="960"/>
              <a:ext cx="0" cy="24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85" name="Line 161"/>
            <p:cNvSpPr>
              <a:spLocks noChangeShapeType="1"/>
            </p:cNvSpPr>
            <p:nvPr/>
          </p:nvSpPr>
          <p:spPr bwMode="auto">
            <a:xfrm>
              <a:off x="3368" y="960"/>
              <a:ext cx="0" cy="24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86" name="Line 162"/>
            <p:cNvSpPr>
              <a:spLocks noChangeShapeType="1"/>
            </p:cNvSpPr>
            <p:nvPr/>
          </p:nvSpPr>
          <p:spPr bwMode="auto">
            <a:xfrm>
              <a:off x="3588" y="960"/>
              <a:ext cx="0" cy="24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87" name="Line 163"/>
            <p:cNvSpPr>
              <a:spLocks noChangeShapeType="1"/>
            </p:cNvSpPr>
            <p:nvPr/>
          </p:nvSpPr>
          <p:spPr bwMode="auto">
            <a:xfrm>
              <a:off x="3808" y="960"/>
              <a:ext cx="0" cy="24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88" name="Line 164"/>
            <p:cNvSpPr>
              <a:spLocks noChangeShapeType="1"/>
            </p:cNvSpPr>
            <p:nvPr/>
          </p:nvSpPr>
          <p:spPr bwMode="auto">
            <a:xfrm>
              <a:off x="4028" y="960"/>
              <a:ext cx="0" cy="24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89" name="Line 165"/>
            <p:cNvSpPr>
              <a:spLocks noChangeShapeType="1"/>
            </p:cNvSpPr>
            <p:nvPr/>
          </p:nvSpPr>
          <p:spPr bwMode="auto">
            <a:xfrm>
              <a:off x="4248" y="960"/>
              <a:ext cx="0" cy="24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90" name="Line 166"/>
            <p:cNvSpPr>
              <a:spLocks noChangeShapeType="1"/>
            </p:cNvSpPr>
            <p:nvPr/>
          </p:nvSpPr>
          <p:spPr bwMode="auto">
            <a:xfrm>
              <a:off x="4468" y="960"/>
              <a:ext cx="0" cy="24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91" name="Line 167"/>
            <p:cNvSpPr>
              <a:spLocks noChangeShapeType="1"/>
            </p:cNvSpPr>
            <p:nvPr/>
          </p:nvSpPr>
          <p:spPr bwMode="auto">
            <a:xfrm>
              <a:off x="4688" y="960"/>
              <a:ext cx="0" cy="24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92" name="Line 168"/>
            <p:cNvSpPr>
              <a:spLocks noChangeShapeType="1"/>
            </p:cNvSpPr>
            <p:nvPr/>
          </p:nvSpPr>
          <p:spPr bwMode="auto">
            <a:xfrm>
              <a:off x="4908" y="960"/>
              <a:ext cx="0" cy="24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93" name="Line 169"/>
            <p:cNvSpPr>
              <a:spLocks noChangeShapeType="1"/>
            </p:cNvSpPr>
            <p:nvPr/>
          </p:nvSpPr>
          <p:spPr bwMode="auto">
            <a:xfrm>
              <a:off x="5128" y="960"/>
              <a:ext cx="0" cy="24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94" name="Line 170"/>
            <p:cNvSpPr>
              <a:spLocks noChangeShapeType="1"/>
            </p:cNvSpPr>
            <p:nvPr/>
          </p:nvSpPr>
          <p:spPr bwMode="auto">
            <a:xfrm>
              <a:off x="5348" y="960"/>
              <a:ext cx="0" cy="24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95" name="Line 171"/>
            <p:cNvSpPr>
              <a:spLocks noChangeShapeType="1"/>
            </p:cNvSpPr>
            <p:nvPr/>
          </p:nvSpPr>
          <p:spPr bwMode="auto">
            <a:xfrm>
              <a:off x="2928" y="2173"/>
              <a:ext cx="0" cy="2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96" name="Line 172"/>
            <p:cNvSpPr>
              <a:spLocks noChangeShapeType="1"/>
            </p:cNvSpPr>
            <p:nvPr/>
          </p:nvSpPr>
          <p:spPr bwMode="auto">
            <a:xfrm>
              <a:off x="2928" y="960"/>
              <a:ext cx="0" cy="1213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97" name="Line 173"/>
            <p:cNvSpPr>
              <a:spLocks noChangeShapeType="1"/>
            </p:cNvSpPr>
            <p:nvPr/>
          </p:nvSpPr>
          <p:spPr bwMode="auto">
            <a:xfrm>
              <a:off x="2928" y="2374"/>
              <a:ext cx="0" cy="1005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98" name="Line 174"/>
            <p:cNvSpPr>
              <a:spLocks noChangeShapeType="1"/>
            </p:cNvSpPr>
            <p:nvPr/>
          </p:nvSpPr>
          <p:spPr bwMode="auto">
            <a:xfrm>
              <a:off x="5568" y="2173"/>
              <a:ext cx="0" cy="2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99" name="Line 175"/>
            <p:cNvSpPr>
              <a:spLocks noChangeShapeType="1"/>
            </p:cNvSpPr>
            <p:nvPr/>
          </p:nvSpPr>
          <p:spPr bwMode="auto">
            <a:xfrm>
              <a:off x="5568" y="960"/>
              <a:ext cx="0" cy="1213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800" name="Line 176"/>
            <p:cNvSpPr>
              <a:spLocks noChangeShapeType="1"/>
            </p:cNvSpPr>
            <p:nvPr/>
          </p:nvSpPr>
          <p:spPr bwMode="auto">
            <a:xfrm>
              <a:off x="5568" y="2374"/>
              <a:ext cx="0" cy="1005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801" name="Line 177"/>
            <p:cNvSpPr>
              <a:spLocks noChangeShapeType="1"/>
            </p:cNvSpPr>
            <p:nvPr/>
          </p:nvSpPr>
          <p:spPr bwMode="auto">
            <a:xfrm>
              <a:off x="4028" y="960"/>
              <a:ext cx="2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802" name="Line 178"/>
            <p:cNvSpPr>
              <a:spLocks noChangeShapeType="1"/>
            </p:cNvSpPr>
            <p:nvPr/>
          </p:nvSpPr>
          <p:spPr bwMode="auto">
            <a:xfrm>
              <a:off x="2928" y="960"/>
              <a:ext cx="11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803" name="Line 179"/>
            <p:cNvSpPr>
              <a:spLocks noChangeShapeType="1"/>
            </p:cNvSpPr>
            <p:nvPr/>
          </p:nvSpPr>
          <p:spPr bwMode="auto">
            <a:xfrm>
              <a:off x="4248" y="960"/>
              <a:ext cx="132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804" name="Line 180"/>
            <p:cNvSpPr>
              <a:spLocks noChangeShapeType="1"/>
            </p:cNvSpPr>
            <p:nvPr/>
          </p:nvSpPr>
          <p:spPr bwMode="auto">
            <a:xfrm>
              <a:off x="4028" y="3379"/>
              <a:ext cx="2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805" name="Line 181"/>
            <p:cNvSpPr>
              <a:spLocks noChangeShapeType="1"/>
            </p:cNvSpPr>
            <p:nvPr/>
          </p:nvSpPr>
          <p:spPr bwMode="auto">
            <a:xfrm>
              <a:off x="2928" y="3379"/>
              <a:ext cx="11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806" name="Line 182"/>
            <p:cNvSpPr>
              <a:spLocks noChangeShapeType="1"/>
            </p:cNvSpPr>
            <p:nvPr/>
          </p:nvSpPr>
          <p:spPr bwMode="auto">
            <a:xfrm>
              <a:off x="4248" y="3379"/>
              <a:ext cx="132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prstDash val="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807" name="Line 183"/>
            <p:cNvSpPr>
              <a:spLocks noChangeShapeType="1"/>
            </p:cNvSpPr>
            <p:nvPr/>
          </p:nvSpPr>
          <p:spPr bwMode="auto">
            <a:xfrm>
              <a:off x="4128" y="2173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808" name="Line 184"/>
            <p:cNvSpPr>
              <a:spLocks noChangeShapeType="1"/>
            </p:cNvSpPr>
            <p:nvPr/>
          </p:nvSpPr>
          <p:spPr bwMode="auto">
            <a:xfrm rot="16200000" flipV="1">
              <a:off x="3480" y="1648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809" name="Text Box 185"/>
            <p:cNvSpPr txBox="1">
              <a:spLocks noChangeArrowheads="1"/>
            </p:cNvSpPr>
            <p:nvPr/>
          </p:nvSpPr>
          <p:spPr bwMode="auto">
            <a:xfrm>
              <a:off x="4104" y="786"/>
              <a:ext cx="228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500" i="1"/>
                <a:t>y</a:t>
              </a:r>
            </a:p>
          </p:txBody>
        </p:sp>
        <p:sp>
          <p:nvSpPr>
            <p:cNvPr id="26810" name="Text Box 186"/>
            <p:cNvSpPr txBox="1">
              <a:spLocks noChangeArrowheads="1"/>
            </p:cNvSpPr>
            <p:nvPr/>
          </p:nvSpPr>
          <p:spPr bwMode="auto">
            <a:xfrm>
              <a:off x="5550" y="1974"/>
              <a:ext cx="186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500" i="1"/>
                <a:t>x</a:t>
              </a:r>
            </a:p>
          </p:txBody>
        </p:sp>
      </p:grpSp>
      <p:sp>
        <p:nvSpPr>
          <p:cNvPr id="26818" name="Line 194"/>
          <p:cNvSpPr>
            <a:spLocks noChangeShapeType="1"/>
          </p:cNvSpPr>
          <p:nvPr/>
        </p:nvSpPr>
        <p:spPr bwMode="auto">
          <a:xfrm>
            <a:off x="6705600" y="1828800"/>
            <a:ext cx="3505200" cy="3429000"/>
          </a:xfrm>
          <a:prstGeom prst="line">
            <a:avLst/>
          </a:prstGeom>
          <a:noFill/>
          <a:ln w="476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19" name="Freeform 195"/>
          <p:cNvSpPr>
            <a:spLocks/>
          </p:cNvSpPr>
          <p:nvPr/>
        </p:nvSpPr>
        <p:spPr bwMode="auto">
          <a:xfrm>
            <a:off x="7620000" y="2438400"/>
            <a:ext cx="1219200" cy="2362200"/>
          </a:xfrm>
          <a:custGeom>
            <a:avLst/>
            <a:gdLst>
              <a:gd name="T0" fmla="*/ 0 w 768"/>
              <a:gd name="T1" fmla="*/ 0 h 1488"/>
              <a:gd name="T2" fmla="*/ 432 w 768"/>
              <a:gd name="T3" fmla="*/ 1488 h 1488"/>
              <a:gd name="T4" fmla="*/ 768 w 768"/>
              <a:gd name="T5" fmla="*/ 0 h 1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8" h="1488">
                <a:moveTo>
                  <a:pt x="0" y="0"/>
                </a:moveTo>
                <a:cubicBezTo>
                  <a:pt x="152" y="744"/>
                  <a:pt x="304" y="1488"/>
                  <a:pt x="432" y="1488"/>
                </a:cubicBezTo>
                <a:cubicBezTo>
                  <a:pt x="560" y="1488"/>
                  <a:pt x="664" y="744"/>
                  <a:pt x="768" y="0"/>
                </a:cubicBezTo>
              </a:path>
            </a:pathLst>
          </a:custGeom>
          <a:noFill/>
          <a:ln w="41275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20" name="Rectangle 196"/>
          <p:cNvSpPr>
            <a:spLocks noChangeArrowheads="1"/>
          </p:cNvSpPr>
          <p:nvPr/>
        </p:nvSpPr>
        <p:spPr bwMode="auto">
          <a:xfrm>
            <a:off x="1300766" y="5630217"/>
            <a:ext cx="863123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</a:pPr>
            <a:r>
              <a:rPr kumimoji="1" lang="en-US" sz="3200" b="1" dirty="0"/>
              <a:t>Note: A line could be horizontal, vertical, or diagonal</a:t>
            </a:r>
          </a:p>
        </p:txBody>
      </p:sp>
    </p:spTree>
    <p:extLst>
      <p:ext uri="{BB962C8B-B14F-4D97-AF65-F5344CB8AC3E}">
        <p14:creationId xmlns:p14="http://schemas.microsoft.com/office/powerpoint/2010/main" val="3154117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allAtOnce" autoUpdateAnimBg="0"/>
      <p:bldP spid="26818" grpId="0" animBg="1"/>
      <p:bldP spid="268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59878"/>
            <a:ext cx="12192000" cy="1325563"/>
          </a:xfrm>
        </p:spPr>
        <p:txBody>
          <a:bodyPr/>
          <a:lstStyle/>
          <a:p>
            <a:r>
              <a:rPr lang="en-US" dirty="0"/>
              <a:t>Example 1: Identify whether each graph represents a function. If it does, is it linear?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85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a)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Yes this is a function</a:t>
            </a:r>
          </a:p>
          <a:p>
            <a:pPr marL="0" indent="0">
              <a:buNone/>
            </a:pPr>
            <a:r>
              <a:rPr lang="en-US" sz="3200" dirty="0"/>
              <a:t>Yes this is a linear function.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919" y="1500900"/>
            <a:ext cx="4230307" cy="3676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347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59878"/>
            <a:ext cx="12192000" cy="1325563"/>
          </a:xfrm>
        </p:spPr>
        <p:txBody>
          <a:bodyPr/>
          <a:lstStyle/>
          <a:p>
            <a:r>
              <a:rPr lang="en-US" dirty="0"/>
              <a:t>Example 1: Identify whether each graph represents a function. If it does, is it linear?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85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b)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Yes, this is a function</a:t>
            </a:r>
          </a:p>
          <a:p>
            <a:pPr marL="0" indent="0">
              <a:buNone/>
            </a:pPr>
            <a:r>
              <a:rPr lang="en-US" sz="3200" dirty="0"/>
              <a:t>No, this is a NOT a linear function.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825" y="1265685"/>
            <a:ext cx="4829175" cy="399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76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59878"/>
            <a:ext cx="12192000" cy="1325563"/>
          </a:xfrm>
        </p:spPr>
        <p:txBody>
          <a:bodyPr/>
          <a:lstStyle/>
          <a:p>
            <a:r>
              <a:rPr lang="en-US" dirty="0"/>
              <a:t>Example 1: Identify whether each graph represents a function. If it does, is it linear?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85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c)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No, this is NOT a function.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891" y="1681083"/>
            <a:ext cx="4044692" cy="337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185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59878"/>
            <a:ext cx="12192000" cy="1325563"/>
          </a:xfrm>
        </p:spPr>
        <p:txBody>
          <a:bodyPr/>
          <a:lstStyle/>
          <a:p>
            <a:r>
              <a:rPr lang="en-US" dirty="0"/>
              <a:t>Example 1: Identify whether each graph represents a function. If it does, is it linear?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85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d)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Yes, this is a function</a:t>
            </a:r>
          </a:p>
          <a:p>
            <a:pPr marL="0" indent="0">
              <a:buNone/>
            </a:pPr>
            <a:r>
              <a:rPr lang="en-US" sz="3200" dirty="0"/>
              <a:t>Yes, this is a linear function.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151" y="1644388"/>
            <a:ext cx="4572638" cy="3105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97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3944" y="2395473"/>
            <a:ext cx="10509159" cy="44024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dirty="0"/>
              <a:t>Example 2: </a:t>
            </a:r>
          </a:p>
          <a:p>
            <a:pPr marL="514350" indent="-514350">
              <a:buAutoNum type="alphaLcParenR"/>
            </a:pPr>
            <a:r>
              <a:rPr lang="en-US" sz="3500" dirty="0"/>
              <a:t>Do the ordered pairs satisfy a function?</a:t>
            </a:r>
          </a:p>
          <a:p>
            <a:pPr marL="0" indent="0">
              <a:buNone/>
            </a:pPr>
            <a:r>
              <a:rPr lang="en-US" sz="3500" dirty="0"/>
              <a:t>       </a:t>
            </a:r>
            <a:r>
              <a:rPr lang="en-US" sz="3500" b="1" dirty="0">
                <a:solidFill>
                  <a:srgbClr val="FF0000"/>
                </a:solidFill>
              </a:rPr>
              <a:t>Yes</a:t>
            </a:r>
          </a:p>
          <a:p>
            <a:pPr marL="0" indent="0">
              <a:buNone/>
            </a:pPr>
            <a:endParaRPr lang="en-US" sz="3500" dirty="0"/>
          </a:p>
          <a:p>
            <a:pPr marL="0" indent="0">
              <a:buNone/>
            </a:pPr>
            <a:endParaRPr lang="en-US" sz="3500" dirty="0"/>
          </a:p>
          <a:p>
            <a:pPr marL="0" indent="0">
              <a:buNone/>
            </a:pPr>
            <a:endParaRPr lang="en-US" sz="3500" dirty="0"/>
          </a:p>
          <a:p>
            <a:pPr marL="0" indent="0">
              <a:buNone/>
            </a:pPr>
            <a:r>
              <a:rPr lang="en-US" sz="3500" dirty="0"/>
              <a:t>b) What is the y-value that corresponds to an x-value of 20?</a:t>
            </a:r>
          </a:p>
          <a:p>
            <a:pPr marL="0" indent="0">
              <a:buNone/>
            </a:pPr>
            <a:r>
              <a:rPr lang="en-US" sz="3500" b="1" dirty="0">
                <a:solidFill>
                  <a:srgbClr val="FF0000"/>
                </a:solidFill>
              </a:rPr>
              <a:t>     41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15721"/>
            <a:ext cx="12192000" cy="1795272"/>
          </a:xfrm>
        </p:spPr>
        <p:txBody>
          <a:bodyPr>
            <a:noAutofit/>
          </a:bodyPr>
          <a:lstStyle/>
          <a:p>
            <a:r>
              <a:rPr lang="en-US" sz="3600" b="1" u="sng" dirty="0"/>
              <a:t>Looking at a table to identify linear functions:</a:t>
            </a:r>
            <a:br>
              <a:rPr lang="en-US" sz="3600" b="1" dirty="0"/>
            </a:br>
            <a:br>
              <a:rPr lang="en-US" sz="3600" b="1" dirty="0"/>
            </a:br>
            <a:r>
              <a:rPr lang="en-US" sz="3600" b="1" dirty="0"/>
              <a:t>A constant difference in consecutive x-values results in a constant difference in consecutive y-values.</a:t>
            </a:r>
            <a:endParaRPr lang="en-US" sz="3600" b="1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07771"/>
              </p:ext>
            </p:extLst>
          </p:nvPr>
        </p:nvGraphicFramePr>
        <p:xfrm>
          <a:off x="2362198" y="3750975"/>
          <a:ext cx="7010402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1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1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14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14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14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14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14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5395">
                <a:tc>
                  <a:txBody>
                    <a:bodyPr/>
                    <a:lstStyle/>
                    <a:p>
                      <a:r>
                        <a:rPr lang="en-US" sz="32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3805">
                <a:tc>
                  <a:txBody>
                    <a:bodyPr/>
                    <a:lstStyle/>
                    <a:p>
                      <a:r>
                        <a:rPr lang="en-US" sz="32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0" name="SMARTInkShape-1"/>
          <p:cNvSpPr/>
          <p:nvPr/>
        </p:nvSpPr>
        <p:spPr>
          <a:xfrm>
            <a:off x="11897690" y="2723555"/>
            <a:ext cx="20467" cy="8516"/>
          </a:xfrm>
          <a:custGeom>
            <a:avLst/>
            <a:gdLst/>
            <a:ahLst/>
            <a:cxnLst/>
            <a:rect l="0" t="0" r="0" b="0"/>
            <a:pathLst>
              <a:path w="20467" h="8516">
                <a:moveTo>
                  <a:pt x="0" y="4078"/>
                </a:moveTo>
                <a:lnTo>
                  <a:pt x="12754" y="7530"/>
                </a:lnTo>
                <a:lnTo>
                  <a:pt x="18180" y="8515"/>
                </a:lnTo>
                <a:lnTo>
                  <a:pt x="18943" y="7661"/>
                </a:lnTo>
                <a:lnTo>
                  <a:pt x="20466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363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2093</TotalTime>
  <Words>1279</Words>
  <Application>Microsoft Office PowerPoint</Application>
  <PresentationFormat>Widescreen</PresentationFormat>
  <Paragraphs>320</Paragraphs>
  <Slides>31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Cambria Math</vt:lpstr>
      <vt:lpstr>Times New Roman</vt:lpstr>
      <vt:lpstr>Office Theme</vt:lpstr>
      <vt:lpstr>Identifying Linear Functions</vt:lpstr>
      <vt:lpstr>Objectives:</vt:lpstr>
      <vt:lpstr>Random Fact: Why learn this?</vt:lpstr>
      <vt:lpstr>What is a Linear Function?</vt:lpstr>
      <vt:lpstr>Example 1: Identify whether each graph represents a function. If it does, is it linear?</vt:lpstr>
      <vt:lpstr>Example 1: Identify whether each graph represents a function. If it does, is it linear?</vt:lpstr>
      <vt:lpstr>Example 1: Identify whether each graph represents a function. If it does, is it linear?</vt:lpstr>
      <vt:lpstr>Example 1: Identify whether each graph represents a function. If it does, is it linear?</vt:lpstr>
      <vt:lpstr>Looking at a table to identify linear functions:  A constant difference in consecutive x-values results in a constant difference in consecutive y-values.</vt:lpstr>
      <vt:lpstr>PowerPoint Presentation</vt:lpstr>
      <vt:lpstr>Example 4: </vt:lpstr>
      <vt:lpstr>Homework:</vt:lpstr>
      <vt:lpstr>PowerPoint Presentation</vt:lpstr>
      <vt:lpstr>Standard Form of a Linear Equation:</vt:lpstr>
      <vt:lpstr>Linear vs. Non-Linear</vt:lpstr>
      <vt:lpstr>Linear vs. Non-Linear</vt:lpstr>
      <vt:lpstr>Graphs of Linear Equations</vt:lpstr>
      <vt:lpstr>Classwork: Graphing Calculator Extension</vt:lpstr>
      <vt:lpstr>Homework:</vt:lpstr>
      <vt:lpstr>Domain and Range of Linear Functions</vt:lpstr>
      <vt:lpstr>Example 6:</vt:lpstr>
      <vt:lpstr>Example 6:</vt:lpstr>
      <vt:lpstr>Example 6:</vt:lpstr>
      <vt:lpstr>Example 6:</vt:lpstr>
      <vt:lpstr>Example 6:</vt:lpstr>
      <vt:lpstr>Example 7: </vt:lpstr>
      <vt:lpstr>Example 7: </vt:lpstr>
      <vt:lpstr>Example 7: </vt:lpstr>
      <vt:lpstr>Example 7: </vt:lpstr>
      <vt:lpstr>Exit Ticket: (5 minutes)</vt:lpstr>
      <vt:lpstr>Homework: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4.1</dc:title>
  <dc:creator>Cassandra</dc:creator>
  <cp:lastModifiedBy>Cassandra</cp:lastModifiedBy>
  <cp:revision>38</cp:revision>
  <dcterms:created xsi:type="dcterms:W3CDTF">2013-11-17T17:34:51Z</dcterms:created>
  <dcterms:modified xsi:type="dcterms:W3CDTF">2020-02-02T15:54:05Z</dcterms:modified>
</cp:coreProperties>
</file>