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69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FC3CAB-F54A-466C-AF31-CA8C2592D999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60B10-4F73-4202-BDF3-093718C6A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3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2916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20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149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3775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5698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052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356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6788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6788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678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67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080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257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1628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576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05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48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053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22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22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1223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400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160B10-4F73-4202-BDF3-093718C6A8F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220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52C-3A82-4C40-990A-5F1BF2A8CB6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73EA-3A6E-42BD-907B-B926A18D8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115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52C-3A82-4C40-990A-5F1BF2A8CB6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73EA-3A6E-42BD-907B-B926A18D8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57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52C-3A82-4C40-990A-5F1BF2A8CB6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73EA-3A6E-42BD-907B-B926A18D8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235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52C-3A82-4C40-990A-5F1BF2A8CB6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73EA-3A6E-42BD-907B-B926A18D8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63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52C-3A82-4C40-990A-5F1BF2A8CB6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73EA-3A6E-42BD-907B-B926A18D8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06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52C-3A82-4C40-990A-5F1BF2A8CB6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73EA-3A6E-42BD-907B-B926A18D8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5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52C-3A82-4C40-990A-5F1BF2A8CB6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73EA-3A6E-42BD-907B-B926A18D8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162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52C-3A82-4C40-990A-5F1BF2A8CB6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73EA-3A6E-42BD-907B-B926A18D8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4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52C-3A82-4C40-990A-5F1BF2A8CB6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73EA-3A6E-42BD-907B-B926A18D8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503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52C-3A82-4C40-990A-5F1BF2A8CB6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73EA-3A6E-42BD-907B-B926A18D8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45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A552C-3A82-4C40-990A-5F1BF2A8CB6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EA73EA-3A6E-42BD-907B-B926A18D8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185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A552C-3A82-4C40-990A-5F1BF2A8CB6A}" type="datetimeFigureOut">
              <a:rPr lang="en-US" smtClean="0"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A73EA-3A6E-42BD-907B-B926A18D8F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79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Precision and Accuracy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Section 1.10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00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 scale that shows the mass of an object as 24.23 grams is more precise than a scale that reads 24.2 grams. </a:t>
            </a:r>
            <a:endParaRPr lang="en-US" dirty="0"/>
          </a:p>
        </p:txBody>
      </p:sp>
      <p:pic>
        <p:nvPicPr>
          <p:cNvPr id="5122" name="Picture 2" descr="http://www.perryscale.com/img/balance-scale-redon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886200"/>
            <a:ext cx="201930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9138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Chose the more precise measurement.</a:t>
            </a:r>
          </a:p>
          <a:p>
            <a:pPr marL="0" indent="0">
              <a:buNone/>
            </a:pPr>
            <a:r>
              <a:rPr lang="en-US" dirty="0" smtClean="0"/>
              <a:t>a) 0.8 kilometers   or   830.2 meters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830.2 meters</a:t>
            </a:r>
          </a:p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) 2.45 inches   or   2.5 inches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2.45 inches</a:t>
            </a:r>
          </a:p>
          <a:p>
            <a:pPr marL="0" indent="0">
              <a:buNone/>
            </a:pPr>
            <a:r>
              <a:rPr lang="en-US" dirty="0" smtClean="0"/>
              <a:t>c) 100 centimeters    or    1 meter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100 centimeters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) 2 pounds   or    17 ounces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17 ounces</a:t>
            </a: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38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precise measurement is only useful if the measurement is accurate.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u="sng" dirty="0" smtClean="0"/>
              <a:t>accuracy</a:t>
            </a:r>
            <a:r>
              <a:rPr lang="en-US" dirty="0" smtClean="0"/>
              <a:t> of a measurement is the closeness of a measured value to the actual value.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087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Ida works in a deli.</a:t>
            </a:r>
          </a:p>
          <a:p>
            <a:pPr marL="0" indent="0">
              <a:buNone/>
            </a:pPr>
            <a:r>
              <a:rPr lang="en-US" dirty="0" smtClean="0"/>
              <a:t>She is testing the scales to make sure they are accurate.</a:t>
            </a:r>
          </a:p>
          <a:p>
            <a:pPr marL="0" indent="0">
              <a:buNone/>
            </a:pPr>
            <a:r>
              <a:rPr lang="en-US" dirty="0" smtClean="0"/>
              <a:t>She uses a weight that is exactly 1 pound and gets the following results.</a:t>
            </a:r>
          </a:p>
          <a:p>
            <a:pPr marL="0" indent="0">
              <a:buNone/>
            </a:pPr>
            <a:r>
              <a:rPr lang="en-US" dirty="0" smtClean="0"/>
              <a:t>Scale 1: 1.019 </a:t>
            </a:r>
            <a:r>
              <a:rPr lang="en-US" dirty="0" err="1" smtClean="0"/>
              <a:t>lb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Scale 2: 1.01 </a:t>
            </a:r>
            <a:r>
              <a:rPr lang="en-US" dirty="0" err="1" smtClean="0"/>
              <a:t>lb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Scale 3: 0.98 </a:t>
            </a:r>
            <a:r>
              <a:rPr lang="en-US" dirty="0" err="1" smtClean="0"/>
              <a:t>lb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a) Which scale is the most precise?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Scale 1</a:t>
            </a:r>
          </a:p>
          <a:p>
            <a:pPr marL="0" indent="0">
              <a:buNone/>
            </a:pPr>
            <a:r>
              <a:rPr lang="en-US" dirty="0" smtClean="0"/>
              <a:t>b) Which scale is most accurate?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Scale 2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395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1.10 Exercises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Examples: 1 – 10</a:t>
            </a:r>
            <a:r>
              <a:rPr lang="en-US" dirty="0" smtClean="0"/>
              <a:t>, 37-42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dirty="0" smtClean="0"/>
              <a:t>When you measure a group of objects that are expected to be the same, you may find that there are variations from the expected value.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b="1" u="sng" dirty="0" smtClean="0"/>
              <a:t>Tolerance</a:t>
            </a:r>
            <a:r>
              <a:rPr lang="en-US" dirty="0" smtClean="0"/>
              <a:t> describes the amount by which an object is permitted to vary from a specified value.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Tolerance is often expressed as a range of values.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Example:</a:t>
            </a:r>
          </a:p>
          <a:p>
            <a:pPr marL="0" indent="0" algn="ctr">
              <a:buNone/>
            </a:pPr>
            <a:r>
              <a:rPr lang="en-US" dirty="0" smtClean="0"/>
              <a:t>5 mm ± 0.3 mm</a:t>
            </a:r>
          </a:p>
          <a:p>
            <a:pPr marL="0" indent="0" algn="ctr">
              <a:buNone/>
            </a:pPr>
            <a:r>
              <a:rPr lang="en-US" dirty="0" smtClean="0"/>
              <a:t>This means 4.7 mm – 5.3 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9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3: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609600"/>
            <a:ext cx="93726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Bright Days Blinds makes window shades. </a:t>
            </a:r>
          </a:p>
          <a:p>
            <a:pPr marL="0" indent="0">
              <a:buNone/>
            </a:pPr>
            <a:r>
              <a:rPr lang="en-US" sz="2800" dirty="0" smtClean="0"/>
              <a:t>The width of a 30-inch shade should be within 0.18 in. of 30 in.</a:t>
            </a:r>
          </a:p>
          <a:p>
            <a:pPr marL="0" indent="0">
              <a:buNone/>
            </a:pPr>
            <a:r>
              <a:rPr lang="en-US" sz="2800" dirty="0" smtClean="0"/>
              <a:t>A batch of shades has the widths shown in the table.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AutoNum type="alphaUcParenR"/>
            </a:pPr>
            <a:r>
              <a:rPr lang="en-US" sz="2800" dirty="0" smtClean="0"/>
              <a:t>What is the tolerance?</a:t>
            </a:r>
          </a:p>
          <a:p>
            <a:pPr marL="514350" indent="-514350">
              <a:buAutoNum type="alphaUcParenR"/>
            </a:pPr>
            <a:r>
              <a:rPr lang="en-US" sz="2800" dirty="0" smtClean="0"/>
              <a:t> Do all the shades measure within the specified tolerance?</a:t>
            </a:r>
          </a:p>
          <a:p>
            <a:pPr marL="0" indent="0">
              <a:buNone/>
            </a:pPr>
            <a:r>
              <a:rPr lang="en-US" sz="2800" dirty="0" smtClean="0"/>
              <a:t>C)   If not, which shades are not within the specified tolerance?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458609"/>
              </p:ext>
            </p:extLst>
          </p:nvPr>
        </p:nvGraphicFramePr>
        <p:xfrm>
          <a:off x="2590800" y="2286000"/>
          <a:ext cx="3581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/>
                <a:gridCol w="1790700"/>
              </a:tblGrid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Shade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Width (in.)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30.06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29.75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29.84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30.12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29.93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7031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3: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609600"/>
            <a:ext cx="93726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Bright Days Blinds makes window shades. </a:t>
            </a:r>
          </a:p>
          <a:p>
            <a:pPr marL="0" indent="0">
              <a:buNone/>
            </a:pPr>
            <a:r>
              <a:rPr lang="en-US" sz="2800" dirty="0" smtClean="0"/>
              <a:t>The width of a 30-inch shade should be within 0.18 in. of 30 in.</a:t>
            </a:r>
          </a:p>
          <a:p>
            <a:pPr marL="0" indent="0">
              <a:buNone/>
            </a:pPr>
            <a:r>
              <a:rPr lang="en-US" sz="2800" dirty="0" smtClean="0"/>
              <a:t>A batch of shades has the widths shown in the table.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AutoNum type="alphaUcParenR"/>
            </a:pPr>
            <a:r>
              <a:rPr lang="en-US" sz="2800" dirty="0" smtClean="0"/>
              <a:t>What is the tolerance?</a:t>
            </a:r>
          </a:p>
          <a:p>
            <a:pPr marL="0" indent="0">
              <a:buNone/>
            </a:pPr>
            <a:r>
              <a:rPr lang="en-US" sz="2800" dirty="0" smtClean="0"/>
              <a:t>Lowest: 30 – 0.18 = 29.82</a:t>
            </a:r>
          </a:p>
          <a:p>
            <a:pPr marL="0" indent="0">
              <a:buNone/>
            </a:pPr>
            <a:r>
              <a:rPr lang="en-US" sz="2800" dirty="0" smtClean="0"/>
              <a:t>Highest: 30 + 0.18 = 30.18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331545"/>
              </p:ext>
            </p:extLst>
          </p:nvPr>
        </p:nvGraphicFramePr>
        <p:xfrm>
          <a:off x="2590800" y="2286000"/>
          <a:ext cx="3581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/>
                <a:gridCol w="1790700"/>
              </a:tblGrid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Shade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Width (in.)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30.06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29.75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29.84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30.12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29.93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724400" y="5943600"/>
            <a:ext cx="3794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Tolerance: 29.82 – 30.18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8050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3: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609600"/>
            <a:ext cx="93726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Bright Days Blinds makes window shades. </a:t>
            </a:r>
          </a:p>
          <a:p>
            <a:pPr marL="0" indent="0">
              <a:buNone/>
            </a:pPr>
            <a:r>
              <a:rPr lang="en-US" sz="2800" dirty="0" smtClean="0"/>
              <a:t>The width of a 30-inch shade should be within 0.18 in. of 30 in.</a:t>
            </a:r>
          </a:p>
          <a:p>
            <a:pPr marL="0" indent="0">
              <a:buNone/>
            </a:pPr>
            <a:r>
              <a:rPr lang="en-US" sz="2800" dirty="0" smtClean="0"/>
              <a:t>A batch of shades has the widths shown in the table.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B) Do all the shades measure within the specified tolerance?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  NO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75798"/>
              </p:ext>
            </p:extLst>
          </p:nvPr>
        </p:nvGraphicFramePr>
        <p:xfrm>
          <a:off x="1066800" y="2286000"/>
          <a:ext cx="3581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/>
                <a:gridCol w="1790700"/>
              </a:tblGrid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Shade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Width (in.)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30.06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29.75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29.84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30.12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29.93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29200" y="3200400"/>
            <a:ext cx="3794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Tolerance: 29.82 – 30.18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63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Example 3: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609600"/>
            <a:ext cx="9372600" cy="6400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Bright Days Blinds makes window shades. </a:t>
            </a:r>
          </a:p>
          <a:p>
            <a:pPr marL="0" indent="0">
              <a:buNone/>
            </a:pPr>
            <a:r>
              <a:rPr lang="en-US" sz="2800" dirty="0" smtClean="0"/>
              <a:t>The width of a 30-inch shade should be within 0.18 in. of 30 in.</a:t>
            </a:r>
          </a:p>
          <a:p>
            <a:pPr marL="0" indent="0">
              <a:buNone/>
            </a:pPr>
            <a:r>
              <a:rPr lang="en-US" sz="2800" dirty="0" smtClean="0"/>
              <a:t>A batch of shades has the widths shown in the table.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C)   If not, which shades are not within the specified tolerance?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      Shade B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092033"/>
              </p:ext>
            </p:extLst>
          </p:nvPr>
        </p:nvGraphicFramePr>
        <p:xfrm>
          <a:off x="1066800" y="2286000"/>
          <a:ext cx="35814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0700"/>
                <a:gridCol w="1790700"/>
              </a:tblGrid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Shade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Width (in.)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30.06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29.75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29.84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30.12</a:t>
                      </a:r>
                      <a:endParaRPr lang="en-US" sz="2400" dirty="0"/>
                    </a:p>
                  </a:txBody>
                  <a:tcPr/>
                </a:tc>
              </a:tr>
              <a:tr h="41486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29.93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029200" y="3200400"/>
            <a:ext cx="3794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Tolerance: 29.82 – 30.18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01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Analyze and compare measurements for precision and accuracy.</a:t>
            </a:r>
          </a:p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dirty="0" smtClean="0"/>
              <a:t>Choose an appropriate level of accuracy when reporting measurements.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7322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304800"/>
            <a:ext cx="8229600" cy="1143000"/>
          </a:xfrm>
        </p:spPr>
        <p:txBody>
          <a:bodyPr/>
          <a:lstStyle/>
          <a:p>
            <a:r>
              <a:rPr lang="en-US" dirty="0" smtClean="0"/>
              <a:t>More on Tolerance: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6172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Tolerance can also be expressed as a percent. </a:t>
            </a:r>
          </a:p>
          <a:p>
            <a:pPr marL="0" indent="0" algn="ctr">
              <a:buNone/>
            </a:pPr>
            <a:r>
              <a:rPr lang="en-US" b="1" u="sng" dirty="0" smtClean="0"/>
              <a:t>Example: </a:t>
            </a:r>
          </a:p>
          <a:p>
            <a:pPr marL="0" indent="0" algn="ctr">
              <a:buNone/>
            </a:pPr>
            <a:r>
              <a:rPr lang="en-US" dirty="0" smtClean="0"/>
              <a:t>A measurement written as 5 mm ± 5% means that the value can be greater than or less than the amount by 5% of 5 mm. </a:t>
            </a:r>
          </a:p>
          <a:p>
            <a:pPr marL="0" indent="0" algn="ctr">
              <a:buNone/>
            </a:pPr>
            <a:r>
              <a:rPr lang="en-US" dirty="0" smtClean="0"/>
              <a:t>To find the tolerance:</a:t>
            </a:r>
          </a:p>
          <a:p>
            <a:pPr marL="0" indent="0" algn="ctr">
              <a:buNone/>
            </a:pPr>
            <a:r>
              <a:rPr lang="en-US" dirty="0" smtClean="0"/>
              <a:t>5% of 5 mm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.05(5) = 0.25 mm</a:t>
            </a:r>
          </a:p>
          <a:p>
            <a:pPr marL="0" indent="0" algn="ctr">
              <a:buNone/>
            </a:pPr>
            <a:r>
              <a:rPr lang="en-US" dirty="0" smtClean="0"/>
              <a:t>Lowest: 5 – 0.25 = 4.75</a:t>
            </a:r>
          </a:p>
          <a:p>
            <a:pPr marL="0" indent="0" algn="ctr">
              <a:buNone/>
            </a:pPr>
            <a:r>
              <a:rPr lang="en-US" dirty="0" smtClean="0"/>
              <a:t>Highest: 5 + 0.25 = 5.25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Tolerance: 4.75 mm – 5.25 mm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14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 4: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0" y="685800"/>
                <a:ext cx="9144000" cy="6248400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Write the tolerance as a range for each measurement.</a:t>
                </a:r>
              </a:p>
              <a:p>
                <a:pPr marL="0" indent="0">
                  <a:buNone/>
                </a:pPr>
                <a:r>
                  <a:rPr lang="en-US" dirty="0" smtClean="0"/>
                  <a:t>a) 12 </a:t>
                </a:r>
                <a:r>
                  <a:rPr lang="en-US" dirty="0" err="1" smtClean="0"/>
                  <a:t>lb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dirty="0" smtClean="0"/>
                  <a:t> 3%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12(0.03) = 0.36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12</a:t>
                </a:r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dirty="0" smtClean="0"/>
                  <a:t> 0.36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   11.64 </a:t>
                </a:r>
                <a:r>
                  <a:rPr lang="en-US" b="1" dirty="0" err="1" smtClean="0">
                    <a:solidFill>
                      <a:srgbClr val="FF0000"/>
                    </a:solidFill>
                  </a:rPr>
                  <a:t>lb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– 12.36 </a:t>
                </a:r>
                <a:r>
                  <a:rPr lang="en-US" b="1" dirty="0" err="1" smtClean="0">
                    <a:solidFill>
                      <a:srgbClr val="FF0000"/>
                    </a:solidFill>
                  </a:rPr>
                  <a:t>lb</a:t>
                </a:r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b) 15 </a:t>
                </a:r>
                <a:r>
                  <a:rPr lang="en-US" dirty="0" err="1" smtClean="0"/>
                  <a:t>oz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dirty="0" smtClean="0"/>
                  <a:t> 1.5%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15(0.015) = 0.23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15</a:t>
                </a:r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dirty="0" smtClean="0"/>
                  <a:t> 0.23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   14.77 </a:t>
                </a:r>
                <a:r>
                  <a:rPr lang="en-US" b="1" dirty="0" err="1" smtClean="0">
                    <a:solidFill>
                      <a:srgbClr val="FF0000"/>
                    </a:solidFill>
                  </a:rPr>
                  <a:t>oz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– 15.23</a:t>
                </a:r>
                <a:r>
                  <a:rPr lang="en-US" b="1" dirty="0">
                    <a:solidFill>
                      <a:srgbClr val="FF0000"/>
                    </a:solidFill>
                  </a:rPr>
                  <a:t> </a:t>
                </a:r>
                <a:r>
                  <a:rPr lang="en-US" b="1" dirty="0" err="1" smtClean="0">
                    <a:solidFill>
                      <a:srgbClr val="FF0000"/>
                    </a:solidFill>
                  </a:rPr>
                  <a:t>oz</a:t>
                </a:r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/>
                  <a:t>c) 3 m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dirty="0" smtClean="0"/>
                  <a:t> 0.2%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3(0.002) = 0.01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</a:t>
                </a:r>
                <a:r>
                  <a:rPr lang="en-US" dirty="0"/>
                  <a:t>3</a:t>
                </a:r>
                <a:r>
                  <a:rPr lang="en-US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dirty="0" smtClean="0"/>
                  <a:t> 0.01</a:t>
                </a:r>
              </a:p>
              <a:p>
                <a:pPr marL="0" indent="0">
                  <a:buNone/>
                </a:pPr>
                <a:r>
                  <a:rPr lang="en-US" b="1" dirty="0">
                    <a:solidFill>
                      <a:srgbClr val="FF0000"/>
                    </a:solidFill>
                  </a:rPr>
                  <a:t>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    2.99 m – 3.01 m</a:t>
                </a:r>
              </a:p>
              <a:p>
                <a:pPr marL="0" indent="0">
                  <a:buNone/>
                </a:pPr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685800"/>
                <a:ext cx="9144000" cy="6248400"/>
              </a:xfrm>
              <a:blipFill rotWithShape="1">
                <a:blip r:embed="rId3"/>
                <a:stretch>
                  <a:fillRect l="-1533" t="-2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3442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r>
              <a:rPr lang="en-US" dirty="0" smtClean="0"/>
              <a:t> </a:t>
            </a:r>
            <a:r>
              <a:rPr lang="en-US" dirty="0" smtClean="0"/>
              <a:t>(5 minutes)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Explain the difference between precision and accuracy.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20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1.10 Additional Practice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49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Exploration: Precision and Accuracy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3129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Fact: Who uses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Chemists must understand precision and accuracy when weighing or mixing specific amounts of chemicals.</a:t>
            </a:r>
            <a:endParaRPr lang="en-US" dirty="0"/>
          </a:p>
        </p:txBody>
      </p:sp>
      <p:pic>
        <p:nvPicPr>
          <p:cNvPr id="1026" name="Picture 2" descr="http://chemistscorner.com/wp-content/uploads/2010/02/formulation-chemis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95600"/>
            <a:ext cx="570547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0718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When you measure an object, you must use an instrument that will give an appropriate measurement.</a:t>
            </a:r>
            <a:endParaRPr lang="en-US" dirty="0"/>
          </a:p>
        </p:txBody>
      </p:sp>
      <p:pic>
        <p:nvPicPr>
          <p:cNvPr id="2050" name="Picture 2" descr="http://archive.sciencewatch.com/sciencewatch/swimages/pooz/beakers1_47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733800"/>
            <a:ext cx="447675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347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 scale to measure the mass of a person may show mass to the nearest kilogram. </a:t>
            </a:r>
            <a:endParaRPr lang="en-US" dirty="0"/>
          </a:p>
        </p:txBody>
      </p:sp>
      <p:pic>
        <p:nvPicPr>
          <p:cNvPr id="3074" name="Picture 2" descr="http://www.abcteach.com/free/k/kilogramblankscalergb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743200"/>
            <a:ext cx="380047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1432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A scale to measure chemicals in a lab may show mass to the nearest milligram.</a:t>
            </a:r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4098" name="Picture 2" descr="http://i01.i.aliimg.com/wsphoto/v1/555664621/0-001g-x-30g-AMW-Gemini-Digital-Milligram-Gram-Scale-Digital-Sca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0725" y="2828924"/>
            <a:ext cx="4562475" cy="38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251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410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/>
              <a:t>Precision</a:t>
            </a:r>
            <a:r>
              <a:rPr lang="en-US" dirty="0" smtClean="0"/>
              <a:t> is the level of detail in a measurement.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It is determined by the smallest unit or fraction of a unit that you can reasonably measure.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Sometimes the instrument determines the precision.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Other times, measurements are rounded to a specified precision.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15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Precision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A scale that shows the mass of an object to the nearest milligram is more precise than a scale that shows the mass to the nearest kilogram.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This is because a milligram is a smaller unit of measure.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51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</TotalTime>
  <Words>973</Words>
  <Application>Microsoft Office PowerPoint</Application>
  <PresentationFormat>On-screen Show (4:3)</PresentationFormat>
  <Paragraphs>223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Cambria Math</vt:lpstr>
      <vt:lpstr>Wingdings</vt:lpstr>
      <vt:lpstr>Office Theme</vt:lpstr>
      <vt:lpstr>Precision and Accuracy</vt:lpstr>
      <vt:lpstr>Objectives:</vt:lpstr>
      <vt:lpstr>Classwork:</vt:lpstr>
      <vt:lpstr>Random Fact: Who uses this?</vt:lpstr>
      <vt:lpstr>Introduction to Precision</vt:lpstr>
      <vt:lpstr>Introduction to Precision</vt:lpstr>
      <vt:lpstr>Introduction to Precision</vt:lpstr>
      <vt:lpstr>Definition:</vt:lpstr>
      <vt:lpstr>More on Precision</vt:lpstr>
      <vt:lpstr>More on Precision</vt:lpstr>
      <vt:lpstr>Example 1: </vt:lpstr>
      <vt:lpstr>Definition:</vt:lpstr>
      <vt:lpstr>Example 2:</vt:lpstr>
      <vt:lpstr>Homework:</vt:lpstr>
      <vt:lpstr>Definition:</vt:lpstr>
      <vt:lpstr>Example 3: </vt:lpstr>
      <vt:lpstr>Example 3: </vt:lpstr>
      <vt:lpstr>Example 3: </vt:lpstr>
      <vt:lpstr>Example 3: </vt:lpstr>
      <vt:lpstr>More on Tolerance:</vt:lpstr>
      <vt:lpstr>Example 4: </vt:lpstr>
      <vt:lpstr>Exit Ticket (5 minutes)</vt:lpstr>
      <vt:lpstr>Homework: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Precision and Accuracy</dc:title>
  <dc:creator>Kimberly</dc:creator>
  <cp:lastModifiedBy>Cassandra Klimczuk</cp:lastModifiedBy>
  <cp:revision>17</cp:revision>
  <dcterms:created xsi:type="dcterms:W3CDTF">2013-07-15T17:26:57Z</dcterms:created>
  <dcterms:modified xsi:type="dcterms:W3CDTF">2019-10-16T12:56:29Z</dcterms:modified>
</cp:coreProperties>
</file>