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5" r:id="rId3"/>
    <p:sldId id="294" r:id="rId4"/>
    <p:sldId id="257" r:id="rId5"/>
    <p:sldId id="281" r:id="rId6"/>
    <p:sldId id="278" r:id="rId7"/>
    <p:sldId id="279" r:id="rId8"/>
    <p:sldId id="280" r:id="rId9"/>
    <p:sldId id="284" r:id="rId10"/>
    <p:sldId id="259" r:id="rId11"/>
    <p:sldId id="285" r:id="rId12"/>
    <p:sldId id="265" r:id="rId13"/>
    <p:sldId id="264" r:id="rId14"/>
    <p:sldId id="286" r:id="rId15"/>
    <p:sldId id="287" r:id="rId16"/>
    <p:sldId id="288" r:id="rId17"/>
    <p:sldId id="289" r:id="rId18"/>
    <p:sldId id="290" r:id="rId19"/>
    <p:sldId id="293" r:id="rId20"/>
    <p:sldId id="268" r:id="rId21"/>
    <p:sldId id="270" r:id="rId22"/>
    <p:sldId id="272" r:id="rId23"/>
    <p:sldId id="273" r:id="rId24"/>
    <p:sldId id="274" r:id="rId25"/>
    <p:sldId id="275" r:id="rId26"/>
    <p:sldId id="276" r:id="rId27"/>
    <p:sldId id="260" r:id="rId28"/>
    <p:sldId id="261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10029-2FAC-4C4A-8114-6B962E9CD250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E8652-A2B1-4DE4-AF84-D9E248DFA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7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BA20B7-5F82-4EBE-9146-CB640F4005B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FA6374D-4FE7-4DC9-84B5-1D07F638500F}" type="slidenum">
              <a:rPr lang="en-US" sz="1200">
                <a:latin typeface="Arial" panose="020B0604020202020204" pitchFamily="34" charset="0"/>
              </a:rPr>
              <a:pPr algn="r" eaLnBrk="1" hangingPunct="1"/>
              <a:t>10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8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CB493D-A3CA-423E-8EF0-6C1C283A51C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95D29E-35B2-47EE-B13B-D29E3004F5FE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88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4E9846-9F3A-48B3-ACE6-F43EC47361C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26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37C9E0-E158-4532-B25E-F490B821FBA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90E995F-F4C6-4372-B787-2ACFC6B2474F}" type="slidenum">
              <a:rPr lang="en-US" sz="1200">
                <a:latin typeface="Arial" panose="020B0604020202020204" pitchFamily="34" charset="0"/>
              </a:rPr>
              <a:pPr algn="r" eaLnBrk="1" hangingPunct="1"/>
              <a:t>23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52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4CD177-01D4-4C91-9863-FC8CEC9CB1E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CC8D047-2FEE-443E-B01E-3FA59AD78FAD}" type="slidenum">
              <a:rPr lang="en-US" sz="1200">
                <a:latin typeface="Arial" panose="020B0604020202020204" pitchFamily="34" charset="0"/>
              </a:rPr>
              <a:pPr algn="r" eaLnBrk="1" hangingPunct="1"/>
              <a:t>24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63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B2CDED-DE7F-470F-A65A-626ED3486AC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F31A3F6-C218-4ACF-AFDE-F3333E3EBC38}" type="slidenum">
              <a:rPr lang="en-US" sz="1200">
                <a:latin typeface="Arial" panose="020B0604020202020204" pitchFamily="34" charset="0"/>
              </a:rPr>
              <a:pPr algn="r" eaLnBrk="1" hangingPunct="1"/>
              <a:t>25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BDC030-EAA5-4716-ACD9-A39753BB08C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E2804E2-8523-42F2-B431-23195505C4BD}" type="slidenum">
              <a:rPr lang="en-US" sz="1200">
                <a:latin typeface="Arial" panose="020B0604020202020204" pitchFamily="34" charset="0"/>
              </a:rPr>
              <a:pPr algn="r" eaLnBrk="1" hangingPunct="1"/>
              <a:t>26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1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070ADB-F7F6-4A15-8AEE-FEAEBBCF3853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2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17113B-2978-4299-B490-37767F4F4E1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9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901C0-5330-4514-B4D2-F03CA460E35F}" type="slidenum">
              <a:rPr lang="en-CA"/>
              <a:pPr/>
              <a:t>11</a:t>
            </a:fld>
            <a:endParaRPr lang="en-CA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03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8A9193-6A03-4C77-9DD7-A4599134E1E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2746564-ADC6-470C-B0A1-84401C82A54C}" type="slidenum">
              <a:rPr lang="en-US" sz="1200">
                <a:latin typeface="Arial" panose="020B0604020202020204" pitchFamily="34" charset="0"/>
              </a:rPr>
              <a:pPr algn="r" eaLnBrk="1" hangingPunct="1"/>
              <a:t>12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1A5D1E-0A2F-4E8C-8A2D-86DFAEB86D9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6CC0618-ECCB-48E5-9CAD-6F125214518F}" type="slidenum">
              <a:rPr lang="en-US" sz="1200">
                <a:latin typeface="Arial" panose="020B0604020202020204" pitchFamily="34" charset="0"/>
              </a:rPr>
              <a:pPr algn="r" eaLnBrk="1" hangingPunct="1"/>
              <a:t>13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2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859A7-03A3-43CC-B55F-4664D74A76FA}" type="slidenum">
              <a:rPr lang="en-CA"/>
              <a:pPr/>
              <a:t>14</a:t>
            </a:fld>
            <a:endParaRPr lang="en-CA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9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AAFC3-F2F3-4A57-8AE6-69CC6C453DBB}" type="slidenum">
              <a:rPr lang="en-CA"/>
              <a:pPr/>
              <a:t>15</a:t>
            </a:fld>
            <a:endParaRPr lang="en-CA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5622F-66BB-4946-A95B-7424119A9609}" type="slidenum">
              <a:rPr lang="en-CA"/>
              <a:pPr/>
              <a:t>16</a:t>
            </a:fld>
            <a:endParaRPr lang="en-CA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1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0FBF1-CB31-411D-AD1A-2446B3F322F5}" type="slidenum">
              <a:rPr lang="en-CA"/>
              <a:pPr/>
              <a:t>17</a:t>
            </a:fld>
            <a:endParaRPr lang="en-CA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4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559C6-B916-432E-B7F2-DF74D1055ACA}" type="slidenum">
              <a:rPr lang="en-CA"/>
              <a:pPr/>
              <a:t>18</a:t>
            </a:fld>
            <a:endParaRPr lang="en-CA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8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0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1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6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0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5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4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858C-45F3-43CC-A99F-F194B6511BEC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3F4C0-B776-43B8-9678-4B8165400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6.jpeg"/><Relationship Id="rId9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Rate of Change and Slope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Section 4.3</a:t>
            </a:r>
          </a:p>
        </p:txBody>
      </p:sp>
    </p:spTree>
    <p:extLst>
      <p:ext uri="{BB962C8B-B14F-4D97-AF65-F5344CB8AC3E}">
        <p14:creationId xmlns:p14="http://schemas.microsoft.com/office/powerpoint/2010/main" val="384699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1524001" y="1447800"/>
            <a:ext cx="91217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800">
                <a:latin typeface="Verdana" panose="020B0604030504040204" pitchFamily="34" charset="0"/>
              </a:rPr>
              <a:t>The word </a:t>
            </a:r>
            <a:r>
              <a:rPr lang="en-US" sz="2800" b="1">
                <a:latin typeface="Verdana" panose="020B0604030504040204" pitchFamily="34" charset="0"/>
              </a:rPr>
              <a:t>slope </a:t>
            </a:r>
            <a:r>
              <a:rPr lang="en-US" sz="2800">
                <a:latin typeface="Verdana" panose="020B0604030504040204" pitchFamily="34" charset="0"/>
              </a:rPr>
              <a:t>(gradient, incline, pitch)</a:t>
            </a:r>
            <a:r>
              <a:rPr lang="en-US" sz="2800" b="1">
                <a:latin typeface="Verdana" panose="020B0604030504040204" pitchFamily="34" charset="0"/>
              </a:rPr>
              <a:t> </a:t>
            </a:r>
            <a:r>
              <a:rPr lang="en-US" sz="2800">
                <a:latin typeface="Verdana" panose="020B0604030504040204" pitchFamily="34" charset="0"/>
              </a:rPr>
              <a:t>is used to describe the measurement of the steepness of a straight line. </a:t>
            </a:r>
          </a:p>
        </p:txBody>
      </p: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2438400" y="4572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4400" i="1">
                <a:solidFill>
                  <a:srgbClr val="6600CC"/>
                </a:solidFill>
                <a:latin typeface="Verdana" panose="020B0604030504040204" pitchFamily="34" charset="0"/>
              </a:rPr>
              <a:t>Slope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981201" y="5562600"/>
            <a:ext cx="886777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800" b="1">
                <a:latin typeface="Verdana" panose="020B0604030504040204" pitchFamily="34" charset="0"/>
              </a:rPr>
              <a:t>The </a:t>
            </a:r>
            <a:r>
              <a:rPr lang="en-US" sz="2800" b="1">
                <a:solidFill>
                  <a:schemeClr val="hlink"/>
                </a:solidFill>
                <a:latin typeface="Verdana" panose="020B0604030504040204" pitchFamily="34" charset="0"/>
              </a:rPr>
              <a:t>slope</a:t>
            </a:r>
            <a:r>
              <a:rPr lang="en-US" sz="2800" b="1">
                <a:latin typeface="Verdana" panose="020B0604030504040204" pitchFamily="34" charset="0"/>
              </a:rPr>
              <a:t> of a line is also known as the  </a:t>
            </a:r>
            <a:r>
              <a:rPr lang="en-US" sz="2800" b="1" i="1">
                <a:solidFill>
                  <a:srgbClr val="FF0000"/>
                </a:solidFill>
                <a:latin typeface="Verdana" panose="020B0604030504040204" pitchFamily="34" charset="0"/>
              </a:rPr>
              <a:t>rate of change</a:t>
            </a:r>
            <a:r>
              <a:rPr lang="en-US" sz="2800" b="1" i="1">
                <a:latin typeface="Verdana" panose="020B0604030504040204" pitchFamily="34" charset="0"/>
              </a:rPr>
              <a:t>.</a:t>
            </a:r>
            <a:br>
              <a:rPr lang="en-US" sz="1800">
                <a:latin typeface="Verdana" panose="020B0604030504040204" pitchFamily="34" charset="0"/>
              </a:rPr>
            </a:br>
            <a:endParaRPr lang="en-US" sz="1800">
              <a:latin typeface="Verdana" panose="020B0604030504040204" pitchFamily="34" charset="0"/>
            </a:endParaRPr>
          </a:p>
        </p:txBody>
      </p:sp>
      <p:pic>
        <p:nvPicPr>
          <p:cNvPr id="410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819400"/>
            <a:ext cx="440531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9080500" cy="1066800"/>
          </a:xfrm>
        </p:spPr>
        <p:txBody>
          <a:bodyPr>
            <a:noAutofit/>
          </a:bodyPr>
          <a:lstStyle/>
          <a:p>
            <a:r>
              <a:rPr lang="en-US" dirty="0">
                <a:latin typeface="Arial" charset="0"/>
              </a:rPr>
              <a:t>Rate of Change of a Linear Relationship</a:t>
            </a:r>
          </a:p>
        </p:txBody>
      </p:sp>
      <p:grpSp>
        <p:nvGrpSpPr>
          <p:cNvPr id="692228" name="Group 4"/>
          <p:cNvGrpSpPr>
            <a:grpSpLocks/>
          </p:cNvGrpSpPr>
          <p:nvPr/>
        </p:nvGrpSpPr>
        <p:grpSpPr bwMode="auto">
          <a:xfrm>
            <a:off x="2286000" y="2438400"/>
            <a:ext cx="7010400" cy="3352800"/>
            <a:chOff x="624" y="432"/>
            <a:chExt cx="4416" cy="2112"/>
          </a:xfrm>
        </p:grpSpPr>
        <p:sp>
          <p:nvSpPr>
            <p:cNvPr id="692229" name="Line 5"/>
            <p:cNvSpPr>
              <a:spLocks noChangeShapeType="1"/>
            </p:cNvSpPr>
            <p:nvPr/>
          </p:nvSpPr>
          <p:spPr bwMode="auto">
            <a:xfrm flipV="1">
              <a:off x="624" y="432"/>
              <a:ext cx="4416" cy="211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2230" name="Group 6"/>
            <p:cNvGrpSpPr>
              <a:grpSpLocks/>
            </p:cNvGrpSpPr>
            <p:nvPr/>
          </p:nvGrpSpPr>
          <p:grpSpPr bwMode="auto">
            <a:xfrm>
              <a:off x="1632" y="544"/>
              <a:ext cx="2448" cy="1256"/>
              <a:chOff x="1632" y="544"/>
              <a:chExt cx="2448" cy="1256"/>
            </a:xfrm>
          </p:grpSpPr>
          <p:sp>
            <p:nvSpPr>
              <p:cNvPr id="692231" name="Line 7"/>
              <p:cNvSpPr>
                <a:spLocks noChangeShapeType="1"/>
              </p:cNvSpPr>
              <p:nvPr/>
            </p:nvSpPr>
            <p:spPr bwMode="auto">
              <a:xfrm>
                <a:off x="2216" y="888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232" name="Line 8"/>
              <p:cNvSpPr>
                <a:spLocks noChangeShapeType="1"/>
              </p:cNvSpPr>
              <p:nvPr/>
            </p:nvSpPr>
            <p:spPr bwMode="auto">
              <a:xfrm flipH="1">
                <a:off x="2208" y="880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233" name="Text Box 9"/>
              <p:cNvSpPr txBox="1">
                <a:spLocks noChangeArrowheads="1"/>
              </p:cNvSpPr>
              <p:nvPr/>
            </p:nvSpPr>
            <p:spPr bwMode="auto">
              <a:xfrm>
                <a:off x="1632" y="1152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>
                    <a:solidFill>
                      <a:srgbClr val="006600"/>
                    </a:solidFill>
                  </a:rPr>
                  <a:t>rise</a:t>
                </a:r>
              </a:p>
            </p:txBody>
          </p:sp>
          <p:sp>
            <p:nvSpPr>
              <p:cNvPr id="692234" name="Text Box 10"/>
              <p:cNvSpPr txBox="1">
                <a:spLocks noChangeArrowheads="1"/>
              </p:cNvSpPr>
              <p:nvPr/>
            </p:nvSpPr>
            <p:spPr bwMode="auto">
              <a:xfrm>
                <a:off x="2784" y="544"/>
                <a:ext cx="81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66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>
                    <a:solidFill>
                      <a:srgbClr val="006600"/>
                    </a:solidFill>
                  </a:rPr>
                  <a:t>run</a:t>
                </a:r>
              </a:p>
            </p:txBody>
          </p:sp>
        </p:grpSp>
        <p:sp>
          <p:nvSpPr>
            <p:cNvPr id="692235" name="Oval 11"/>
            <p:cNvSpPr>
              <a:spLocks noChangeArrowheads="1"/>
            </p:cNvSpPr>
            <p:nvPr/>
          </p:nvSpPr>
          <p:spPr bwMode="auto">
            <a:xfrm>
              <a:off x="4032" y="84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236" name="Oval 12"/>
            <p:cNvSpPr>
              <a:spLocks noChangeArrowheads="1"/>
            </p:cNvSpPr>
            <p:nvPr/>
          </p:nvSpPr>
          <p:spPr bwMode="auto">
            <a:xfrm>
              <a:off x="2187" y="173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2237" name="Group 13"/>
          <p:cNvGrpSpPr>
            <a:grpSpLocks/>
          </p:cNvGrpSpPr>
          <p:nvPr/>
        </p:nvGrpSpPr>
        <p:grpSpPr bwMode="auto">
          <a:xfrm>
            <a:off x="4135438" y="5264150"/>
            <a:ext cx="6062662" cy="1022350"/>
            <a:chOff x="1645" y="3316"/>
            <a:chExt cx="3819" cy="644"/>
          </a:xfrm>
        </p:grpSpPr>
        <p:sp>
          <p:nvSpPr>
            <p:cNvPr id="692238" name="Text Box 14"/>
            <p:cNvSpPr txBox="1">
              <a:spLocks noChangeArrowheads="1"/>
            </p:cNvSpPr>
            <p:nvPr/>
          </p:nvSpPr>
          <p:spPr bwMode="auto">
            <a:xfrm>
              <a:off x="1645" y="3436"/>
              <a:ext cx="381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/>
                <a:t>Rate of Change</a:t>
              </a:r>
              <a:r>
                <a:rPr lang="en-US" sz="3600" b="1" dirty="0"/>
                <a:t> </a:t>
              </a:r>
              <a:r>
                <a:rPr lang="en-US" sz="2800" b="1" dirty="0"/>
                <a:t>=</a:t>
              </a:r>
              <a:r>
                <a:rPr lang="en-US" sz="3600" b="1" dirty="0"/>
                <a:t>      </a:t>
              </a:r>
              <a:r>
                <a:rPr lang="en-US" b="1" dirty="0"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692239" name="Object 15"/>
            <p:cNvGraphicFramePr>
              <a:graphicFrameLocks noChangeAspect="1"/>
            </p:cNvGraphicFramePr>
            <p:nvPr/>
          </p:nvGraphicFramePr>
          <p:xfrm>
            <a:off x="3374" y="3316"/>
            <a:ext cx="739" cy="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Equation" r:id="rId4" imgW="292100" imgH="368300" progId="Equation.3">
                    <p:embed/>
                  </p:oleObj>
                </mc:Choice>
                <mc:Fallback>
                  <p:oleObj name="Equation" r:id="rId4" imgW="2921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4" y="3316"/>
                          <a:ext cx="739" cy="6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208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981200" y="821531"/>
            <a:ext cx="8686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dirty="0">
                <a:latin typeface="Verdana" panose="020B0604030504040204" pitchFamily="34" charset="0"/>
              </a:rPr>
              <a:t>Slope is a </a:t>
            </a:r>
            <a:r>
              <a:rPr lang="en-US" sz="2800" b="1" dirty="0">
                <a:solidFill>
                  <a:srgbClr val="0000FF"/>
                </a:solidFill>
                <a:latin typeface="Verdana" panose="020B0604030504040204" pitchFamily="34" charset="0"/>
              </a:rPr>
              <a:t>ratio</a:t>
            </a:r>
            <a:r>
              <a:rPr lang="en-US" sz="2800" b="1" dirty="0">
                <a:latin typeface="Verdana" panose="020B0604030504040204" pitchFamily="34" charset="0"/>
              </a:rPr>
              <a:t> and can be expressed as:</a:t>
            </a:r>
            <a:endParaRPr lang="en-US" sz="2800" dirty="0">
              <a:latin typeface="Verdana" panose="020B0604030504040204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676400" y="1143000"/>
            <a:ext cx="899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800">
              <a:latin typeface="Verdana" panose="020B0604030504040204" pitchFamily="34" charset="0"/>
            </a:endParaRPr>
          </a:p>
          <a:p>
            <a:r>
              <a:rPr lang="en-US" sz="2800">
                <a:solidFill>
                  <a:srgbClr val="0000FF"/>
                </a:solidFill>
                <a:latin typeface="Verdana" panose="020B0604030504040204" pitchFamily="34" charset="0"/>
              </a:rPr>
              <a:t>Vertical Change</a:t>
            </a:r>
            <a:r>
              <a:rPr lang="en-US" sz="2800">
                <a:latin typeface="Verdana" panose="020B0604030504040204" pitchFamily="34" charset="0"/>
              </a:rPr>
              <a:t>     or    </a:t>
            </a:r>
            <a:r>
              <a:rPr lang="en-US" sz="2800">
                <a:solidFill>
                  <a:srgbClr val="0033CC"/>
                </a:solidFill>
                <a:latin typeface="Verdana" panose="020B0604030504040204" pitchFamily="34" charset="0"/>
              </a:rPr>
              <a:t>Rise</a:t>
            </a:r>
            <a:r>
              <a:rPr lang="en-US" sz="2800">
                <a:latin typeface="Verdana" panose="020B0604030504040204" pitchFamily="34" charset="0"/>
              </a:rPr>
              <a:t>   or   </a:t>
            </a:r>
            <a:r>
              <a:rPr lang="en-US" sz="2800">
                <a:solidFill>
                  <a:srgbClr val="0000CC"/>
                </a:solidFill>
                <a:latin typeface="Verdana" panose="020B0604030504040204" pitchFamily="34" charset="0"/>
              </a:rPr>
              <a:t>Change in y</a:t>
            </a:r>
            <a:r>
              <a:rPr lang="en-US" sz="2800">
                <a:latin typeface="Verdana" panose="020B0604030504040204" pitchFamily="34" charset="0"/>
              </a:rPr>
              <a:t>             </a:t>
            </a:r>
            <a:r>
              <a:rPr lang="en-US" sz="2800">
                <a:solidFill>
                  <a:srgbClr val="FF0000"/>
                </a:solidFill>
                <a:latin typeface="Verdana" panose="020B0604030504040204" pitchFamily="34" charset="0"/>
              </a:rPr>
              <a:t>Horizontal Change</a:t>
            </a:r>
            <a:r>
              <a:rPr lang="en-US" sz="2800">
                <a:latin typeface="Verdana" panose="020B0604030504040204" pitchFamily="34" charset="0"/>
              </a:rPr>
              <a:t>        </a:t>
            </a:r>
            <a:r>
              <a:rPr lang="en-US" sz="2800">
                <a:solidFill>
                  <a:srgbClr val="FF0000"/>
                </a:solidFill>
                <a:latin typeface="Verdana" panose="020B0604030504040204" pitchFamily="34" charset="0"/>
              </a:rPr>
              <a:t>Run          Change in x 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1752600" y="20574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6019800" y="2057400"/>
            <a:ext cx="76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8001000" y="20574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9" y="2837657"/>
            <a:ext cx="5229225" cy="38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 animBg="1"/>
      <p:bldP spid="46087" grpId="0" animBg="1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4314"/>
            <a:ext cx="6248400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2590800" y="914400"/>
            <a:ext cx="2514600" cy="495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2819400" y="5181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4572000" y="1752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2971800" y="5257800"/>
            <a:ext cx="1752600" cy="14288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648200" y="1905000"/>
            <a:ext cx="0" cy="342900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572000" y="3171825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Verdana" panose="020B0604030504040204" pitchFamily="34" charset="0"/>
              </a:rPr>
              <a:t>Vertical change = 14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438400" y="1662113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</a:rPr>
              <a:t>P</a:t>
            </a:r>
            <a:r>
              <a:rPr lang="en-US" b="1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  <a:r>
              <a:rPr lang="en-US" b="1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n-US" b="1">
                <a:latin typeface="Verdana" panose="020B0604030504040204" pitchFamily="34" charset="0"/>
              </a:rPr>
              <a:t>, </a:t>
            </a:r>
            <a:r>
              <a:rPr lang="en-US" b="1">
                <a:solidFill>
                  <a:srgbClr val="0000FF"/>
                </a:solidFill>
                <a:latin typeface="Verdana" panose="020B0604030504040204" pitchFamily="34" charset="0"/>
              </a:rPr>
              <a:t>y</a:t>
            </a:r>
            <a:r>
              <a:rPr lang="en-US" b="1" baseline="-25000">
                <a:solidFill>
                  <a:srgbClr val="0000FF"/>
                </a:solidFill>
                <a:latin typeface="Verdana" panose="020B0604030504040204" pitchFamily="34" charset="0"/>
              </a:rPr>
              <a:t>2</a:t>
            </a:r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447800" y="4648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</a:rPr>
              <a:t>P</a:t>
            </a:r>
            <a:r>
              <a:rPr lang="en-US" b="1" baseline="-2500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US" b="1">
                <a:solidFill>
                  <a:srgbClr val="FF0000"/>
                </a:solidFill>
                <a:latin typeface="Verdana" panose="020B0604030504040204" pitchFamily="34" charset="0"/>
              </a:rPr>
              <a:t>x</a:t>
            </a:r>
            <a:r>
              <a:rPr lang="en-US" b="1" baseline="-25000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  <a:r>
              <a:rPr lang="en-US" b="1">
                <a:latin typeface="Verdana" panose="020B0604030504040204" pitchFamily="34" charset="0"/>
              </a:rPr>
              <a:t>, </a:t>
            </a:r>
            <a:r>
              <a:rPr lang="en-US" b="1">
                <a:solidFill>
                  <a:srgbClr val="0000FF"/>
                </a:solidFill>
                <a:latin typeface="Verdana" panose="020B0604030504040204" pitchFamily="34" charset="0"/>
              </a:rPr>
              <a:t>y</a:t>
            </a:r>
            <a:r>
              <a:rPr lang="en-US" b="1" baseline="-25000">
                <a:solidFill>
                  <a:srgbClr val="0000FF"/>
                </a:solidFill>
                <a:latin typeface="Verdana" panose="020B0604030504040204" pitchFamily="34" charset="0"/>
              </a:rPr>
              <a:t>1</a:t>
            </a:r>
            <a:r>
              <a:rPr lang="en-US" b="1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438400" y="5638801"/>
            <a:ext cx="426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Verdana" panose="020B0604030504040204" pitchFamily="34" charset="0"/>
              </a:rPr>
              <a:t>Horizontal change = 7</a:t>
            </a:r>
          </a:p>
          <a:p>
            <a:pPr algn="ctr">
              <a:spcBef>
                <a:spcPct val="50000"/>
              </a:spcBef>
            </a:pPr>
            <a:endParaRPr lang="en-US" baseline="-250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7848600" y="3946526"/>
            <a:ext cx="3048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Arial" panose="020B0604020202020204" pitchFamily="34" charset="0"/>
              </a:rPr>
              <a:t>Slope</a:t>
            </a:r>
            <a:r>
              <a:rPr lang="en-US" sz="2000">
                <a:latin typeface="Arial" panose="020B0604020202020204" pitchFamily="34" charset="0"/>
              </a:rPr>
              <a:t> = </a:t>
            </a:r>
            <a:r>
              <a:rPr lang="en-US" sz="2000" u="sng">
                <a:solidFill>
                  <a:srgbClr val="0000FF"/>
                </a:solidFill>
                <a:latin typeface="Arial" panose="020B0604020202020204" pitchFamily="34" charset="0"/>
              </a:rPr>
              <a:t>vertical change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panose="020B0604020202020204" pitchFamily="34" charset="0"/>
              </a:rPr>
              <a:t>           </a:t>
            </a:r>
            <a:r>
              <a:rPr lang="en-US" sz="2000">
                <a:solidFill>
                  <a:srgbClr val="FF3300"/>
                </a:solidFill>
                <a:latin typeface="Arial" panose="020B0604020202020204" pitchFamily="34" charset="0"/>
              </a:rPr>
              <a:t>horizontal change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7924800" y="5029201"/>
            <a:ext cx="2438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Arial" panose="020B0604020202020204" pitchFamily="34" charset="0"/>
              </a:rPr>
              <a:t>Slope</a:t>
            </a:r>
            <a:r>
              <a:rPr lang="en-US" sz="2800">
                <a:latin typeface="Arial" panose="020B0604020202020204" pitchFamily="34" charset="0"/>
              </a:rPr>
              <a:t> = </a:t>
            </a:r>
            <a:r>
              <a:rPr lang="en-US" sz="2800">
                <a:solidFill>
                  <a:srgbClr val="0000FF"/>
                </a:solidFill>
                <a:latin typeface="Arial" panose="020B0604020202020204" pitchFamily="34" charset="0"/>
              </a:rPr>
              <a:t>14/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99"/>
                </a:solidFill>
                <a:latin typeface="Arial" panose="020B0604020202020204" pitchFamily="34" charset="0"/>
              </a:rPr>
              <a:t>              =2</a:t>
            </a:r>
            <a:r>
              <a:rPr lang="en-US" sz="2800">
                <a:solidFill>
                  <a:srgbClr val="660066"/>
                </a:solidFill>
                <a:latin typeface="Arial" panose="020B0604020202020204" pitchFamily="34" charset="0"/>
              </a:rPr>
              <a:t>    </a:t>
            </a:r>
          </a:p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8229600" y="184150"/>
            <a:ext cx="25146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panose="020B0604020202020204" pitchFamily="34" charset="0"/>
              </a:rPr>
              <a:t>Is the slope positive or negative?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8610600" y="22860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660066"/>
                </a:solidFill>
                <a:latin typeface="Arial" panose="020B0604020202020204" pitchFamily="34" charset="0"/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31079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/>
      <p:bldP spid="50188" grpId="0"/>
      <p:bldP spid="50189" grpId="0"/>
      <p:bldP spid="50190" grpId="0"/>
      <p:bldP spid="50193" grpId="0"/>
      <p:bldP spid="50194" grpId="0"/>
      <p:bldP spid="501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457200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Arial" charset="0"/>
              </a:rPr>
              <a:t>Rates of change</a:t>
            </a:r>
            <a:r>
              <a:rPr lang="en-US" sz="3600" dirty="0">
                <a:solidFill>
                  <a:srgbClr val="000099"/>
                </a:solidFill>
                <a:latin typeface="Arial" charset="0"/>
              </a:rPr>
              <a:t> are seen everywhere</a:t>
            </a:r>
            <a:r>
              <a:rPr lang="en-US" sz="3200" dirty="0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pic>
        <p:nvPicPr>
          <p:cNvPr id="694275" name="Picture 3" descr="pic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9192" r="13637" b="13596"/>
          <a:stretch>
            <a:fillRect/>
          </a:stretch>
        </p:blipFill>
        <p:spPr bwMode="auto">
          <a:xfrm>
            <a:off x="7505700" y="1676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276" name="Picture 4" descr="hill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4" y="2393950"/>
            <a:ext cx="4865687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4277" name="Picture 5" descr="DCP_02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9"/>
          <a:stretch>
            <a:fillRect/>
          </a:stretch>
        </p:blipFill>
        <p:spPr bwMode="auto">
          <a:xfrm>
            <a:off x="7239000" y="4648200"/>
            <a:ext cx="3200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1905000" y="1431926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The </a:t>
            </a:r>
            <a:r>
              <a:rPr lang="en-US" sz="4000" b="1" i="1" dirty="0">
                <a:solidFill>
                  <a:srgbClr val="7030A0"/>
                </a:solidFill>
              </a:rPr>
              <a:t>steepness</a:t>
            </a:r>
            <a:r>
              <a:rPr lang="en-US" sz="4000" dirty="0"/>
              <a:t> of the roof of a house.</a:t>
            </a:r>
          </a:p>
        </p:txBody>
      </p:sp>
      <p:pic>
        <p:nvPicPr>
          <p:cNvPr id="696323" name="Picture 3" descr="pic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10001"/>
          <a:stretch>
            <a:fillRect/>
          </a:stretch>
        </p:blipFill>
        <p:spPr bwMode="auto">
          <a:xfrm>
            <a:off x="7634288" y="152400"/>
            <a:ext cx="265271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24" name="Picture 4" descr="DCP_01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t="6519" b="23947"/>
          <a:stretch>
            <a:fillRect/>
          </a:stretch>
        </p:blipFill>
        <p:spPr bwMode="auto">
          <a:xfrm>
            <a:off x="5257800" y="3505200"/>
            <a:ext cx="533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25" name="Picture 5" descr="roo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14000" b="16980"/>
          <a:stretch>
            <a:fillRect/>
          </a:stretch>
        </p:blipFill>
        <p:spPr bwMode="auto">
          <a:xfrm>
            <a:off x="1676400" y="3962401"/>
            <a:ext cx="35052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Text Box 2"/>
          <p:cNvSpPr txBox="1">
            <a:spLocks noChangeArrowheads="1"/>
          </p:cNvSpPr>
          <p:nvPr/>
        </p:nvSpPr>
        <p:spPr bwMode="auto">
          <a:xfrm>
            <a:off x="1828800" y="257175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steepness of wheelchair ramps is of great importance for safety.</a:t>
            </a:r>
          </a:p>
        </p:txBody>
      </p:sp>
      <p:sp>
        <p:nvSpPr>
          <p:cNvPr id="706563" name="Text Box 3"/>
          <p:cNvSpPr txBox="1">
            <a:spLocks noChangeArrowheads="1"/>
          </p:cNvSpPr>
          <p:nvPr/>
        </p:nvSpPr>
        <p:spPr bwMode="auto">
          <a:xfrm>
            <a:off x="1524001" y="4038600"/>
            <a:ext cx="84486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Average rate of change of any wheelchair ramp =    </a:t>
            </a:r>
            <a:r>
              <a:rPr lang="en-US" dirty="0"/>
              <a:t>			</a:t>
            </a:r>
          </a:p>
        </p:txBody>
      </p:sp>
      <p:pic>
        <p:nvPicPr>
          <p:cNvPr id="706564" name="Picture 4" descr="ram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r="1654"/>
          <a:stretch>
            <a:fillRect/>
          </a:stretch>
        </p:blipFill>
        <p:spPr bwMode="auto">
          <a:xfrm>
            <a:off x="1979614" y="1676401"/>
            <a:ext cx="4421187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65" name="Line 5"/>
          <p:cNvSpPr>
            <a:spLocks noChangeShapeType="1"/>
          </p:cNvSpPr>
          <p:nvPr/>
        </p:nvSpPr>
        <p:spPr bwMode="auto">
          <a:xfrm>
            <a:off x="3162300" y="3238500"/>
            <a:ext cx="31242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66" name="Line 6"/>
          <p:cNvSpPr>
            <a:spLocks noChangeShapeType="1"/>
          </p:cNvSpPr>
          <p:nvPr/>
        </p:nvSpPr>
        <p:spPr bwMode="auto">
          <a:xfrm flipH="1" flipV="1">
            <a:off x="3175000" y="2943225"/>
            <a:ext cx="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2870200" y="29083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06568" name="Text Box 8"/>
          <p:cNvSpPr txBox="1">
            <a:spLocks noChangeArrowheads="1"/>
          </p:cNvSpPr>
          <p:nvPr/>
        </p:nvSpPr>
        <p:spPr bwMode="auto">
          <a:xfrm>
            <a:off x="4292600" y="320040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706569" name="Text Box 9"/>
          <p:cNvSpPr txBox="1">
            <a:spLocks noChangeArrowheads="1"/>
          </p:cNvSpPr>
          <p:nvPr/>
        </p:nvSpPr>
        <p:spPr bwMode="auto">
          <a:xfrm>
            <a:off x="1981200" y="5029201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If the rise is 1.5 m, what is the run?</a:t>
            </a:r>
          </a:p>
        </p:txBody>
      </p:sp>
      <p:sp>
        <p:nvSpPr>
          <p:cNvPr id="706570" name="Text Box 10"/>
          <p:cNvSpPr txBox="1">
            <a:spLocks noChangeArrowheads="1"/>
          </p:cNvSpPr>
          <p:nvPr/>
        </p:nvSpPr>
        <p:spPr bwMode="auto">
          <a:xfrm>
            <a:off x="2222500" y="5765801"/>
            <a:ext cx="660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99"/>
                </a:solidFill>
              </a:rPr>
              <a:t>Answer:  18 m     </a:t>
            </a:r>
            <a:r>
              <a:rPr lang="en-US" sz="3600" dirty="0">
                <a:solidFill>
                  <a:srgbClr val="FF0000"/>
                </a:solidFill>
              </a:rPr>
              <a:t>because</a:t>
            </a:r>
            <a:r>
              <a:rPr lang="en-US" sz="3600" dirty="0">
                <a:solidFill>
                  <a:srgbClr val="000099"/>
                </a:solidFill>
              </a:rPr>
              <a:t>   </a:t>
            </a:r>
          </a:p>
        </p:txBody>
      </p:sp>
      <p:pic>
        <p:nvPicPr>
          <p:cNvPr id="706571" name="Picture 11" descr="DCP_02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9"/>
          <a:stretch>
            <a:fillRect/>
          </a:stretch>
        </p:blipFill>
        <p:spPr bwMode="auto">
          <a:xfrm>
            <a:off x="6929438" y="1625600"/>
            <a:ext cx="3200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6572" name="Object 12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3" name="Object 13"/>
          <p:cNvGraphicFramePr>
            <a:graphicFrameLocks noChangeAspect="1"/>
          </p:cNvGraphicFramePr>
          <p:nvPr/>
        </p:nvGraphicFramePr>
        <p:xfrm>
          <a:off x="8978900" y="3854451"/>
          <a:ext cx="5461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8" imgW="215640" imgH="393480" progId="Equation.COEE2">
                  <p:embed/>
                </p:oleObj>
              </mc:Choice>
              <mc:Fallback>
                <p:oleObj name="Equation" r:id="rId8" imgW="215640" imgH="393480" progId="Equation.COEE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8900" y="3854451"/>
                        <a:ext cx="5461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4" name="Object 14"/>
          <p:cNvGraphicFramePr>
            <a:graphicFrameLocks noChangeAspect="1"/>
          </p:cNvGraphicFramePr>
          <p:nvPr/>
        </p:nvGraphicFramePr>
        <p:xfrm>
          <a:off x="7207250" y="5597525"/>
          <a:ext cx="14033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10" imgW="545760" imgH="393480" progId="Equation.CWEE2">
                  <p:embed/>
                </p:oleObj>
              </mc:Choice>
              <mc:Fallback>
                <p:oleObj name="Equation" r:id="rId10" imgW="545760" imgH="393480" progId="Equation.CWEE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5597525"/>
                        <a:ext cx="14033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0431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0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7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0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2" grpId="0"/>
      <p:bldP spid="706563" grpId="0" autoUpdateAnimBg="0"/>
      <p:bldP spid="706565" grpId="0" animBg="1"/>
      <p:bldP spid="706566" grpId="0" animBg="1"/>
      <p:bldP spid="706567" grpId="0" autoUpdateAnimBg="0"/>
      <p:bldP spid="706568" grpId="0" autoUpdateAnimBg="0"/>
      <p:bldP spid="706569" grpId="0" autoUpdateAnimBg="0"/>
      <p:bldP spid="70657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0" name="Picture 2" descr="pic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7127" r="1170" b="13127"/>
          <a:stretch>
            <a:fillRect/>
          </a:stretch>
        </p:blipFill>
        <p:spPr bwMode="auto">
          <a:xfrm>
            <a:off x="6883400" y="1308100"/>
            <a:ext cx="3276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7375525" y="979489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3 m</a:t>
            </a:r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6165850" y="263525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5 m</a:t>
            </a:r>
          </a:p>
        </p:txBody>
      </p:sp>
      <p:sp>
        <p:nvSpPr>
          <p:cNvPr id="708613" name="Text Box 5"/>
          <p:cNvSpPr txBox="1">
            <a:spLocks noChangeArrowheads="1"/>
          </p:cNvSpPr>
          <p:nvPr/>
        </p:nvSpPr>
        <p:spPr bwMode="auto">
          <a:xfrm>
            <a:off x="1905000" y="533400"/>
            <a:ext cx="4953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</a:rPr>
              <a:t>Determine the average rate of change of the roof.</a:t>
            </a:r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>
            <a:off x="6881813" y="19177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5" name="Line 7"/>
          <p:cNvSpPr>
            <a:spLocks noChangeShapeType="1"/>
          </p:cNvSpPr>
          <p:nvPr/>
        </p:nvSpPr>
        <p:spPr bwMode="auto">
          <a:xfrm>
            <a:off x="6881813" y="23241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6" name="Line 8"/>
          <p:cNvSpPr>
            <a:spLocks noChangeShapeType="1"/>
          </p:cNvSpPr>
          <p:nvPr/>
        </p:nvSpPr>
        <p:spPr bwMode="auto">
          <a:xfrm>
            <a:off x="6881813" y="27559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7" name="Line 9"/>
          <p:cNvSpPr>
            <a:spLocks noChangeShapeType="1"/>
          </p:cNvSpPr>
          <p:nvPr/>
        </p:nvSpPr>
        <p:spPr bwMode="auto">
          <a:xfrm>
            <a:off x="6881813" y="32004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8" name="Line 10"/>
          <p:cNvSpPr>
            <a:spLocks noChangeShapeType="1"/>
          </p:cNvSpPr>
          <p:nvPr/>
        </p:nvSpPr>
        <p:spPr bwMode="auto">
          <a:xfrm>
            <a:off x="6881813" y="36703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19" name="Line 11"/>
          <p:cNvSpPr>
            <a:spLocks noChangeShapeType="1"/>
          </p:cNvSpPr>
          <p:nvPr/>
        </p:nvSpPr>
        <p:spPr bwMode="auto">
          <a:xfrm>
            <a:off x="6881813" y="42164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0" name="Line 12"/>
          <p:cNvSpPr>
            <a:spLocks noChangeShapeType="1"/>
          </p:cNvSpPr>
          <p:nvPr/>
        </p:nvSpPr>
        <p:spPr bwMode="auto">
          <a:xfrm>
            <a:off x="6881813" y="47625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1" name="Line 13"/>
          <p:cNvSpPr>
            <a:spLocks noChangeShapeType="1"/>
          </p:cNvSpPr>
          <p:nvPr/>
        </p:nvSpPr>
        <p:spPr bwMode="auto">
          <a:xfrm>
            <a:off x="7064375" y="1466851"/>
            <a:ext cx="0" cy="3656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2" name="Line 14"/>
          <p:cNvSpPr>
            <a:spLocks noChangeShapeType="1"/>
          </p:cNvSpPr>
          <p:nvPr/>
        </p:nvSpPr>
        <p:spPr bwMode="auto">
          <a:xfrm>
            <a:off x="7586664" y="1487488"/>
            <a:ext cx="1587" cy="3656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3" name="Line 15"/>
          <p:cNvSpPr>
            <a:spLocks noChangeShapeType="1"/>
          </p:cNvSpPr>
          <p:nvPr/>
        </p:nvSpPr>
        <p:spPr bwMode="auto">
          <a:xfrm>
            <a:off x="8085139" y="1487488"/>
            <a:ext cx="1587" cy="3656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4" name="Line 16"/>
          <p:cNvSpPr>
            <a:spLocks noChangeShapeType="1"/>
          </p:cNvSpPr>
          <p:nvPr/>
        </p:nvSpPr>
        <p:spPr bwMode="auto">
          <a:xfrm>
            <a:off x="8596314" y="1487488"/>
            <a:ext cx="1587" cy="3656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5" name="Line 17"/>
          <p:cNvSpPr>
            <a:spLocks noChangeShapeType="1"/>
          </p:cNvSpPr>
          <p:nvPr/>
        </p:nvSpPr>
        <p:spPr bwMode="auto">
          <a:xfrm>
            <a:off x="6883400" y="14859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6" name="Line 18"/>
          <p:cNvSpPr>
            <a:spLocks noChangeShapeType="1"/>
          </p:cNvSpPr>
          <p:nvPr/>
        </p:nvSpPr>
        <p:spPr bwMode="auto">
          <a:xfrm flipH="1">
            <a:off x="7067550" y="1463676"/>
            <a:ext cx="0" cy="218122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8627" name="Line 19"/>
          <p:cNvSpPr>
            <a:spLocks noChangeShapeType="1"/>
          </p:cNvSpPr>
          <p:nvPr/>
        </p:nvSpPr>
        <p:spPr bwMode="auto">
          <a:xfrm>
            <a:off x="7091364" y="1481138"/>
            <a:ext cx="1481137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08628" name="Object 20"/>
          <p:cNvGraphicFramePr>
            <a:graphicFrameLocks noChangeAspect="1"/>
          </p:cNvGraphicFramePr>
          <p:nvPr/>
        </p:nvGraphicFramePr>
        <p:xfrm>
          <a:off x="2133600" y="3868739"/>
          <a:ext cx="2895600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5" imgW="901440" imgH="609480" progId="Equation.3">
                  <p:embed/>
                </p:oleObj>
              </mc:Choice>
              <mc:Fallback>
                <p:oleObj name="Equation" r:id="rId5" imgW="9014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68739"/>
                        <a:ext cx="2895600" cy="195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77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0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0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0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0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0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autoUpdateAnimBg="0"/>
      <p:bldP spid="708612" grpId="0" autoUpdateAnimBg="0"/>
      <p:bldP spid="708614" grpId="0" animBg="1"/>
      <p:bldP spid="708615" grpId="0" animBg="1"/>
      <p:bldP spid="708616" grpId="0" animBg="1"/>
      <p:bldP spid="708617" grpId="0" animBg="1"/>
      <p:bldP spid="708618" grpId="0" animBg="1"/>
      <p:bldP spid="708619" grpId="0" animBg="1"/>
      <p:bldP spid="708620" grpId="0" animBg="1"/>
      <p:bldP spid="708621" grpId="0" animBg="1"/>
      <p:bldP spid="708622" grpId="0" animBg="1"/>
      <p:bldP spid="708623" grpId="0" animBg="1"/>
      <p:bldP spid="708624" grpId="0" animBg="1"/>
      <p:bldP spid="708625" grpId="0" animBg="1"/>
      <p:bldP spid="708626" grpId="0" animBg="1"/>
      <p:bldP spid="7086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658" name="Group 2"/>
          <p:cNvGrpSpPr>
            <a:grpSpLocks/>
          </p:cNvGrpSpPr>
          <p:nvPr/>
        </p:nvGrpSpPr>
        <p:grpSpPr bwMode="auto">
          <a:xfrm>
            <a:off x="4725988" y="533400"/>
            <a:ext cx="5484812" cy="5500688"/>
            <a:chOff x="2017" y="336"/>
            <a:chExt cx="3455" cy="3465"/>
          </a:xfrm>
        </p:grpSpPr>
        <p:sp>
          <p:nvSpPr>
            <p:cNvPr id="710659" name="Line 3"/>
            <p:cNvSpPr>
              <a:spLocks noChangeShapeType="1"/>
            </p:cNvSpPr>
            <p:nvPr/>
          </p:nvSpPr>
          <p:spPr bwMode="auto">
            <a:xfrm>
              <a:off x="2017" y="345"/>
              <a:ext cx="3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0" name="Line 4"/>
            <p:cNvSpPr>
              <a:spLocks noChangeShapeType="1"/>
            </p:cNvSpPr>
            <p:nvPr/>
          </p:nvSpPr>
          <p:spPr bwMode="auto">
            <a:xfrm>
              <a:off x="2017" y="576"/>
              <a:ext cx="3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1" name="Line 5"/>
            <p:cNvSpPr>
              <a:spLocks noChangeShapeType="1"/>
            </p:cNvSpPr>
            <p:nvPr/>
          </p:nvSpPr>
          <p:spPr bwMode="auto">
            <a:xfrm>
              <a:off x="2017" y="806"/>
              <a:ext cx="34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2" name="Line 6"/>
            <p:cNvSpPr>
              <a:spLocks noChangeShapeType="1"/>
            </p:cNvSpPr>
            <p:nvPr/>
          </p:nvSpPr>
          <p:spPr bwMode="auto">
            <a:xfrm>
              <a:off x="2017" y="1036"/>
              <a:ext cx="2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3" name="Line 7"/>
            <p:cNvSpPr>
              <a:spLocks noChangeShapeType="1"/>
            </p:cNvSpPr>
            <p:nvPr/>
          </p:nvSpPr>
          <p:spPr bwMode="auto">
            <a:xfrm>
              <a:off x="2025" y="1266"/>
              <a:ext cx="27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4" name="Line 8"/>
            <p:cNvSpPr>
              <a:spLocks noChangeShapeType="1"/>
            </p:cNvSpPr>
            <p:nvPr/>
          </p:nvSpPr>
          <p:spPr bwMode="auto">
            <a:xfrm>
              <a:off x="2017" y="1497"/>
              <a:ext cx="27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5" name="Line 9"/>
            <p:cNvSpPr>
              <a:spLocks noChangeShapeType="1"/>
            </p:cNvSpPr>
            <p:nvPr/>
          </p:nvSpPr>
          <p:spPr bwMode="auto">
            <a:xfrm flipV="1">
              <a:off x="2017" y="1726"/>
              <a:ext cx="27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6" name="Line 10"/>
            <p:cNvSpPr>
              <a:spLocks noChangeShapeType="1"/>
            </p:cNvSpPr>
            <p:nvPr/>
          </p:nvSpPr>
          <p:spPr bwMode="auto">
            <a:xfrm>
              <a:off x="2017" y="1957"/>
              <a:ext cx="2754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7" name="Line 11"/>
            <p:cNvSpPr>
              <a:spLocks noChangeShapeType="1"/>
            </p:cNvSpPr>
            <p:nvPr/>
          </p:nvSpPr>
          <p:spPr bwMode="auto">
            <a:xfrm flipV="1">
              <a:off x="2017" y="2184"/>
              <a:ext cx="2759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8" name="Line 12"/>
            <p:cNvSpPr>
              <a:spLocks noChangeShapeType="1"/>
            </p:cNvSpPr>
            <p:nvPr/>
          </p:nvSpPr>
          <p:spPr bwMode="auto">
            <a:xfrm flipV="1">
              <a:off x="2017" y="2414"/>
              <a:ext cx="2759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69" name="Line 13"/>
            <p:cNvSpPr>
              <a:spLocks noChangeShapeType="1"/>
            </p:cNvSpPr>
            <p:nvPr/>
          </p:nvSpPr>
          <p:spPr bwMode="auto">
            <a:xfrm>
              <a:off x="2017" y="2648"/>
              <a:ext cx="2759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0" name="Line 14"/>
            <p:cNvSpPr>
              <a:spLocks noChangeShapeType="1"/>
            </p:cNvSpPr>
            <p:nvPr/>
          </p:nvSpPr>
          <p:spPr bwMode="auto">
            <a:xfrm flipV="1">
              <a:off x="2017" y="2875"/>
              <a:ext cx="2758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1" name="Line 15"/>
            <p:cNvSpPr>
              <a:spLocks noChangeShapeType="1"/>
            </p:cNvSpPr>
            <p:nvPr/>
          </p:nvSpPr>
          <p:spPr bwMode="auto">
            <a:xfrm flipV="1">
              <a:off x="2017" y="3106"/>
              <a:ext cx="275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2" name="Line 16"/>
            <p:cNvSpPr>
              <a:spLocks noChangeShapeType="1"/>
            </p:cNvSpPr>
            <p:nvPr/>
          </p:nvSpPr>
          <p:spPr bwMode="auto">
            <a:xfrm flipV="1">
              <a:off x="2017" y="3336"/>
              <a:ext cx="2757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3" name="Line 17"/>
            <p:cNvSpPr>
              <a:spLocks noChangeShapeType="1"/>
            </p:cNvSpPr>
            <p:nvPr/>
          </p:nvSpPr>
          <p:spPr bwMode="auto">
            <a:xfrm>
              <a:off x="2017" y="3570"/>
              <a:ext cx="27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4" name="Line 18"/>
            <p:cNvSpPr>
              <a:spLocks noChangeShapeType="1"/>
            </p:cNvSpPr>
            <p:nvPr/>
          </p:nvSpPr>
          <p:spPr bwMode="auto">
            <a:xfrm flipV="1">
              <a:off x="2017" y="3798"/>
              <a:ext cx="275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5" name="Line 19"/>
            <p:cNvSpPr>
              <a:spLocks noChangeShapeType="1"/>
            </p:cNvSpPr>
            <p:nvPr/>
          </p:nvSpPr>
          <p:spPr bwMode="auto">
            <a:xfrm>
              <a:off x="2017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6" name="Line 20"/>
            <p:cNvSpPr>
              <a:spLocks noChangeShapeType="1"/>
            </p:cNvSpPr>
            <p:nvPr/>
          </p:nvSpPr>
          <p:spPr bwMode="auto">
            <a:xfrm>
              <a:off x="2247" y="336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7" name="Line 21"/>
            <p:cNvSpPr>
              <a:spLocks noChangeShapeType="1"/>
            </p:cNvSpPr>
            <p:nvPr/>
          </p:nvSpPr>
          <p:spPr bwMode="auto">
            <a:xfrm>
              <a:off x="2478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8" name="Line 22"/>
            <p:cNvSpPr>
              <a:spLocks noChangeShapeType="1"/>
            </p:cNvSpPr>
            <p:nvPr/>
          </p:nvSpPr>
          <p:spPr bwMode="auto">
            <a:xfrm>
              <a:off x="2708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79" name="Line 23"/>
            <p:cNvSpPr>
              <a:spLocks noChangeShapeType="1"/>
            </p:cNvSpPr>
            <p:nvPr/>
          </p:nvSpPr>
          <p:spPr bwMode="auto">
            <a:xfrm>
              <a:off x="2938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0" name="Line 24"/>
            <p:cNvSpPr>
              <a:spLocks noChangeShapeType="1"/>
            </p:cNvSpPr>
            <p:nvPr/>
          </p:nvSpPr>
          <p:spPr bwMode="auto">
            <a:xfrm>
              <a:off x="3169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1" name="Line 25"/>
            <p:cNvSpPr>
              <a:spLocks noChangeShapeType="1"/>
            </p:cNvSpPr>
            <p:nvPr/>
          </p:nvSpPr>
          <p:spPr bwMode="auto">
            <a:xfrm>
              <a:off x="3399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2" name="Line 26"/>
            <p:cNvSpPr>
              <a:spLocks noChangeShapeType="1"/>
            </p:cNvSpPr>
            <p:nvPr/>
          </p:nvSpPr>
          <p:spPr bwMode="auto">
            <a:xfrm>
              <a:off x="3629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3" name="Line 27"/>
            <p:cNvSpPr>
              <a:spLocks noChangeShapeType="1"/>
            </p:cNvSpPr>
            <p:nvPr/>
          </p:nvSpPr>
          <p:spPr bwMode="auto">
            <a:xfrm>
              <a:off x="3860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4" name="Line 28"/>
            <p:cNvSpPr>
              <a:spLocks noChangeShapeType="1"/>
            </p:cNvSpPr>
            <p:nvPr/>
          </p:nvSpPr>
          <p:spPr bwMode="auto">
            <a:xfrm>
              <a:off x="4090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5" name="Line 29"/>
            <p:cNvSpPr>
              <a:spLocks noChangeShapeType="1"/>
            </p:cNvSpPr>
            <p:nvPr/>
          </p:nvSpPr>
          <p:spPr bwMode="auto">
            <a:xfrm>
              <a:off x="4320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6" name="Line 30"/>
            <p:cNvSpPr>
              <a:spLocks noChangeShapeType="1"/>
            </p:cNvSpPr>
            <p:nvPr/>
          </p:nvSpPr>
          <p:spPr bwMode="auto">
            <a:xfrm>
              <a:off x="4551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7" name="Line 31"/>
            <p:cNvSpPr>
              <a:spLocks noChangeShapeType="1"/>
            </p:cNvSpPr>
            <p:nvPr/>
          </p:nvSpPr>
          <p:spPr bwMode="auto">
            <a:xfrm>
              <a:off x="4773" y="345"/>
              <a:ext cx="0" cy="3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8" name="Line 32"/>
            <p:cNvSpPr>
              <a:spLocks noChangeShapeType="1"/>
            </p:cNvSpPr>
            <p:nvPr/>
          </p:nvSpPr>
          <p:spPr bwMode="auto">
            <a:xfrm>
              <a:off x="2947" y="1480"/>
              <a:ext cx="0" cy="49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89" name="Line 33"/>
            <p:cNvSpPr>
              <a:spLocks noChangeShapeType="1"/>
            </p:cNvSpPr>
            <p:nvPr/>
          </p:nvSpPr>
          <p:spPr bwMode="auto">
            <a:xfrm>
              <a:off x="2936" y="1497"/>
              <a:ext cx="70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0" name="Line 34"/>
            <p:cNvSpPr>
              <a:spLocks noChangeShapeType="1"/>
            </p:cNvSpPr>
            <p:nvPr/>
          </p:nvSpPr>
          <p:spPr bwMode="auto">
            <a:xfrm>
              <a:off x="3635" y="1026"/>
              <a:ext cx="0" cy="4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1" name="Line 35"/>
            <p:cNvSpPr>
              <a:spLocks noChangeShapeType="1"/>
            </p:cNvSpPr>
            <p:nvPr/>
          </p:nvSpPr>
          <p:spPr bwMode="auto">
            <a:xfrm>
              <a:off x="2256" y="3552"/>
              <a:ext cx="67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2" name="Line 36"/>
            <p:cNvSpPr>
              <a:spLocks noChangeShapeType="1"/>
            </p:cNvSpPr>
            <p:nvPr/>
          </p:nvSpPr>
          <p:spPr bwMode="auto">
            <a:xfrm>
              <a:off x="2936" y="2864"/>
              <a:ext cx="8" cy="6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3" name="Line 37"/>
            <p:cNvSpPr>
              <a:spLocks noChangeShapeType="1"/>
            </p:cNvSpPr>
            <p:nvPr/>
          </p:nvSpPr>
          <p:spPr bwMode="auto">
            <a:xfrm>
              <a:off x="2952" y="2856"/>
              <a:ext cx="67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4" name="Line 38"/>
            <p:cNvSpPr>
              <a:spLocks noChangeShapeType="1"/>
            </p:cNvSpPr>
            <p:nvPr/>
          </p:nvSpPr>
          <p:spPr bwMode="auto">
            <a:xfrm>
              <a:off x="3616" y="2168"/>
              <a:ext cx="8" cy="68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5" name="Line 39"/>
            <p:cNvSpPr>
              <a:spLocks noChangeShapeType="1"/>
            </p:cNvSpPr>
            <p:nvPr/>
          </p:nvSpPr>
          <p:spPr bwMode="auto">
            <a:xfrm>
              <a:off x="3632" y="2176"/>
              <a:ext cx="672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696" name="Text Box 40"/>
            <p:cNvSpPr txBox="1">
              <a:spLocks noChangeArrowheads="1"/>
            </p:cNvSpPr>
            <p:nvPr/>
          </p:nvSpPr>
          <p:spPr bwMode="auto">
            <a:xfrm>
              <a:off x="2718" y="1571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2</a:t>
              </a:r>
            </a:p>
          </p:txBody>
        </p:sp>
        <p:sp>
          <p:nvSpPr>
            <p:cNvPr id="710697" name="Text Box 41"/>
            <p:cNvSpPr txBox="1">
              <a:spLocks noChangeArrowheads="1"/>
            </p:cNvSpPr>
            <p:nvPr/>
          </p:nvSpPr>
          <p:spPr bwMode="auto">
            <a:xfrm>
              <a:off x="3149" y="1212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3</a:t>
              </a:r>
            </a:p>
          </p:txBody>
        </p:sp>
        <p:sp>
          <p:nvSpPr>
            <p:cNvPr id="710698" name="Text Box 42"/>
            <p:cNvSpPr txBox="1">
              <a:spLocks noChangeArrowheads="1"/>
            </p:cNvSpPr>
            <p:nvPr/>
          </p:nvSpPr>
          <p:spPr bwMode="auto">
            <a:xfrm>
              <a:off x="2714" y="3072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710699" name="Text Box 43"/>
            <p:cNvSpPr txBox="1">
              <a:spLocks noChangeArrowheads="1"/>
            </p:cNvSpPr>
            <p:nvPr/>
          </p:nvSpPr>
          <p:spPr bwMode="auto">
            <a:xfrm>
              <a:off x="3146" y="2611"/>
              <a:ext cx="7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710700" name="Line 44"/>
            <p:cNvSpPr>
              <a:spLocks noChangeShapeType="1"/>
            </p:cNvSpPr>
            <p:nvPr/>
          </p:nvSpPr>
          <p:spPr bwMode="auto">
            <a:xfrm>
              <a:off x="2238" y="1959"/>
              <a:ext cx="70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701" name="Line 45"/>
            <p:cNvSpPr>
              <a:spLocks noChangeShapeType="1"/>
            </p:cNvSpPr>
            <p:nvPr/>
          </p:nvSpPr>
          <p:spPr bwMode="auto">
            <a:xfrm>
              <a:off x="3627" y="1038"/>
              <a:ext cx="70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10702" name="Object 46"/>
          <p:cNvGraphicFramePr>
            <a:graphicFrameLocks noChangeAspect="1"/>
          </p:cNvGraphicFramePr>
          <p:nvPr/>
        </p:nvGraphicFramePr>
        <p:xfrm>
          <a:off x="2035176" y="1730376"/>
          <a:ext cx="2308225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4" imgW="850680" imgH="850680" progId="Equation.3">
                  <p:embed/>
                </p:oleObj>
              </mc:Choice>
              <mc:Fallback>
                <p:oleObj name="Equation" r:id="rId4" imgW="85068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6" y="1730376"/>
                        <a:ext cx="2308225" cy="230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703" name="Object 47"/>
          <p:cNvGraphicFramePr>
            <a:graphicFrameLocks noChangeAspect="1"/>
          </p:cNvGraphicFramePr>
          <p:nvPr/>
        </p:nvGraphicFramePr>
        <p:xfrm>
          <a:off x="1882775" y="4527550"/>
          <a:ext cx="2330450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6" imgW="850680" imgH="850680" progId="Equation.3">
                  <p:embed/>
                </p:oleObj>
              </mc:Choice>
              <mc:Fallback>
                <p:oleObj name="Equation" r:id="rId6" imgW="85068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4527550"/>
                        <a:ext cx="2330450" cy="233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704" name="Object 48"/>
          <p:cNvGraphicFramePr>
            <a:graphicFrameLocks noChangeAspect="1"/>
          </p:cNvGraphicFramePr>
          <p:nvPr/>
        </p:nvGraphicFramePr>
        <p:xfrm>
          <a:off x="2701926" y="6172200"/>
          <a:ext cx="6905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8" imgW="241200" imgH="177480" progId="Equation.3">
                  <p:embed/>
                </p:oleObj>
              </mc:Choice>
              <mc:Fallback>
                <p:oleObj name="Equation" r:id="rId8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6" y="6172200"/>
                        <a:ext cx="6905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705" name="Text Box 49"/>
          <p:cNvSpPr txBox="1">
            <a:spLocks noChangeArrowheads="1"/>
          </p:cNvSpPr>
          <p:nvPr/>
        </p:nvSpPr>
        <p:spPr bwMode="auto">
          <a:xfrm>
            <a:off x="1524000" y="152401"/>
            <a:ext cx="9144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</a:rPr>
              <a:t>Determine the average rate of change of each staircase.</a:t>
            </a:r>
          </a:p>
        </p:txBody>
      </p:sp>
      <p:sp>
        <p:nvSpPr>
          <p:cNvPr id="710706" name="Line 50"/>
          <p:cNvSpPr>
            <a:spLocks noChangeShapeType="1"/>
          </p:cNvSpPr>
          <p:nvPr/>
        </p:nvSpPr>
        <p:spPr bwMode="auto">
          <a:xfrm flipV="1">
            <a:off x="6210300" y="2413000"/>
            <a:ext cx="1079500" cy="6985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0707" name="Line 51"/>
          <p:cNvSpPr>
            <a:spLocks noChangeShapeType="1"/>
          </p:cNvSpPr>
          <p:nvPr/>
        </p:nvSpPr>
        <p:spPr bwMode="auto">
          <a:xfrm flipV="1">
            <a:off x="6210300" y="4559300"/>
            <a:ext cx="1079500" cy="10922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4469765"/>
          </a:xfrm>
        </p:spPr>
        <p:txBody>
          <a:bodyPr>
            <a:normAutofit/>
          </a:bodyPr>
          <a:lstStyle/>
          <a:p>
            <a:r>
              <a:rPr lang="en-US" b="1" u="sng" dirty="0"/>
              <a:t>Homework:</a:t>
            </a:r>
            <a:br>
              <a:rPr lang="en-US" dirty="0"/>
            </a:br>
            <a:r>
              <a:rPr lang="en-US" dirty="0"/>
              <a:t>4.3 Homework #1 – Rates of Change and Slope</a:t>
            </a:r>
          </a:p>
        </p:txBody>
      </p:sp>
    </p:spTree>
    <p:extLst>
      <p:ext uri="{BB962C8B-B14F-4D97-AF65-F5344CB8AC3E}">
        <p14:creationId xmlns:p14="http://schemas.microsoft.com/office/powerpoint/2010/main" val="67484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Find rates of change and slopes.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Relate a constant rate of change to the slope of a line.</a:t>
            </a:r>
          </a:p>
        </p:txBody>
      </p:sp>
    </p:spTree>
    <p:extLst>
      <p:ext uri="{BB962C8B-B14F-4D97-AF65-F5344CB8AC3E}">
        <p14:creationId xmlns:p14="http://schemas.microsoft.com/office/powerpoint/2010/main" val="150027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057400" y="1196976"/>
            <a:ext cx="8382000" cy="5661025"/>
            <a:chOff x="336" y="754"/>
            <a:chExt cx="5280" cy="3566"/>
          </a:xfrm>
        </p:grpSpPr>
        <p:sp>
          <p:nvSpPr>
            <p:cNvPr id="13335" name="Text Box 3"/>
            <p:cNvSpPr txBox="1">
              <a:spLocks noChangeArrowheads="1"/>
            </p:cNvSpPr>
            <p:nvPr/>
          </p:nvSpPr>
          <p:spPr bwMode="auto">
            <a:xfrm>
              <a:off x="528" y="2242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3200" b="1"/>
                <a:t>x-axis</a:t>
              </a:r>
            </a:p>
          </p:txBody>
        </p:sp>
        <p:sp>
          <p:nvSpPr>
            <p:cNvPr id="13336" name="Text Box 4"/>
            <p:cNvSpPr txBox="1">
              <a:spLocks noChangeArrowheads="1"/>
            </p:cNvSpPr>
            <p:nvPr/>
          </p:nvSpPr>
          <p:spPr bwMode="auto">
            <a:xfrm>
              <a:off x="2736" y="754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3200" b="1"/>
                <a:t>y-axis</a:t>
              </a:r>
            </a:p>
          </p:txBody>
        </p:sp>
        <p:grpSp>
          <p:nvGrpSpPr>
            <p:cNvPr id="13337" name="Group 5"/>
            <p:cNvGrpSpPr>
              <a:grpSpLocks/>
            </p:cNvGrpSpPr>
            <p:nvPr/>
          </p:nvGrpSpPr>
          <p:grpSpPr bwMode="auto">
            <a:xfrm>
              <a:off x="1392" y="1248"/>
              <a:ext cx="3840" cy="2880"/>
              <a:chOff x="1392" y="960"/>
              <a:chExt cx="3840" cy="2880"/>
            </a:xfrm>
          </p:grpSpPr>
          <p:grpSp>
            <p:nvGrpSpPr>
              <p:cNvPr id="13340" name="Group 6"/>
              <p:cNvGrpSpPr>
                <a:grpSpLocks/>
              </p:cNvGrpSpPr>
              <p:nvPr/>
            </p:nvGrpSpPr>
            <p:grpSpPr bwMode="auto">
              <a:xfrm>
                <a:off x="3312" y="1344"/>
                <a:ext cx="960" cy="960"/>
                <a:chOff x="1440" y="384"/>
                <a:chExt cx="960" cy="960"/>
              </a:xfrm>
            </p:grpSpPr>
            <p:grpSp>
              <p:nvGrpSpPr>
                <p:cNvPr id="13813" name="Group 7"/>
                <p:cNvGrpSpPr>
                  <a:grpSpLocks/>
                </p:cNvGrpSpPr>
                <p:nvPr/>
              </p:nvGrpSpPr>
              <p:grpSpPr bwMode="auto">
                <a:xfrm>
                  <a:off x="1440" y="1152"/>
                  <a:ext cx="960" cy="192"/>
                  <a:chOff x="1440" y="1152"/>
                  <a:chExt cx="960" cy="192"/>
                </a:xfrm>
              </p:grpSpPr>
              <p:sp>
                <p:nvSpPr>
                  <p:cNvPr id="1383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3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4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4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4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3814" name="Group 13"/>
                <p:cNvGrpSpPr>
                  <a:grpSpLocks/>
                </p:cNvGrpSpPr>
                <p:nvPr/>
              </p:nvGrpSpPr>
              <p:grpSpPr bwMode="auto">
                <a:xfrm>
                  <a:off x="1440" y="960"/>
                  <a:ext cx="960" cy="192"/>
                  <a:chOff x="1440" y="1152"/>
                  <a:chExt cx="960" cy="192"/>
                </a:xfrm>
              </p:grpSpPr>
              <p:sp>
                <p:nvSpPr>
                  <p:cNvPr id="138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3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3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3815" name="Group 19"/>
                <p:cNvGrpSpPr>
                  <a:grpSpLocks/>
                </p:cNvGrpSpPr>
                <p:nvPr/>
              </p:nvGrpSpPr>
              <p:grpSpPr bwMode="auto">
                <a:xfrm>
                  <a:off x="1440" y="768"/>
                  <a:ext cx="960" cy="192"/>
                  <a:chOff x="1440" y="1152"/>
                  <a:chExt cx="960" cy="192"/>
                </a:xfrm>
              </p:grpSpPr>
              <p:sp>
                <p:nvSpPr>
                  <p:cNvPr id="1382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2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3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3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3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3816" name="Group 25"/>
                <p:cNvGrpSpPr>
                  <a:grpSpLocks/>
                </p:cNvGrpSpPr>
                <p:nvPr/>
              </p:nvGrpSpPr>
              <p:grpSpPr bwMode="auto">
                <a:xfrm>
                  <a:off x="1440" y="576"/>
                  <a:ext cx="960" cy="192"/>
                  <a:chOff x="1440" y="1152"/>
                  <a:chExt cx="960" cy="192"/>
                </a:xfrm>
              </p:grpSpPr>
              <p:sp>
                <p:nvSpPr>
                  <p:cNvPr id="13823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2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2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2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2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3817" name="Group 31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192"/>
                  <a:chOff x="1440" y="1152"/>
                  <a:chExt cx="960" cy="192"/>
                </a:xfrm>
              </p:grpSpPr>
              <p:sp>
                <p:nvSpPr>
                  <p:cNvPr id="13818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1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2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2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2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13341" name="Group 37"/>
              <p:cNvGrpSpPr>
                <a:grpSpLocks/>
              </p:cNvGrpSpPr>
              <p:nvPr/>
            </p:nvGrpSpPr>
            <p:grpSpPr bwMode="auto">
              <a:xfrm>
                <a:off x="4272" y="1344"/>
                <a:ext cx="960" cy="960"/>
                <a:chOff x="1440" y="384"/>
                <a:chExt cx="960" cy="960"/>
              </a:xfrm>
            </p:grpSpPr>
            <p:grpSp>
              <p:nvGrpSpPr>
                <p:cNvPr id="13783" name="Group 38"/>
                <p:cNvGrpSpPr>
                  <a:grpSpLocks/>
                </p:cNvGrpSpPr>
                <p:nvPr/>
              </p:nvGrpSpPr>
              <p:grpSpPr bwMode="auto">
                <a:xfrm>
                  <a:off x="1440" y="1152"/>
                  <a:ext cx="960" cy="192"/>
                  <a:chOff x="1440" y="1152"/>
                  <a:chExt cx="960" cy="192"/>
                </a:xfrm>
              </p:grpSpPr>
              <p:sp>
                <p:nvSpPr>
                  <p:cNvPr id="1380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09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10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11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12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3784" name="Group 44"/>
                <p:cNvGrpSpPr>
                  <a:grpSpLocks/>
                </p:cNvGrpSpPr>
                <p:nvPr/>
              </p:nvGrpSpPr>
              <p:grpSpPr bwMode="auto">
                <a:xfrm>
                  <a:off x="1440" y="960"/>
                  <a:ext cx="960" cy="192"/>
                  <a:chOff x="1440" y="1152"/>
                  <a:chExt cx="960" cy="192"/>
                </a:xfrm>
              </p:grpSpPr>
              <p:sp>
                <p:nvSpPr>
                  <p:cNvPr id="1380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0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0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0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0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3785" name="Group 50"/>
                <p:cNvGrpSpPr>
                  <a:grpSpLocks/>
                </p:cNvGrpSpPr>
                <p:nvPr/>
              </p:nvGrpSpPr>
              <p:grpSpPr bwMode="auto">
                <a:xfrm>
                  <a:off x="1440" y="768"/>
                  <a:ext cx="960" cy="192"/>
                  <a:chOff x="1440" y="1152"/>
                  <a:chExt cx="960" cy="192"/>
                </a:xfrm>
              </p:grpSpPr>
              <p:sp>
                <p:nvSpPr>
                  <p:cNvPr id="1379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79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0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0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802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3786" name="Group 56"/>
                <p:cNvGrpSpPr>
                  <a:grpSpLocks/>
                </p:cNvGrpSpPr>
                <p:nvPr/>
              </p:nvGrpSpPr>
              <p:grpSpPr bwMode="auto">
                <a:xfrm>
                  <a:off x="1440" y="576"/>
                  <a:ext cx="960" cy="192"/>
                  <a:chOff x="1440" y="1152"/>
                  <a:chExt cx="960" cy="192"/>
                </a:xfrm>
              </p:grpSpPr>
              <p:sp>
                <p:nvSpPr>
                  <p:cNvPr id="13793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79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79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79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797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3787" name="Group 62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192"/>
                  <a:chOff x="1440" y="1152"/>
                  <a:chExt cx="960" cy="192"/>
                </a:xfrm>
              </p:grpSpPr>
              <p:sp>
                <p:nvSpPr>
                  <p:cNvPr id="13788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78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790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79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792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13342" name="Group 68"/>
              <p:cNvGrpSpPr>
                <a:grpSpLocks/>
              </p:cNvGrpSpPr>
              <p:nvPr/>
            </p:nvGrpSpPr>
            <p:grpSpPr bwMode="auto">
              <a:xfrm>
                <a:off x="3312" y="2880"/>
                <a:ext cx="1920" cy="960"/>
                <a:chOff x="480" y="384"/>
                <a:chExt cx="1920" cy="960"/>
              </a:xfrm>
            </p:grpSpPr>
            <p:grpSp>
              <p:nvGrpSpPr>
                <p:cNvPr id="13721" name="Group 69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753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78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7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80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81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82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754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73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74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75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76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77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755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68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69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70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71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72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756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63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64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6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66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67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757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58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59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60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61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62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722" name="Group 100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72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48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4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5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51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52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724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43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44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45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46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47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725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3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39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4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41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4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726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33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34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35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36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37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727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28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29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30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31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32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343" name="Group 131"/>
              <p:cNvGrpSpPr>
                <a:grpSpLocks/>
              </p:cNvGrpSpPr>
              <p:nvPr/>
            </p:nvGrpSpPr>
            <p:grpSpPr bwMode="auto">
              <a:xfrm>
                <a:off x="3312" y="2304"/>
                <a:ext cx="1920" cy="960"/>
                <a:chOff x="480" y="384"/>
                <a:chExt cx="1920" cy="960"/>
              </a:xfrm>
            </p:grpSpPr>
            <p:grpSp>
              <p:nvGrpSpPr>
                <p:cNvPr id="13659" name="Group 132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6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1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17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18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19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20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92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11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12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13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14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15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93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06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07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08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09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10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94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701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02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03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04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05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95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96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97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98" name="Rectangl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99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700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660" name="Group 163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661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86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87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88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89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90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62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81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82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83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84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85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63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76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77" name="Rectangl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78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79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80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64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71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72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73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74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75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65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66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67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68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69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70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344" name="Group 194"/>
              <p:cNvGrpSpPr>
                <a:grpSpLocks/>
              </p:cNvGrpSpPr>
              <p:nvPr/>
            </p:nvGrpSpPr>
            <p:grpSpPr bwMode="auto">
              <a:xfrm>
                <a:off x="3312" y="960"/>
                <a:ext cx="1920" cy="960"/>
                <a:chOff x="480" y="384"/>
                <a:chExt cx="1920" cy="960"/>
              </a:xfrm>
            </p:grpSpPr>
            <p:grpSp>
              <p:nvGrpSpPr>
                <p:cNvPr id="13597" name="Group 195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629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54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55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56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57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58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30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49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50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51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52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53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31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44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45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46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47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48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32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39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40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4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42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43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33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34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35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36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37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38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598" name="Group 226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599" name="Group 227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24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25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26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27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28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00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19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20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21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22" name="Rectangl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2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01" name="Group 239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14" name="Rectangle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15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16" name="Rectangl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17" name="Rectangle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18" name="Rectangle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02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09" name="Rectangl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10" name="Rectangl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11" name="Rectangl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12" name="Rectangl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13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603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604" name="Rectangl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05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06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07" name="Rectangle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608" name="Rectangl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345" name="Group 257"/>
              <p:cNvGrpSpPr>
                <a:grpSpLocks/>
              </p:cNvGrpSpPr>
              <p:nvPr/>
            </p:nvGrpSpPr>
            <p:grpSpPr bwMode="auto">
              <a:xfrm>
                <a:off x="1392" y="2304"/>
                <a:ext cx="1920" cy="960"/>
                <a:chOff x="480" y="384"/>
                <a:chExt cx="1920" cy="960"/>
              </a:xfrm>
            </p:grpSpPr>
            <p:grpSp>
              <p:nvGrpSpPr>
                <p:cNvPr id="13535" name="Group 258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567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92" name="Rectangl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93" name="Rectangl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94" name="Rectangle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95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96" name="Rectangl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68" name="Group 265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87" name="Rectangl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88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89" name="Rectangl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90" name="Rectangl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91" name="Rectangle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69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82" name="Rectangle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83" name="Rectangle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84" name="Rectangle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85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86" name="Rectangle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70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77" name="Rectangle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78" name="Rectangle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79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80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81" name="Rectangl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71" name="Group 283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72" name="Rectangl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73" name="Rectangle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74" name="Rectangle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75" name="Rectangl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76" name="Rectangle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536" name="Group 289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537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62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63" name="Rectangle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64" name="Rectangl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65" name="Rectangl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66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38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57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58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59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60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61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3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52" name="Rectangl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53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54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55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56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40" name="Group 308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4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48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49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50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51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41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42" name="Rectangle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43" name="Rectangle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44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45" name="Rectangle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46" name="Rectangle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346" name="Group 320"/>
              <p:cNvGrpSpPr>
                <a:grpSpLocks/>
              </p:cNvGrpSpPr>
              <p:nvPr/>
            </p:nvGrpSpPr>
            <p:grpSpPr bwMode="auto">
              <a:xfrm>
                <a:off x="1392" y="2880"/>
                <a:ext cx="1920" cy="960"/>
                <a:chOff x="480" y="384"/>
                <a:chExt cx="1920" cy="960"/>
              </a:xfrm>
            </p:grpSpPr>
            <p:grpSp>
              <p:nvGrpSpPr>
                <p:cNvPr id="13473" name="Group 321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505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30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31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32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33" name="Rectangle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34" name="Rectangle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06" name="Group 328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25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26" name="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27" name="Rectangl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28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29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07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20" name="Rectangle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21" name="Rectangle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22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23" name="Rectangle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24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08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15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16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17" name="Rectangl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18" name="Rectangle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19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509" name="Group 346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10" name="Rectangle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11" name="Rectangle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12" name="Rectangl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13" name="Rectangle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14" name="Rectangle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474" name="Group 352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475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500" name="Rectangle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01" name="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02" name="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03" name="Rectangle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504" name="Rectangle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76" name="Group 359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95" name="Rectangle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96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97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98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99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77" name="Group 365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90" name="Rectangle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91" name="Rectangl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92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93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94" name="Rectangle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78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85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86" name="Rectangle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87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88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89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79" name="Group 377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80" name="Rectangle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81" name="Rectangle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82" name="Rectangl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83" name="Rectangle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84" name="Rectangle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347" name="Group 383"/>
              <p:cNvGrpSpPr>
                <a:grpSpLocks/>
              </p:cNvGrpSpPr>
              <p:nvPr/>
            </p:nvGrpSpPr>
            <p:grpSpPr bwMode="auto">
              <a:xfrm>
                <a:off x="1392" y="1344"/>
                <a:ext cx="1920" cy="960"/>
                <a:chOff x="480" y="384"/>
                <a:chExt cx="1920" cy="960"/>
              </a:xfrm>
            </p:grpSpPr>
            <p:grpSp>
              <p:nvGrpSpPr>
                <p:cNvPr id="13411" name="Group 384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443" name="Group 385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68" name="Rectangle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69" name="Rectangle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70" name="Rectangle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71" name="Rectangle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72" name="Rectangle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44" name="Group 391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63" name="Rectangle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64" name="Rectangle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65" name="Rectangle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66" name="Rectangle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67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45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58" name="Rectangle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59" name="Rectangle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60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61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62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46" name="Group 403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53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54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55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56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57" name="Rectangle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47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48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49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50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51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52" name="Rectangle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412" name="Group 415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413" name="Group 416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38" name="Rectangle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39" name="Rectangle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40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41" name="Rectangle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42" name="Rectangle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14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33" name="Rectangle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34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35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36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37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15" name="Group 428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28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29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30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31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32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16" name="Group 434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23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24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25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26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27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417" name="Group 440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18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19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20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21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22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348" name="Group 446"/>
              <p:cNvGrpSpPr>
                <a:grpSpLocks/>
              </p:cNvGrpSpPr>
              <p:nvPr/>
            </p:nvGrpSpPr>
            <p:grpSpPr bwMode="auto">
              <a:xfrm>
                <a:off x="1392" y="960"/>
                <a:ext cx="1920" cy="960"/>
                <a:chOff x="480" y="384"/>
                <a:chExt cx="1920" cy="960"/>
              </a:xfrm>
            </p:grpSpPr>
            <p:grpSp>
              <p:nvGrpSpPr>
                <p:cNvPr id="13349" name="Group 447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381" name="Group 448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06" name="Rectangle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07" name="Rectangle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08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09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10" name="Rectangle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382" name="Group 454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401" name="Rectangle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02" name="Rectangle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03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04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05" name="Rectangle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383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396" name="Rectangle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97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98" name="Rectangl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99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400" name="Rectangl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384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391" name="Rectangle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92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93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94" name="Rectangle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95" name="Rectangle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385" name="Group 472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386" name="Rectangle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87" name="Rectangle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88" name="Rectangle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89" name="Rectangle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90" name="Rectangle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350" name="Group 478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3351" name="Group 479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376" name="Rectangle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77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78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79" name="Rectangle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80" name="Rectangle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352" name="Group 485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371" name="Rectangle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72" name="Rectangle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73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74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75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353" name="Group 491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366" name="Rectangle 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67" name="Rectangle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68" name="Rectangle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69" name="Rectangle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70" name="Rectangle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354" name="Group 497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361" name="Rectangle 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62" name="Rectangle 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63" name="Rectangle 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64" name="Rectangle 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65" name="Rectangle 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3355" name="Group 503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3356" name="Rectangle 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57" name="Rectangle 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58" name="Rectangle 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59" name="Rectangle 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3360" name="Rectangle 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3338" name="Line 509"/>
            <p:cNvSpPr>
              <a:spLocks noChangeShapeType="1"/>
            </p:cNvSpPr>
            <p:nvPr/>
          </p:nvSpPr>
          <p:spPr bwMode="auto">
            <a:xfrm>
              <a:off x="336" y="2592"/>
              <a:ext cx="52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Line 510"/>
            <p:cNvSpPr>
              <a:spLocks noChangeShapeType="1"/>
            </p:cNvSpPr>
            <p:nvPr/>
          </p:nvSpPr>
          <p:spPr bwMode="auto">
            <a:xfrm flipV="1">
              <a:off x="3312" y="768"/>
              <a:ext cx="0" cy="35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743" name="Rectangle 511"/>
          <p:cNvSpPr>
            <a:spLocks noChangeArrowheads="1"/>
          </p:cNvSpPr>
          <p:nvPr/>
        </p:nvSpPr>
        <p:spPr bwMode="auto">
          <a:xfrm>
            <a:off x="2209800" y="4419600"/>
            <a:ext cx="4038600" cy="1828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4400" b="1"/>
          </a:p>
        </p:txBody>
      </p:sp>
      <p:sp>
        <p:nvSpPr>
          <p:cNvPr id="95744" name="Rectangle 51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458200" cy="838200"/>
          </a:xfrm>
          <a:solidFill>
            <a:schemeClr val="tx2"/>
          </a:solidFill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Find the slope between (-3, 6) and (5, 2)</a:t>
            </a:r>
          </a:p>
        </p:txBody>
      </p:sp>
      <p:sp>
        <p:nvSpPr>
          <p:cNvPr id="95745" name="Oval 513"/>
          <p:cNvSpPr>
            <a:spLocks noChangeArrowheads="1"/>
          </p:cNvSpPr>
          <p:nvPr/>
        </p:nvSpPr>
        <p:spPr bwMode="auto">
          <a:xfrm>
            <a:off x="82296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95746" name="Line 514"/>
          <p:cNvSpPr>
            <a:spLocks noChangeShapeType="1"/>
          </p:cNvSpPr>
          <p:nvPr/>
        </p:nvSpPr>
        <p:spPr bwMode="auto">
          <a:xfrm>
            <a:off x="5867400" y="2286000"/>
            <a:ext cx="0" cy="1219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47" name="Oval 515"/>
          <p:cNvSpPr>
            <a:spLocks noChangeArrowheads="1"/>
          </p:cNvSpPr>
          <p:nvPr/>
        </p:nvSpPr>
        <p:spPr bwMode="auto">
          <a:xfrm>
            <a:off x="5791200" y="220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95748" name="Line 516"/>
          <p:cNvSpPr>
            <a:spLocks noChangeShapeType="1"/>
          </p:cNvSpPr>
          <p:nvPr/>
        </p:nvSpPr>
        <p:spPr bwMode="auto">
          <a:xfrm>
            <a:off x="4343400" y="1524000"/>
            <a:ext cx="59436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49" name="Line 517"/>
          <p:cNvSpPr>
            <a:spLocks noChangeShapeType="1"/>
          </p:cNvSpPr>
          <p:nvPr/>
        </p:nvSpPr>
        <p:spPr bwMode="auto">
          <a:xfrm>
            <a:off x="5867400" y="3505200"/>
            <a:ext cx="23622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50" name="Text Box 518"/>
          <p:cNvSpPr txBox="1">
            <a:spLocks noChangeArrowheads="1"/>
          </p:cNvSpPr>
          <p:nvPr/>
        </p:nvSpPr>
        <p:spPr bwMode="auto">
          <a:xfrm>
            <a:off x="2382839" y="4645026"/>
            <a:ext cx="1087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chemeClr val="hlink"/>
                </a:solidFill>
              </a:rPr>
              <a:t>Rise</a:t>
            </a:r>
          </a:p>
        </p:txBody>
      </p:sp>
      <p:sp>
        <p:nvSpPr>
          <p:cNvPr id="95751" name="Text Box 519"/>
          <p:cNvSpPr txBox="1">
            <a:spLocks noChangeArrowheads="1"/>
          </p:cNvSpPr>
          <p:nvPr/>
        </p:nvSpPr>
        <p:spPr bwMode="auto">
          <a:xfrm>
            <a:off x="2474914" y="5334001"/>
            <a:ext cx="103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6600CC"/>
                </a:solidFill>
              </a:rPr>
              <a:t>Run</a:t>
            </a:r>
          </a:p>
        </p:txBody>
      </p:sp>
      <p:sp>
        <p:nvSpPr>
          <p:cNvPr id="95752" name="Line 520"/>
          <p:cNvSpPr>
            <a:spLocks noChangeShapeType="1"/>
          </p:cNvSpPr>
          <p:nvPr/>
        </p:nvSpPr>
        <p:spPr bwMode="auto">
          <a:xfrm>
            <a:off x="2362200" y="5334000"/>
            <a:ext cx="12192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53" name="Text Box 521"/>
          <p:cNvSpPr txBox="1">
            <a:spLocks noChangeArrowheads="1"/>
          </p:cNvSpPr>
          <p:nvPr/>
        </p:nvSpPr>
        <p:spPr bwMode="auto">
          <a:xfrm>
            <a:off x="3962401" y="4645026"/>
            <a:ext cx="60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chemeClr val="hlink"/>
                </a:solidFill>
              </a:rPr>
              <a:t>-4</a:t>
            </a:r>
          </a:p>
        </p:txBody>
      </p:sp>
      <p:sp>
        <p:nvSpPr>
          <p:cNvPr id="95754" name="Text Box 522"/>
          <p:cNvSpPr txBox="1">
            <a:spLocks noChangeArrowheads="1"/>
          </p:cNvSpPr>
          <p:nvPr/>
        </p:nvSpPr>
        <p:spPr bwMode="auto">
          <a:xfrm>
            <a:off x="4054475" y="5334001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6600CC"/>
                </a:solidFill>
              </a:rPr>
              <a:t>8</a:t>
            </a:r>
          </a:p>
        </p:txBody>
      </p:sp>
      <p:sp>
        <p:nvSpPr>
          <p:cNvPr id="95755" name="Line 523"/>
          <p:cNvSpPr>
            <a:spLocks noChangeShapeType="1"/>
          </p:cNvSpPr>
          <p:nvPr/>
        </p:nvSpPr>
        <p:spPr bwMode="auto">
          <a:xfrm flipV="1">
            <a:off x="4038601" y="5334001"/>
            <a:ext cx="517525" cy="31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56" name="Text Box 524"/>
          <p:cNvSpPr txBox="1">
            <a:spLocks noChangeArrowheads="1"/>
          </p:cNvSpPr>
          <p:nvPr/>
        </p:nvSpPr>
        <p:spPr bwMode="auto">
          <a:xfrm>
            <a:off x="5165726" y="4648201"/>
            <a:ext cx="60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chemeClr val="hlink"/>
                </a:solidFill>
              </a:rPr>
              <a:t>-1</a:t>
            </a:r>
          </a:p>
        </p:txBody>
      </p:sp>
      <p:sp>
        <p:nvSpPr>
          <p:cNvPr id="95757" name="Text Box 525"/>
          <p:cNvSpPr txBox="1">
            <a:spLocks noChangeArrowheads="1"/>
          </p:cNvSpPr>
          <p:nvPr/>
        </p:nvSpPr>
        <p:spPr bwMode="auto">
          <a:xfrm>
            <a:off x="5257800" y="5337176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95758" name="Line 526"/>
          <p:cNvSpPr>
            <a:spLocks noChangeShapeType="1"/>
          </p:cNvSpPr>
          <p:nvPr/>
        </p:nvSpPr>
        <p:spPr bwMode="auto">
          <a:xfrm flipV="1">
            <a:off x="5241926" y="5334001"/>
            <a:ext cx="517525" cy="31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759" name="Text Box 527"/>
          <p:cNvSpPr txBox="1">
            <a:spLocks noChangeArrowheads="1"/>
          </p:cNvSpPr>
          <p:nvPr/>
        </p:nvSpPr>
        <p:spPr bwMode="auto">
          <a:xfrm>
            <a:off x="3581400" y="5105401"/>
            <a:ext cx="359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>
                <a:solidFill>
                  <a:schemeClr val="folHlink"/>
                </a:solidFill>
              </a:rPr>
              <a:t>=</a:t>
            </a:r>
          </a:p>
        </p:txBody>
      </p:sp>
      <p:sp>
        <p:nvSpPr>
          <p:cNvPr id="95760" name="Text Box 528"/>
          <p:cNvSpPr txBox="1">
            <a:spLocks noChangeArrowheads="1"/>
          </p:cNvSpPr>
          <p:nvPr/>
        </p:nvSpPr>
        <p:spPr bwMode="auto">
          <a:xfrm>
            <a:off x="4724400" y="5105401"/>
            <a:ext cx="359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>
                <a:solidFill>
                  <a:schemeClr val="folHlink"/>
                </a:solidFill>
              </a:rPr>
              <a:t>=</a:t>
            </a:r>
          </a:p>
        </p:txBody>
      </p:sp>
      <p:sp>
        <p:nvSpPr>
          <p:cNvPr id="95761" name="Text Box 529"/>
          <p:cNvSpPr txBox="1">
            <a:spLocks noChangeArrowheads="1"/>
          </p:cNvSpPr>
          <p:nvPr/>
        </p:nvSpPr>
        <p:spPr bwMode="auto">
          <a:xfrm>
            <a:off x="4724400" y="2133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</a:rPr>
              <a:t>(-3, 6)</a:t>
            </a:r>
          </a:p>
        </p:txBody>
      </p:sp>
      <p:sp>
        <p:nvSpPr>
          <p:cNvPr id="95762" name="Text Box 530"/>
          <p:cNvSpPr txBox="1">
            <a:spLocks noChangeArrowheads="1"/>
          </p:cNvSpPr>
          <p:nvPr/>
        </p:nvSpPr>
        <p:spPr bwMode="auto">
          <a:xfrm>
            <a:off x="8382000" y="32004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6600CC"/>
                </a:solidFill>
              </a:rPr>
              <a:t>(5, 2)</a:t>
            </a:r>
          </a:p>
        </p:txBody>
      </p:sp>
    </p:spTree>
    <p:extLst>
      <p:ext uri="{BB962C8B-B14F-4D97-AF65-F5344CB8AC3E}">
        <p14:creationId xmlns:p14="http://schemas.microsoft.com/office/powerpoint/2010/main" val="5407494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5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5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5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5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5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5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5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3" grpId="0" animBg="1" autoUpdateAnimBg="0"/>
      <p:bldP spid="95745" grpId="0" animBg="1"/>
      <p:bldP spid="95746" grpId="0" animBg="1"/>
      <p:bldP spid="95747" grpId="0" animBg="1"/>
      <p:bldP spid="95748" grpId="0" animBg="1"/>
      <p:bldP spid="95749" grpId="0" animBg="1"/>
      <p:bldP spid="95750" grpId="0" autoUpdateAnimBg="0"/>
      <p:bldP spid="95751" grpId="0" autoUpdateAnimBg="0"/>
      <p:bldP spid="95752" grpId="0" animBg="1"/>
      <p:bldP spid="95753" grpId="0" autoUpdateAnimBg="0"/>
      <p:bldP spid="95754" grpId="0" autoUpdateAnimBg="0"/>
      <p:bldP spid="95755" grpId="0" animBg="1"/>
      <p:bldP spid="95756" grpId="0" autoUpdateAnimBg="0"/>
      <p:bldP spid="95757" grpId="0" autoUpdateAnimBg="0"/>
      <p:bldP spid="95758" grpId="0" animBg="1"/>
      <p:bldP spid="95759" grpId="0" autoUpdateAnimBg="0"/>
      <p:bldP spid="95760" grpId="0" autoUpdateAnimBg="0"/>
      <p:bldP spid="95761" grpId="0"/>
      <p:bldP spid="957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352800" y="1447800"/>
            <a:ext cx="7086600" cy="5410200"/>
            <a:chOff x="1152" y="912"/>
            <a:chExt cx="4464" cy="3408"/>
          </a:xfrm>
        </p:grpSpPr>
        <p:sp>
          <p:nvSpPr>
            <p:cNvPr id="15378" name="Text Box 3"/>
            <p:cNvSpPr txBox="1">
              <a:spLocks noChangeArrowheads="1"/>
            </p:cNvSpPr>
            <p:nvPr/>
          </p:nvSpPr>
          <p:spPr bwMode="auto">
            <a:xfrm>
              <a:off x="5280" y="254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  <p:sp>
          <p:nvSpPr>
            <p:cNvPr id="15379" name="Text Box 4"/>
            <p:cNvSpPr txBox="1">
              <a:spLocks noChangeArrowheads="1"/>
            </p:cNvSpPr>
            <p:nvPr/>
          </p:nvSpPr>
          <p:spPr bwMode="auto">
            <a:xfrm>
              <a:off x="3072" y="9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grpSp>
          <p:nvGrpSpPr>
            <p:cNvPr id="15380" name="Group 5"/>
            <p:cNvGrpSpPr>
              <a:grpSpLocks/>
            </p:cNvGrpSpPr>
            <p:nvPr/>
          </p:nvGrpSpPr>
          <p:grpSpPr bwMode="auto">
            <a:xfrm>
              <a:off x="1392" y="1248"/>
              <a:ext cx="3840" cy="2880"/>
              <a:chOff x="1392" y="960"/>
              <a:chExt cx="3840" cy="2880"/>
            </a:xfrm>
          </p:grpSpPr>
          <p:grpSp>
            <p:nvGrpSpPr>
              <p:cNvPr id="15383" name="Group 6"/>
              <p:cNvGrpSpPr>
                <a:grpSpLocks/>
              </p:cNvGrpSpPr>
              <p:nvPr/>
            </p:nvGrpSpPr>
            <p:grpSpPr bwMode="auto">
              <a:xfrm>
                <a:off x="3312" y="1344"/>
                <a:ext cx="960" cy="960"/>
                <a:chOff x="1440" y="384"/>
                <a:chExt cx="960" cy="960"/>
              </a:xfrm>
            </p:grpSpPr>
            <p:grpSp>
              <p:nvGrpSpPr>
                <p:cNvPr id="15856" name="Group 7"/>
                <p:cNvGrpSpPr>
                  <a:grpSpLocks/>
                </p:cNvGrpSpPr>
                <p:nvPr/>
              </p:nvGrpSpPr>
              <p:grpSpPr bwMode="auto">
                <a:xfrm>
                  <a:off x="1440" y="1152"/>
                  <a:ext cx="960" cy="192"/>
                  <a:chOff x="1440" y="1152"/>
                  <a:chExt cx="960" cy="192"/>
                </a:xfrm>
              </p:grpSpPr>
              <p:sp>
                <p:nvSpPr>
                  <p:cNvPr id="1588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8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8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84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8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5857" name="Group 13"/>
                <p:cNvGrpSpPr>
                  <a:grpSpLocks/>
                </p:cNvGrpSpPr>
                <p:nvPr/>
              </p:nvGrpSpPr>
              <p:grpSpPr bwMode="auto">
                <a:xfrm>
                  <a:off x="1440" y="960"/>
                  <a:ext cx="960" cy="192"/>
                  <a:chOff x="1440" y="1152"/>
                  <a:chExt cx="960" cy="192"/>
                </a:xfrm>
              </p:grpSpPr>
              <p:sp>
                <p:nvSpPr>
                  <p:cNvPr id="1587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7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7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7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8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5858" name="Group 19"/>
                <p:cNvGrpSpPr>
                  <a:grpSpLocks/>
                </p:cNvGrpSpPr>
                <p:nvPr/>
              </p:nvGrpSpPr>
              <p:grpSpPr bwMode="auto">
                <a:xfrm>
                  <a:off x="1440" y="768"/>
                  <a:ext cx="960" cy="192"/>
                  <a:chOff x="1440" y="1152"/>
                  <a:chExt cx="960" cy="192"/>
                </a:xfrm>
              </p:grpSpPr>
              <p:sp>
                <p:nvSpPr>
                  <p:cNvPr id="1587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7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7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7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75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5859" name="Group 25"/>
                <p:cNvGrpSpPr>
                  <a:grpSpLocks/>
                </p:cNvGrpSpPr>
                <p:nvPr/>
              </p:nvGrpSpPr>
              <p:grpSpPr bwMode="auto">
                <a:xfrm>
                  <a:off x="1440" y="576"/>
                  <a:ext cx="960" cy="192"/>
                  <a:chOff x="1440" y="1152"/>
                  <a:chExt cx="960" cy="192"/>
                </a:xfrm>
              </p:grpSpPr>
              <p:sp>
                <p:nvSpPr>
                  <p:cNvPr id="1586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6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6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6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7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5860" name="Group 31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192"/>
                  <a:chOff x="1440" y="1152"/>
                  <a:chExt cx="960" cy="192"/>
                </a:xfrm>
              </p:grpSpPr>
              <p:sp>
                <p:nvSpPr>
                  <p:cNvPr id="15861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62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63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64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65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15384" name="Group 37"/>
              <p:cNvGrpSpPr>
                <a:grpSpLocks/>
              </p:cNvGrpSpPr>
              <p:nvPr/>
            </p:nvGrpSpPr>
            <p:grpSpPr bwMode="auto">
              <a:xfrm>
                <a:off x="4272" y="1344"/>
                <a:ext cx="960" cy="960"/>
                <a:chOff x="1440" y="384"/>
                <a:chExt cx="960" cy="960"/>
              </a:xfrm>
            </p:grpSpPr>
            <p:grpSp>
              <p:nvGrpSpPr>
                <p:cNvPr id="15826" name="Group 38"/>
                <p:cNvGrpSpPr>
                  <a:grpSpLocks/>
                </p:cNvGrpSpPr>
                <p:nvPr/>
              </p:nvGrpSpPr>
              <p:grpSpPr bwMode="auto">
                <a:xfrm>
                  <a:off x="1440" y="1152"/>
                  <a:ext cx="960" cy="192"/>
                  <a:chOff x="1440" y="1152"/>
                  <a:chExt cx="960" cy="192"/>
                </a:xfrm>
              </p:grpSpPr>
              <p:sp>
                <p:nvSpPr>
                  <p:cNvPr id="1585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52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5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5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5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5827" name="Group 44"/>
                <p:cNvGrpSpPr>
                  <a:grpSpLocks/>
                </p:cNvGrpSpPr>
                <p:nvPr/>
              </p:nvGrpSpPr>
              <p:grpSpPr bwMode="auto">
                <a:xfrm>
                  <a:off x="1440" y="960"/>
                  <a:ext cx="960" cy="192"/>
                  <a:chOff x="1440" y="1152"/>
                  <a:chExt cx="960" cy="192"/>
                </a:xfrm>
              </p:grpSpPr>
              <p:sp>
                <p:nvSpPr>
                  <p:cNvPr id="15846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4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4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4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5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5828" name="Group 50"/>
                <p:cNvGrpSpPr>
                  <a:grpSpLocks/>
                </p:cNvGrpSpPr>
                <p:nvPr/>
              </p:nvGrpSpPr>
              <p:grpSpPr bwMode="auto">
                <a:xfrm>
                  <a:off x="1440" y="768"/>
                  <a:ext cx="960" cy="192"/>
                  <a:chOff x="1440" y="1152"/>
                  <a:chExt cx="960" cy="192"/>
                </a:xfrm>
              </p:grpSpPr>
              <p:sp>
                <p:nvSpPr>
                  <p:cNvPr id="15841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42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4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4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5829" name="Group 56"/>
                <p:cNvGrpSpPr>
                  <a:grpSpLocks/>
                </p:cNvGrpSpPr>
                <p:nvPr/>
              </p:nvGrpSpPr>
              <p:grpSpPr bwMode="auto">
                <a:xfrm>
                  <a:off x="1440" y="576"/>
                  <a:ext cx="960" cy="192"/>
                  <a:chOff x="1440" y="1152"/>
                  <a:chExt cx="960" cy="192"/>
                </a:xfrm>
              </p:grpSpPr>
              <p:sp>
                <p:nvSpPr>
                  <p:cNvPr id="1583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37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38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39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40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5830" name="Group 62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192"/>
                  <a:chOff x="1440" y="1152"/>
                  <a:chExt cx="960" cy="192"/>
                </a:xfrm>
              </p:grpSpPr>
              <p:sp>
                <p:nvSpPr>
                  <p:cNvPr id="1583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3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3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3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83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15385" name="Group 68"/>
              <p:cNvGrpSpPr>
                <a:grpSpLocks/>
              </p:cNvGrpSpPr>
              <p:nvPr/>
            </p:nvGrpSpPr>
            <p:grpSpPr bwMode="auto">
              <a:xfrm>
                <a:off x="3312" y="2880"/>
                <a:ext cx="1920" cy="960"/>
                <a:chOff x="480" y="384"/>
                <a:chExt cx="1920" cy="960"/>
              </a:xfrm>
            </p:grpSpPr>
            <p:grpSp>
              <p:nvGrpSpPr>
                <p:cNvPr id="15764" name="Group 69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796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821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22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23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24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25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97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816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17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18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19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20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98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811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12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13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14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15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99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806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07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08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09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10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80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801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02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03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04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805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765" name="Group 100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7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91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92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93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94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95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6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86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87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88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89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90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68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81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82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83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84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85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69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76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77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78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79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80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7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71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72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73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74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75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5386" name="Group 131"/>
              <p:cNvGrpSpPr>
                <a:grpSpLocks/>
              </p:cNvGrpSpPr>
              <p:nvPr/>
            </p:nvGrpSpPr>
            <p:grpSpPr bwMode="auto">
              <a:xfrm>
                <a:off x="3312" y="2304"/>
                <a:ext cx="1920" cy="960"/>
                <a:chOff x="480" y="384"/>
                <a:chExt cx="1920" cy="960"/>
              </a:xfrm>
            </p:grpSpPr>
            <p:grpSp>
              <p:nvGrpSpPr>
                <p:cNvPr id="15702" name="Group 132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7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59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60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61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62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63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35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54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55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56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57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58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36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49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50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51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52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53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37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44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45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46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47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48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38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39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40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41" name="Rectangl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42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43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703" name="Group 163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704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29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30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31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32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33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05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24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25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26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27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28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06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19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20" name="Rectangl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21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22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23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07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14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15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16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17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18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708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709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10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11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12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13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5387" name="Group 194"/>
              <p:cNvGrpSpPr>
                <a:grpSpLocks/>
              </p:cNvGrpSpPr>
              <p:nvPr/>
            </p:nvGrpSpPr>
            <p:grpSpPr bwMode="auto">
              <a:xfrm>
                <a:off x="3312" y="960"/>
                <a:ext cx="1920" cy="960"/>
                <a:chOff x="480" y="384"/>
                <a:chExt cx="1920" cy="960"/>
              </a:xfrm>
            </p:grpSpPr>
            <p:grpSp>
              <p:nvGrpSpPr>
                <p:cNvPr id="15640" name="Group 195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672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97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98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99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00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701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73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92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93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94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95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96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74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87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88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89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90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91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75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82" name="Rectangle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83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84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85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86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76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77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78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79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80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81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641" name="Group 226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642" name="Group 227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67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68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69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70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71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43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62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63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64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65" name="Rectangl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66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44" name="Group 239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57" name="Rectangle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58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59" name="Rectangl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60" name="Rectangle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61" name="Rectangle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45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52" name="Rectangl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53" name="Rectangl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54" name="Rectangl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55" name="Rectangl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56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46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47" name="Rectangl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48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49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50" name="Rectangle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51" name="Rectangl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5388" name="Group 257"/>
              <p:cNvGrpSpPr>
                <a:grpSpLocks/>
              </p:cNvGrpSpPr>
              <p:nvPr/>
            </p:nvGrpSpPr>
            <p:grpSpPr bwMode="auto">
              <a:xfrm>
                <a:off x="1392" y="2304"/>
                <a:ext cx="1920" cy="960"/>
                <a:chOff x="480" y="384"/>
                <a:chExt cx="1920" cy="960"/>
              </a:xfrm>
            </p:grpSpPr>
            <p:grpSp>
              <p:nvGrpSpPr>
                <p:cNvPr id="15578" name="Group 258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610" name="Group 259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35" name="Rectangl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36" name="Rectangl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37" name="Rectangle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38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39" name="Rectangl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11" name="Group 265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30" name="Rectangl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31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32" name="Rectangl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33" name="Rectangl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34" name="Rectangle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12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25" name="Rectangle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26" name="Rectangle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27" name="Rectangle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28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29" name="Rectangle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13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20" name="Rectangle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21" name="Rectangle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22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23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24" name="Rectangl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614" name="Group 283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15" name="Rectangl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16" name="Rectangle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17" name="Rectangle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18" name="Rectangl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19" name="Rectangle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579" name="Group 289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580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05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06" name="Rectangle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07" name="Rectangl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08" name="Rectangl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09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81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600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01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02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03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604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82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95" name="Rectangl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96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97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98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99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83" name="Group 308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90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91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92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93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94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84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85" name="Rectangle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86" name="Rectangle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87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88" name="Rectangle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89" name="Rectangle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5389" name="Group 320"/>
              <p:cNvGrpSpPr>
                <a:grpSpLocks/>
              </p:cNvGrpSpPr>
              <p:nvPr/>
            </p:nvGrpSpPr>
            <p:grpSpPr bwMode="auto">
              <a:xfrm>
                <a:off x="1392" y="2880"/>
                <a:ext cx="1920" cy="960"/>
                <a:chOff x="480" y="384"/>
                <a:chExt cx="1920" cy="960"/>
              </a:xfrm>
            </p:grpSpPr>
            <p:grpSp>
              <p:nvGrpSpPr>
                <p:cNvPr id="15516" name="Group 321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548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73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74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75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76" name="Rectangle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77" name="Rectangle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49" name="Group 328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68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69" name="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70" name="Rectangl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71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72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50" name="Group 334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63" name="Rectangle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64" name="Rectangle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65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66" name="Rectangle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67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51" name="Group 340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58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59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60" name="Rectangl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61" name="Rectangle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62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52" name="Group 346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53" name="Rectangle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54" name="Rectangle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55" name="Rectangl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56" name="Rectangle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57" name="Rectangle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517" name="Group 352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518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43" name="Rectangle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44" name="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45" name="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46" name="Rectangle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47" name="Rectangle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19" name="Group 359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38" name="Rectangle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39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40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41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42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20" name="Group 365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33" name="Rectangle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34" name="Rectangl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35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36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37" name="Rectangle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21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28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29" name="Rectangle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30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31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32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522" name="Group 377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23" name="Rectangle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24" name="Rectangle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25" name="Rectangl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26" name="Rectangle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27" name="Rectangle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5390" name="Group 383"/>
              <p:cNvGrpSpPr>
                <a:grpSpLocks/>
              </p:cNvGrpSpPr>
              <p:nvPr/>
            </p:nvGrpSpPr>
            <p:grpSpPr bwMode="auto">
              <a:xfrm>
                <a:off x="1392" y="1344"/>
                <a:ext cx="1920" cy="960"/>
                <a:chOff x="480" y="384"/>
                <a:chExt cx="1920" cy="960"/>
              </a:xfrm>
            </p:grpSpPr>
            <p:grpSp>
              <p:nvGrpSpPr>
                <p:cNvPr id="15454" name="Group 384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486" name="Group 385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11" name="Rectangle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12" name="Rectangle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13" name="Rectangle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14" name="Rectangle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15" name="Rectangle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87" name="Group 391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06" name="Rectangle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07" name="Rectangle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08" name="Rectangle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09" name="Rectangle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10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88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501" name="Rectangle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02" name="Rectangle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03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04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05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89" name="Group 403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96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97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98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99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500" name="Rectangle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90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91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92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93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94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95" name="Rectangle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455" name="Group 415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456" name="Group 416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81" name="Rectangle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82" name="Rectangle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83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84" name="Rectangle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85" name="Rectangle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57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76" name="Rectangle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77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78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79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80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58" name="Group 428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71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72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73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74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75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59" name="Group 434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66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67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68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69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70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60" name="Group 440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61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62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63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64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65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5391" name="Group 446"/>
              <p:cNvGrpSpPr>
                <a:grpSpLocks/>
              </p:cNvGrpSpPr>
              <p:nvPr/>
            </p:nvGrpSpPr>
            <p:grpSpPr bwMode="auto">
              <a:xfrm>
                <a:off x="1392" y="960"/>
                <a:ext cx="1920" cy="960"/>
                <a:chOff x="480" y="384"/>
                <a:chExt cx="1920" cy="960"/>
              </a:xfrm>
            </p:grpSpPr>
            <p:grpSp>
              <p:nvGrpSpPr>
                <p:cNvPr id="15392" name="Group 447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424" name="Group 448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49" name="Rectangle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50" name="Rectangle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51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52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53" name="Rectangle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25" name="Group 454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44" name="Rectangle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45" name="Rectangle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46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47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48" name="Rectangle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26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39" name="Rectangle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40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41" name="Rectangl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42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43" name="Rectangl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27" name="Group 466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34" name="Rectangle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35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36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37" name="Rectangle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38" name="Rectangle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428" name="Group 472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29" name="Rectangle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30" name="Rectangle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31" name="Rectangle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32" name="Rectangle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33" name="Rectangle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5393" name="Group 478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5394" name="Group 479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19" name="Rectangle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20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21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22" name="Rectangle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23" name="Rectangle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395" name="Group 485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14" name="Rectangle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15" name="Rectangle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16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17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18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396" name="Group 491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09" name="Rectangle 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10" name="Rectangle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11" name="Rectangle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12" name="Rectangle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13" name="Rectangle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397" name="Group 497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404" name="Rectangle 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05" name="Rectangle 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06" name="Rectangle 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07" name="Rectangle 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08" name="Rectangle 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5398" name="Group 503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5399" name="Rectangle 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00" name="Rectangle 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01" name="Rectangle 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02" name="Rectangle 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5403" name="Rectangle 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5381" name="Line 509"/>
            <p:cNvSpPr>
              <a:spLocks noChangeShapeType="1"/>
            </p:cNvSpPr>
            <p:nvPr/>
          </p:nvSpPr>
          <p:spPr bwMode="auto">
            <a:xfrm>
              <a:off x="1152" y="2592"/>
              <a:ext cx="446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Line 510"/>
            <p:cNvSpPr>
              <a:spLocks noChangeShapeType="1"/>
            </p:cNvSpPr>
            <p:nvPr/>
          </p:nvSpPr>
          <p:spPr bwMode="auto">
            <a:xfrm flipV="1">
              <a:off x="3312" y="1008"/>
              <a:ext cx="0" cy="33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839" name="Rectangle 511"/>
          <p:cNvSpPr>
            <a:spLocks noChangeArrowheads="1"/>
          </p:cNvSpPr>
          <p:nvPr/>
        </p:nvSpPr>
        <p:spPr bwMode="auto">
          <a:xfrm>
            <a:off x="2133600" y="4495801"/>
            <a:ext cx="3805238" cy="1685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4400" b="1"/>
          </a:p>
        </p:txBody>
      </p:sp>
      <p:sp>
        <p:nvSpPr>
          <p:cNvPr id="99840" name="Rectangle 51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915400" cy="1143000"/>
          </a:xfrm>
          <a:solidFill>
            <a:schemeClr val="tx2"/>
          </a:solidFill>
        </p:spPr>
        <p:txBody>
          <a:bodyPr/>
          <a:lstStyle/>
          <a:p>
            <a:pPr>
              <a:defRPr/>
            </a:pPr>
            <a:r>
              <a:rPr lang="en-US" sz="4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Find the slope between (5, 4) and (5, 2).</a:t>
            </a:r>
          </a:p>
        </p:txBody>
      </p:sp>
      <p:sp>
        <p:nvSpPr>
          <p:cNvPr id="99841" name="Oval 513"/>
          <p:cNvSpPr>
            <a:spLocks noChangeArrowheads="1"/>
          </p:cNvSpPr>
          <p:nvPr/>
        </p:nvSpPr>
        <p:spPr bwMode="auto">
          <a:xfrm>
            <a:off x="8229600" y="3429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99842" name="Oval 514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99843" name="Line 515"/>
          <p:cNvSpPr>
            <a:spLocks noChangeShapeType="1"/>
          </p:cNvSpPr>
          <p:nvPr/>
        </p:nvSpPr>
        <p:spPr bwMode="auto">
          <a:xfrm>
            <a:off x="8305800" y="1295400"/>
            <a:ext cx="0" cy="495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4" name="Text Box 516"/>
          <p:cNvSpPr txBox="1">
            <a:spLocks noChangeArrowheads="1"/>
          </p:cNvSpPr>
          <p:nvPr/>
        </p:nvSpPr>
        <p:spPr bwMode="auto">
          <a:xfrm>
            <a:off x="2286000" y="4645026"/>
            <a:ext cx="1087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chemeClr val="hlink"/>
                </a:solidFill>
              </a:rPr>
              <a:t>Rise</a:t>
            </a:r>
          </a:p>
        </p:txBody>
      </p:sp>
      <p:sp>
        <p:nvSpPr>
          <p:cNvPr id="99845" name="Text Box 517"/>
          <p:cNvSpPr txBox="1">
            <a:spLocks noChangeArrowheads="1"/>
          </p:cNvSpPr>
          <p:nvPr/>
        </p:nvSpPr>
        <p:spPr bwMode="auto">
          <a:xfrm>
            <a:off x="2378075" y="5334001"/>
            <a:ext cx="1030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6600CC"/>
                </a:solidFill>
              </a:rPr>
              <a:t>Run</a:t>
            </a:r>
          </a:p>
        </p:txBody>
      </p:sp>
      <p:sp>
        <p:nvSpPr>
          <p:cNvPr id="99846" name="Line 518"/>
          <p:cNvSpPr>
            <a:spLocks noChangeShapeType="1"/>
          </p:cNvSpPr>
          <p:nvPr/>
        </p:nvSpPr>
        <p:spPr bwMode="auto">
          <a:xfrm>
            <a:off x="2362200" y="53340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47" name="Text Box 519"/>
          <p:cNvSpPr txBox="1">
            <a:spLocks noChangeArrowheads="1"/>
          </p:cNvSpPr>
          <p:nvPr/>
        </p:nvSpPr>
        <p:spPr bwMode="auto">
          <a:xfrm>
            <a:off x="3962401" y="4645026"/>
            <a:ext cx="60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chemeClr val="hlink"/>
                </a:solidFill>
              </a:rPr>
              <a:t>-2</a:t>
            </a:r>
          </a:p>
        </p:txBody>
      </p:sp>
      <p:sp>
        <p:nvSpPr>
          <p:cNvPr id="99848" name="Text Box 520"/>
          <p:cNvSpPr txBox="1">
            <a:spLocks noChangeArrowheads="1"/>
          </p:cNvSpPr>
          <p:nvPr/>
        </p:nvSpPr>
        <p:spPr bwMode="auto">
          <a:xfrm>
            <a:off x="4054475" y="5334001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6600CC"/>
                </a:solidFill>
              </a:rPr>
              <a:t>0</a:t>
            </a:r>
          </a:p>
        </p:txBody>
      </p:sp>
      <p:sp>
        <p:nvSpPr>
          <p:cNvPr id="99849" name="Line 521"/>
          <p:cNvSpPr>
            <a:spLocks noChangeShapeType="1"/>
          </p:cNvSpPr>
          <p:nvPr/>
        </p:nvSpPr>
        <p:spPr bwMode="auto">
          <a:xfrm flipV="1">
            <a:off x="4038601" y="5334001"/>
            <a:ext cx="517525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850" name="Text Box 522"/>
          <p:cNvSpPr txBox="1">
            <a:spLocks noChangeArrowheads="1"/>
          </p:cNvSpPr>
          <p:nvPr/>
        </p:nvSpPr>
        <p:spPr bwMode="auto">
          <a:xfrm>
            <a:off x="5029200" y="4953000"/>
            <a:ext cx="2338388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/>
              <a:t>Undefined</a:t>
            </a:r>
          </a:p>
        </p:txBody>
      </p:sp>
      <p:sp>
        <p:nvSpPr>
          <p:cNvPr id="99851" name="Text Box 523"/>
          <p:cNvSpPr txBox="1">
            <a:spLocks noChangeArrowheads="1"/>
          </p:cNvSpPr>
          <p:nvPr/>
        </p:nvSpPr>
        <p:spPr bwMode="auto">
          <a:xfrm>
            <a:off x="3581400" y="51054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99852" name="Text Box 524"/>
          <p:cNvSpPr txBox="1">
            <a:spLocks noChangeArrowheads="1"/>
          </p:cNvSpPr>
          <p:nvPr/>
        </p:nvSpPr>
        <p:spPr bwMode="auto">
          <a:xfrm>
            <a:off x="4648200" y="51054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99853" name="Line 525"/>
          <p:cNvSpPr>
            <a:spLocks noChangeShapeType="1"/>
          </p:cNvSpPr>
          <p:nvPr/>
        </p:nvSpPr>
        <p:spPr bwMode="auto">
          <a:xfrm>
            <a:off x="8305800" y="28956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8371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9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9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9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39" grpId="0" animBg="1" autoUpdateAnimBg="0"/>
      <p:bldP spid="99841" grpId="0" animBg="1"/>
      <p:bldP spid="99842" grpId="0" animBg="1"/>
      <p:bldP spid="99843" grpId="0" animBg="1"/>
      <p:bldP spid="99844" grpId="0" autoUpdateAnimBg="0"/>
      <p:bldP spid="99845" grpId="0" autoUpdateAnimBg="0"/>
      <p:bldP spid="99846" grpId="0" animBg="1"/>
      <p:bldP spid="99847" grpId="0" autoUpdateAnimBg="0"/>
      <p:bldP spid="99848" grpId="0" autoUpdateAnimBg="0"/>
      <p:bldP spid="99849" grpId="0" animBg="1"/>
      <p:bldP spid="99850" grpId="0" animBg="1" autoUpdateAnimBg="0"/>
      <p:bldP spid="99851" grpId="0" autoUpdateAnimBg="0"/>
      <p:bldP spid="99852" grpId="0" autoUpdateAnimBg="0"/>
      <p:bldP spid="998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 flipH="1">
            <a:off x="4648200" y="28956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429000" y="1524000"/>
            <a:ext cx="6813550" cy="5334000"/>
            <a:chOff x="1200" y="960"/>
            <a:chExt cx="4292" cy="3360"/>
          </a:xfrm>
        </p:grpSpPr>
        <p:sp>
          <p:nvSpPr>
            <p:cNvPr id="17426" name="Text Box 4"/>
            <p:cNvSpPr txBox="1">
              <a:spLocks noChangeArrowheads="1"/>
            </p:cNvSpPr>
            <p:nvPr/>
          </p:nvSpPr>
          <p:spPr bwMode="auto">
            <a:xfrm>
              <a:off x="5280" y="259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x</a:t>
              </a:r>
            </a:p>
          </p:txBody>
        </p:sp>
        <p:sp>
          <p:nvSpPr>
            <p:cNvPr id="17427" name="Text Box 5"/>
            <p:cNvSpPr txBox="1">
              <a:spLocks noChangeArrowheads="1"/>
            </p:cNvSpPr>
            <p:nvPr/>
          </p:nvSpPr>
          <p:spPr bwMode="auto">
            <a:xfrm>
              <a:off x="3072" y="96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y</a:t>
              </a:r>
            </a:p>
          </p:txBody>
        </p:sp>
        <p:grpSp>
          <p:nvGrpSpPr>
            <p:cNvPr id="17428" name="Group 6"/>
            <p:cNvGrpSpPr>
              <a:grpSpLocks/>
            </p:cNvGrpSpPr>
            <p:nvPr/>
          </p:nvGrpSpPr>
          <p:grpSpPr bwMode="auto">
            <a:xfrm>
              <a:off x="1392" y="1248"/>
              <a:ext cx="3840" cy="2880"/>
              <a:chOff x="1392" y="960"/>
              <a:chExt cx="3840" cy="2880"/>
            </a:xfrm>
          </p:grpSpPr>
          <p:grpSp>
            <p:nvGrpSpPr>
              <p:cNvPr id="17431" name="Group 7"/>
              <p:cNvGrpSpPr>
                <a:grpSpLocks/>
              </p:cNvGrpSpPr>
              <p:nvPr/>
            </p:nvGrpSpPr>
            <p:grpSpPr bwMode="auto">
              <a:xfrm>
                <a:off x="3312" y="1344"/>
                <a:ext cx="960" cy="960"/>
                <a:chOff x="1440" y="384"/>
                <a:chExt cx="960" cy="960"/>
              </a:xfrm>
            </p:grpSpPr>
            <p:grpSp>
              <p:nvGrpSpPr>
                <p:cNvPr id="17904" name="Group 8"/>
                <p:cNvGrpSpPr>
                  <a:grpSpLocks/>
                </p:cNvGrpSpPr>
                <p:nvPr/>
              </p:nvGrpSpPr>
              <p:grpSpPr bwMode="auto">
                <a:xfrm>
                  <a:off x="1440" y="1152"/>
                  <a:ext cx="960" cy="192"/>
                  <a:chOff x="1440" y="1152"/>
                  <a:chExt cx="960" cy="192"/>
                </a:xfrm>
              </p:grpSpPr>
              <p:sp>
                <p:nvSpPr>
                  <p:cNvPr id="1792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3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3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3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3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7905" name="Group 14"/>
                <p:cNvGrpSpPr>
                  <a:grpSpLocks/>
                </p:cNvGrpSpPr>
                <p:nvPr/>
              </p:nvGrpSpPr>
              <p:grpSpPr bwMode="auto">
                <a:xfrm>
                  <a:off x="1440" y="960"/>
                  <a:ext cx="960" cy="192"/>
                  <a:chOff x="1440" y="1152"/>
                  <a:chExt cx="960" cy="192"/>
                </a:xfrm>
              </p:grpSpPr>
              <p:sp>
                <p:nvSpPr>
                  <p:cNvPr id="17924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2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2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2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7906" name="Group 20"/>
                <p:cNvGrpSpPr>
                  <a:grpSpLocks/>
                </p:cNvGrpSpPr>
                <p:nvPr/>
              </p:nvGrpSpPr>
              <p:grpSpPr bwMode="auto">
                <a:xfrm>
                  <a:off x="1440" y="768"/>
                  <a:ext cx="960" cy="192"/>
                  <a:chOff x="1440" y="1152"/>
                  <a:chExt cx="960" cy="192"/>
                </a:xfrm>
              </p:grpSpPr>
              <p:sp>
                <p:nvSpPr>
                  <p:cNvPr id="179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2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2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2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2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7907" name="Group 26"/>
                <p:cNvGrpSpPr>
                  <a:grpSpLocks/>
                </p:cNvGrpSpPr>
                <p:nvPr/>
              </p:nvGrpSpPr>
              <p:grpSpPr bwMode="auto">
                <a:xfrm>
                  <a:off x="1440" y="576"/>
                  <a:ext cx="960" cy="192"/>
                  <a:chOff x="1440" y="1152"/>
                  <a:chExt cx="960" cy="192"/>
                </a:xfrm>
              </p:grpSpPr>
              <p:sp>
                <p:nvSpPr>
                  <p:cNvPr id="17914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1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1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1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18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7908" name="Group 32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192"/>
                  <a:chOff x="1440" y="1152"/>
                  <a:chExt cx="960" cy="192"/>
                </a:xfrm>
              </p:grpSpPr>
              <p:sp>
                <p:nvSpPr>
                  <p:cNvPr id="1790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1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1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1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1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17432" name="Group 38"/>
              <p:cNvGrpSpPr>
                <a:grpSpLocks/>
              </p:cNvGrpSpPr>
              <p:nvPr/>
            </p:nvGrpSpPr>
            <p:grpSpPr bwMode="auto">
              <a:xfrm>
                <a:off x="4272" y="1344"/>
                <a:ext cx="960" cy="960"/>
                <a:chOff x="1440" y="384"/>
                <a:chExt cx="960" cy="960"/>
              </a:xfrm>
            </p:grpSpPr>
            <p:grpSp>
              <p:nvGrpSpPr>
                <p:cNvPr id="17874" name="Group 39"/>
                <p:cNvGrpSpPr>
                  <a:grpSpLocks/>
                </p:cNvGrpSpPr>
                <p:nvPr/>
              </p:nvGrpSpPr>
              <p:grpSpPr bwMode="auto">
                <a:xfrm>
                  <a:off x="1440" y="1152"/>
                  <a:ext cx="960" cy="192"/>
                  <a:chOff x="1440" y="1152"/>
                  <a:chExt cx="960" cy="192"/>
                </a:xfrm>
              </p:grpSpPr>
              <p:sp>
                <p:nvSpPr>
                  <p:cNvPr id="17899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00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01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02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903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7875" name="Group 45"/>
                <p:cNvGrpSpPr>
                  <a:grpSpLocks/>
                </p:cNvGrpSpPr>
                <p:nvPr/>
              </p:nvGrpSpPr>
              <p:grpSpPr bwMode="auto">
                <a:xfrm>
                  <a:off x="1440" y="960"/>
                  <a:ext cx="960" cy="192"/>
                  <a:chOff x="1440" y="1152"/>
                  <a:chExt cx="960" cy="192"/>
                </a:xfrm>
              </p:grpSpPr>
              <p:sp>
                <p:nvSpPr>
                  <p:cNvPr id="1789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9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9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9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9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7876" name="Group 51"/>
                <p:cNvGrpSpPr>
                  <a:grpSpLocks/>
                </p:cNvGrpSpPr>
                <p:nvPr/>
              </p:nvGrpSpPr>
              <p:grpSpPr bwMode="auto">
                <a:xfrm>
                  <a:off x="1440" y="768"/>
                  <a:ext cx="960" cy="192"/>
                  <a:chOff x="1440" y="1152"/>
                  <a:chExt cx="960" cy="192"/>
                </a:xfrm>
              </p:grpSpPr>
              <p:sp>
                <p:nvSpPr>
                  <p:cNvPr id="1788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9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9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92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93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7877" name="Group 57"/>
                <p:cNvGrpSpPr>
                  <a:grpSpLocks/>
                </p:cNvGrpSpPr>
                <p:nvPr/>
              </p:nvGrpSpPr>
              <p:grpSpPr bwMode="auto">
                <a:xfrm>
                  <a:off x="1440" y="576"/>
                  <a:ext cx="960" cy="192"/>
                  <a:chOff x="1440" y="1152"/>
                  <a:chExt cx="960" cy="192"/>
                </a:xfrm>
              </p:grpSpPr>
              <p:sp>
                <p:nvSpPr>
                  <p:cNvPr id="1788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8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8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87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88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17878" name="Group 63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192"/>
                  <a:chOff x="1440" y="1152"/>
                  <a:chExt cx="960" cy="192"/>
                </a:xfrm>
              </p:grpSpPr>
              <p:sp>
                <p:nvSpPr>
                  <p:cNvPr id="1787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80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8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82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7883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1152"/>
                    <a:ext cx="19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grpSp>
            <p:nvGrpSpPr>
              <p:cNvPr id="17433" name="Group 69"/>
              <p:cNvGrpSpPr>
                <a:grpSpLocks/>
              </p:cNvGrpSpPr>
              <p:nvPr/>
            </p:nvGrpSpPr>
            <p:grpSpPr bwMode="auto">
              <a:xfrm>
                <a:off x="3312" y="2880"/>
                <a:ext cx="1920" cy="960"/>
                <a:chOff x="480" y="384"/>
                <a:chExt cx="1920" cy="960"/>
              </a:xfrm>
            </p:grpSpPr>
            <p:grpSp>
              <p:nvGrpSpPr>
                <p:cNvPr id="17812" name="Group 70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844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69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70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71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72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73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84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64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65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66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67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68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84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59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60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61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62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63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847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54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55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56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57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5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84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49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50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51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52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53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813" name="Group 101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814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39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40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41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42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43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815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34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35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36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37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38" name="Rectangl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816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29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30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31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32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33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817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24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25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26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27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28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818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19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20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21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22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23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7434" name="Group 132"/>
              <p:cNvGrpSpPr>
                <a:grpSpLocks/>
              </p:cNvGrpSpPr>
              <p:nvPr/>
            </p:nvGrpSpPr>
            <p:grpSpPr bwMode="auto">
              <a:xfrm>
                <a:off x="3312" y="2304"/>
                <a:ext cx="1920" cy="960"/>
                <a:chOff x="480" y="384"/>
                <a:chExt cx="1920" cy="960"/>
              </a:xfrm>
            </p:grpSpPr>
            <p:grpSp>
              <p:nvGrpSpPr>
                <p:cNvPr id="17750" name="Group 133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782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07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08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09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10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11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83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802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03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04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05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06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84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97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98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99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00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801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85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92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93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94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95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96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86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87" name="Rectangle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88" name="Rectangle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89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90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91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751" name="Group 164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752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77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78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79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80" name="Rectangle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81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53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72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73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74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75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76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54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67" name="Rectangle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68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69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70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71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55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62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63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64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65" name="Rectangle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6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5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57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58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59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60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61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7435" name="Group 195"/>
              <p:cNvGrpSpPr>
                <a:grpSpLocks/>
              </p:cNvGrpSpPr>
              <p:nvPr/>
            </p:nvGrpSpPr>
            <p:grpSpPr bwMode="auto">
              <a:xfrm>
                <a:off x="3312" y="960"/>
                <a:ext cx="1920" cy="960"/>
                <a:chOff x="480" y="384"/>
                <a:chExt cx="1920" cy="960"/>
              </a:xfrm>
            </p:grpSpPr>
            <p:grpSp>
              <p:nvGrpSpPr>
                <p:cNvPr id="17688" name="Group 196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720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45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46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47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48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49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21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40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41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42" name="Rectangle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43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44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22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35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36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37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38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39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23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30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3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32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33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34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724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25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26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27" name="Rectangl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28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29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689" name="Group 227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690" name="Group 228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15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16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17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18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19" name="Rectangle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91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10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11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12" name="Rectangl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1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14" name="Rectangle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92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05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06" name="Rectangl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07" name="Rectangle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08" name="Rectangle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09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93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700" name="Rectangl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01" name="Rectangl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02" name="Rectangl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03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704" name="Rectangle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94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95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96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97" name="Rectangle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98" name="Rectangle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99" name="Rectangle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7436" name="Group 258"/>
              <p:cNvGrpSpPr>
                <a:grpSpLocks/>
              </p:cNvGrpSpPr>
              <p:nvPr/>
            </p:nvGrpSpPr>
            <p:grpSpPr bwMode="auto">
              <a:xfrm>
                <a:off x="1392" y="2304"/>
                <a:ext cx="1920" cy="960"/>
                <a:chOff x="480" y="384"/>
                <a:chExt cx="1920" cy="960"/>
              </a:xfrm>
            </p:grpSpPr>
            <p:grpSp>
              <p:nvGrpSpPr>
                <p:cNvPr id="17626" name="Group 259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658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83" name="Rectangl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84" name="Rectangle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85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86" name="Rectangle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87" name="Rectangle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59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78" name="Rectangle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79" name="Rectangle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80" name="Rectangle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81" name="Rectangle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82" name="Rectangle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60" name="Group 272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73" name="Rectangle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74" name="Rectangle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75" name="Rectangle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76" name="Rectangle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77" name="Rectangle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61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68" name="Rectangle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69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70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71" name="Rectangl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72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62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63" name="Rectangle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64" name="Rectangle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65" name="Rectangl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66" name="Rectangle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67" name="Rectangle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627" name="Group 290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628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53" name="Rectangle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54" name="Rectangl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55" name="Rectangl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56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57" name="Rectangl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29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48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49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50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51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52" name="Rectangl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30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43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44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45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46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47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31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38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39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40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41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42" name="Rectangle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32" name="Group 315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33" name="Rectangle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34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35" name="Rectangle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36" name="Rectangle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37" name="Rectangle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7437" name="Group 321"/>
              <p:cNvGrpSpPr>
                <a:grpSpLocks/>
              </p:cNvGrpSpPr>
              <p:nvPr/>
            </p:nvGrpSpPr>
            <p:grpSpPr bwMode="auto">
              <a:xfrm>
                <a:off x="1392" y="2880"/>
                <a:ext cx="1920" cy="960"/>
                <a:chOff x="480" y="384"/>
                <a:chExt cx="1920" cy="960"/>
              </a:xfrm>
            </p:grpSpPr>
            <p:grpSp>
              <p:nvGrpSpPr>
                <p:cNvPr id="17564" name="Group 322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596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21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22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23" name="Rectangle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24" name="Rectangle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25" name="Rectangle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97" name="Group 329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16" name="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17" name="Rectangl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18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19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20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98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11" name="Rectangle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12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13" name="Rectangle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14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15" name="Rectangle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99" name="Group 341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06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07" name="Rectangl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08" name="Rectangle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09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10" name="Rectangle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600" name="Group 347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601" name="Rectangle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02" name="Rectangl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03" name="Rectangle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04" name="Rectangle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605" name="Rectangle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565" name="Group 353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566" name="Group 354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91" name="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92" name="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93" name="Rectangle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94" name="Rectangle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95" name="Rectangle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67" name="Group 360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86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87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88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89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90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68" name="Group 366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81" name="Rectangl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82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83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84" name="Rectangle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85" name="Rectangle 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69" name="Group 372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76" name="Rectangle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77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78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79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80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70" name="Group 378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71" name="Rectangle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72" name="Rectangl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73" name="Rectangle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74" name="Rectangle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75" name="Rectangle 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7438" name="Group 384"/>
              <p:cNvGrpSpPr>
                <a:grpSpLocks/>
              </p:cNvGrpSpPr>
              <p:nvPr/>
            </p:nvGrpSpPr>
            <p:grpSpPr bwMode="auto">
              <a:xfrm>
                <a:off x="1392" y="1344"/>
                <a:ext cx="1920" cy="960"/>
                <a:chOff x="480" y="384"/>
                <a:chExt cx="1920" cy="960"/>
              </a:xfrm>
            </p:grpSpPr>
            <p:grpSp>
              <p:nvGrpSpPr>
                <p:cNvPr id="17502" name="Group 385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534" name="Group 386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59" name="Rectangle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60" name="Rectangle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61" name="Rectangle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62" name="Rectangle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63" name="Rectangle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35" name="Group 392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54" name="Rectangle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55" name="Rectangle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56" name="Rectangle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57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58" name="Rectangle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36" name="Group 398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49" name="Rectangle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50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51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52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53" name="Rectangle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37" name="Group 404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44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45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46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47" name="Rectangle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48" name="Rectangle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38" name="Group 410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39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40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41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42" name="Rectangle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43" name="Rectangle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503" name="Group 416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504" name="Group 417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29" name="Rectangle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30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31" name="Rectangle 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32" name="Rectangle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33" name="Rectangle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05" name="Group 423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24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25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26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27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28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06" name="Group 429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19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20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21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22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23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07" name="Group 435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14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15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16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17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18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508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509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10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11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12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13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7439" name="Group 447"/>
              <p:cNvGrpSpPr>
                <a:grpSpLocks/>
              </p:cNvGrpSpPr>
              <p:nvPr/>
            </p:nvGrpSpPr>
            <p:grpSpPr bwMode="auto">
              <a:xfrm>
                <a:off x="1392" y="960"/>
                <a:ext cx="1920" cy="960"/>
                <a:chOff x="480" y="384"/>
                <a:chExt cx="1920" cy="960"/>
              </a:xfrm>
            </p:grpSpPr>
            <p:grpSp>
              <p:nvGrpSpPr>
                <p:cNvPr id="17440" name="Group 448"/>
                <p:cNvGrpSpPr>
                  <a:grpSpLocks/>
                </p:cNvGrpSpPr>
                <p:nvPr/>
              </p:nvGrpSpPr>
              <p:grpSpPr bwMode="auto">
                <a:xfrm>
                  <a:off x="144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472" name="Group 449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497" name="Rectangle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98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99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00" name="Rectangle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501" name="Rectangle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473" name="Group 455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492" name="Rectangle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93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94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95" name="Rectangle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96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474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487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88" name="Rectangl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89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90" name="Rectangl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91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475" name="Group 467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482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83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84" name="Rectangle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85" name="Rectangle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86" name="Rectangle 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476" name="Group 473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477" name="Rectangle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78" name="Rectangle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79" name="Rectangle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80" name="Rectangle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81" name="Rectangle 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441" name="Group 479"/>
                <p:cNvGrpSpPr>
                  <a:grpSpLocks/>
                </p:cNvGrpSpPr>
                <p:nvPr/>
              </p:nvGrpSpPr>
              <p:grpSpPr bwMode="auto">
                <a:xfrm>
                  <a:off x="480" y="384"/>
                  <a:ext cx="960" cy="960"/>
                  <a:chOff x="1440" y="384"/>
                  <a:chExt cx="960" cy="960"/>
                </a:xfrm>
              </p:grpSpPr>
              <p:grpSp>
                <p:nvGrpSpPr>
                  <p:cNvPr id="17442" name="Group 480"/>
                  <p:cNvGrpSpPr>
                    <a:grpSpLocks/>
                  </p:cNvGrpSpPr>
                  <p:nvPr/>
                </p:nvGrpSpPr>
                <p:grpSpPr bwMode="auto">
                  <a:xfrm>
                    <a:off x="1440" y="1152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467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68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69" name="Rectangle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70" name="Rectangle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71" name="Rectangle 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443" name="Group 486"/>
                  <p:cNvGrpSpPr>
                    <a:grpSpLocks/>
                  </p:cNvGrpSpPr>
                  <p:nvPr/>
                </p:nvGrpSpPr>
                <p:grpSpPr bwMode="auto">
                  <a:xfrm>
                    <a:off x="1440" y="960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462" name="Rectangle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63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64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65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66" name="Rectangle 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444" name="Group 492"/>
                  <p:cNvGrpSpPr>
                    <a:grpSpLocks/>
                  </p:cNvGrpSpPr>
                  <p:nvPr/>
                </p:nvGrpSpPr>
                <p:grpSpPr bwMode="auto">
                  <a:xfrm>
                    <a:off x="1440" y="768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457" name="Rectangle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58" name="Rectangle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59" name="Rectangle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60" name="Rectangle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61" name="Rectangle 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445" name="Group 498"/>
                  <p:cNvGrpSpPr>
                    <a:grpSpLocks/>
                  </p:cNvGrpSpPr>
                  <p:nvPr/>
                </p:nvGrpSpPr>
                <p:grpSpPr bwMode="auto">
                  <a:xfrm>
                    <a:off x="1440" y="576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452" name="Rectangle 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53" name="Rectangle 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54" name="Rectangle 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55" name="Rectangle 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56" name="Rectangle 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  <p:grpSp>
                <p:nvGrpSpPr>
                  <p:cNvPr id="17446" name="Group 504"/>
                  <p:cNvGrpSpPr>
                    <a:grpSpLocks/>
                  </p:cNvGrpSpPr>
                  <p:nvPr/>
                </p:nvGrpSpPr>
                <p:grpSpPr bwMode="auto">
                  <a:xfrm>
                    <a:off x="1440" y="384"/>
                    <a:ext cx="960" cy="192"/>
                    <a:chOff x="1440" y="1152"/>
                    <a:chExt cx="960" cy="192"/>
                  </a:xfrm>
                </p:grpSpPr>
                <p:sp>
                  <p:nvSpPr>
                    <p:cNvPr id="17447" name="Rectangle 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48" name="Rectangle 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49" name="Rectangle 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50" name="Rectangle 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  <p:sp>
                  <p:nvSpPr>
                    <p:cNvPr id="17451" name="Rectangle 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1152"/>
                      <a:ext cx="192" cy="192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7429" name="Line 510"/>
            <p:cNvSpPr>
              <a:spLocks noChangeShapeType="1"/>
            </p:cNvSpPr>
            <p:nvPr/>
          </p:nvSpPr>
          <p:spPr bwMode="auto">
            <a:xfrm>
              <a:off x="1200" y="2592"/>
              <a:ext cx="42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511"/>
            <p:cNvSpPr>
              <a:spLocks noChangeShapeType="1"/>
            </p:cNvSpPr>
            <p:nvPr/>
          </p:nvSpPr>
          <p:spPr bwMode="auto">
            <a:xfrm flipV="1">
              <a:off x="3312" y="1008"/>
              <a:ext cx="0" cy="33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888" name="Rectangle 512"/>
          <p:cNvSpPr>
            <a:spLocks noChangeArrowheads="1"/>
          </p:cNvSpPr>
          <p:nvPr/>
        </p:nvSpPr>
        <p:spPr bwMode="auto">
          <a:xfrm>
            <a:off x="2286000" y="4572000"/>
            <a:ext cx="4038600" cy="1600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sz="4400" b="1"/>
          </a:p>
        </p:txBody>
      </p:sp>
      <p:sp>
        <p:nvSpPr>
          <p:cNvPr id="101889" name="Oval 513"/>
          <p:cNvSpPr>
            <a:spLocks noChangeArrowheads="1"/>
          </p:cNvSpPr>
          <p:nvPr/>
        </p:nvSpPr>
        <p:spPr bwMode="auto">
          <a:xfrm>
            <a:off x="5791200" y="2819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01890" name="Line 514"/>
          <p:cNvSpPr>
            <a:spLocks noChangeShapeType="1"/>
          </p:cNvSpPr>
          <p:nvPr/>
        </p:nvSpPr>
        <p:spPr bwMode="auto">
          <a:xfrm flipH="1">
            <a:off x="5943600" y="28956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891" name="Oval 515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01892" name="Text Box 516"/>
          <p:cNvSpPr txBox="1">
            <a:spLocks noChangeArrowheads="1"/>
          </p:cNvSpPr>
          <p:nvPr/>
        </p:nvSpPr>
        <p:spPr bwMode="auto">
          <a:xfrm>
            <a:off x="2286000" y="4645026"/>
            <a:ext cx="1087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chemeClr val="hlink"/>
                </a:solidFill>
              </a:rPr>
              <a:t>Rise</a:t>
            </a:r>
          </a:p>
        </p:txBody>
      </p:sp>
      <p:sp>
        <p:nvSpPr>
          <p:cNvPr id="101893" name="Text Box 517"/>
          <p:cNvSpPr txBox="1">
            <a:spLocks noChangeArrowheads="1"/>
          </p:cNvSpPr>
          <p:nvPr/>
        </p:nvSpPr>
        <p:spPr bwMode="auto">
          <a:xfrm>
            <a:off x="2378075" y="5334001"/>
            <a:ext cx="1030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6600CC"/>
                </a:solidFill>
              </a:rPr>
              <a:t>Run</a:t>
            </a:r>
          </a:p>
        </p:txBody>
      </p:sp>
      <p:sp>
        <p:nvSpPr>
          <p:cNvPr id="101894" name="Line 518"/>
          <p:cNvSpPr>
            <a:spLocks noChangeShapeType="1"/>
          </p:cNvSpPr>
          <p:nvPr/>
        </p:nvSpPr>
        <p:spPr bwMode="auto">
          <a:xfrm>
            <a:off x="2362200" y="53340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895" name="Text Box 519"/>
          <p:cNvSpPr txBox="1">
            <a:spLocks noChangeArrowheads="1"/>
          </p:cNvSpPr>
          <p:nvPr/>
        </p:nvSpPr>
        <p:spPr bwMode="auto">
          <a:xfrm>
            <a:off x="4038600" y="4648201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101896" name="Text Box 520"/>
          <p:cNvSpPr txBox="1">
            <a:spLocks noChangeArrowheads="1"/>
          </p:cNvSpPr>
          <p:nvPr/>
        </p:nvSpPr>
        <p:spPr bwMode="auto">
          <a:xfrm>
            <a:off x="4054476" y="5334001"/>
            <a:ext cx="608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>
                <a:solidFill>
                  <a:srgbClr val="6600CC"/>
                </a:solidFill>
              </a:rPr>
              <a:t>-8</a:t>
            </a:r>
          </a:p>
        </p:txBody>
      </p:sp>
      <p:sp>
        <p:nvSpPr>
          <p:cNvPr id="101897" name="Line 521"/>
          <p:cNvSpPr>
            <a:spLocks noChangeShapeType="1"/>
          </p:cNvSpPr>
          <p:nvPr/>
        </p:nvSpPr>
        <p:spPr bwMode="auto">
          <a:xfrm flipV="1">
            <a:off x="4038601" y="5334001"/>
            <a:ext cx="517525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898" name="Text Box 522"/>
          <p:cNvSpPr txBox="1">
            <a:spLocks noChangeArrowheads="1"/>
          </p:cNvSpPr>
          <p:nvPr/>
        </p:nvSpPr>
        <p:spPr bwMode="auto">
          <a:xfrm>
            <a:off x="5105401" y="4953000"/>
            <a:ext cx="1152525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/>
              <a:t>Zero</a:t>
            </a:r>
          </a:p>
        </p:txBody>
      </p:sp>
      <p:sp>
        <p:nvSpPr>
          <p:cNvPr id="101899" name="Text Box 523"/>
          <p:cNvSpPr txBox="1">
            <a:spLocks noChangeArrowheads="1"/>
          </p:cNvSpPr>
          <p:nvPr/>
        </p:nvSpPr>
        <p:spPr bwMode="auto">
          <a:xfrm>
            <a:off x="3581400" y="51054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101900" name="Text Box 524"/>
          <p:cNvSpPr txBox="1">
            <a:spLocks noChangeArrowheads="1"/>
          </p:cNvSpPr>
          <p:nvPr/>
        </p:nvSpPr>
        <p:spPr bwMode="auto">
          <a:xfrm>
            <a:off x="4648200" y="51054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=</a:t>
            </a:r>
          </a:p>
        </p:txBody>
      </p:sp>
      <p:sp>
        <p:nvSpPr>
          <p:cNvPr id="101901" name="Rectangle 525"/>
          <p:cNvSpPr>
            <a:spLocks noChangeArrowheads="1"/>
          </p:cNvSpPr>
          <p:nvPr/>
        </p:nvSpPr>
        <p:spPr bwMode="auto">
          <a:xfrm>
            <a:off x="1524000" y="4572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kumimoji="1" lang="en-US" sz="4000" b="1" i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the slope between (5, 4) and (-3, 4).</a:t>
            </a:r>
          </a:p>
        </p:txBody>
      </p:sp>
    </p:spTree>
    <p:extLst>
      <p:ext uri="{BB962C8B-B14F-4D97-AF65-F5344CB8AC3E}">
        <p14:creationId xmlns:p14="http://schemas.microsoft.com/office/powerpoint/2010/main" val="161078640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1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1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888" grpId="0" animBg="1" autoUpdateAnimBg="0"/>
      <p:bldP spid="101889" grpId="0" animBg="1"/>
      <p:bldP spid="101890" grpId="0" animBg="1"/>
      <p:bldP spid="101891" grpId="0" animBg="1"/>
      <p:bldP spid="101892" grpId="0" autoUpdateAnimBg="0"/>
      <p:bldP spid="101893" grpId="0" autoUpdateAnimBg="0"/>
      <p:bldP spid="101894" grpId="0" animBg="1"/>
      <p:bldP spid="101895" grpId="0" autoUpdateAnimBg="0"/>
      <p:bldP spid="101896" grpId="0" autoUpdateAnimBg="0"/>
      <p:bldP spid="101897" grpId="0" animBg="1"/>
      <p:bldP spid="101898" grpId="0" animBg="1" autoUpdateAnimBg="0"/>
      <p:bldP spid="101899" grpId="0" autoUpdateAnimBg="0"/>
      <p:bldP spid="10190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Ski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1"/>
            <a:ext cx="5715000" cy="54006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435" name="Text Box 13"/>
          <p:cNvSpPr txBox="1">
            <a:spLocks noChangeArrowheads="1"/>
          </p:cNvSpPr>
          <p:nvPr/>
        </p:nvSpPr>
        <p:spPr bwMode="auto">
          <a:xfrm>
            <a:off x="2895600" y="1"/>
            <a:ext cx="5943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panose="020B0604020202020204" pitchFamily="34" charset="0"/>
              </a:rPr>
              <a:t>Types of Slopes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305800" y="2895600"/>
            <a:ext cx="2133600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1">
                <a:latin typeface="Arial" panose="020B0604020202020204" pitchFamily="34" charset="0"/>
              </a:rPr>
              <a:t>Positive Slope</a:t>
            </a:r>
          </a:p>
          <a:p>
            <a:pPr algn="ctr" eaLnBrk="1" hangingPunct="1"/>
            <a:r>
              <a:rPr lang="en-US" sz="3200" b="1">
                <a:latin typeface="Arial" panose="020B0604020202020204" pitchFamily="34" charset="0"/>
              </a:rPr>
              <a:t>m = +</a:t>
            </a:r>
          </a:p>
        </p:txBody>
      </p:sp>
    </p:spTree>
    <p:extLst>
      <p:ext uri="{BB962C8B-B14F-4D97-AF65-F5344CB8AC3E}">
        <p14:creationId xmlns:p14="http://schemas.microsoft.com/office/powerpoint/2010/main" val="20023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Ski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16038"/>
            <a:ext cx="5867400" cy="5541962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2895600" y="1"/>
            <a:ext cx="5943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panose="020B0604020202020204" pitchFamily="34" charset="0"/>
              </a:rPr>
              <a:t>Types of Slopes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7924800" y="3505200"/>
            <a:ext cx="2222500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1">
                <a:latin typeface="Arial" panose="020B0604020202020204" pitchFamily="34" charset="0"/>
              </a:rPr>
              <a:t>Negative Slope</a:t>
            </a:r>
          </a:p>
          <a:p>
            <a:pPr algn="ctr" eaLnBrk="1" hangingPunct="1"/>
            <a:r>
              <a:rPr lang="en-US" sz="3200" b="1">
                <a:latin typeface="Arial" panose="020B0604020202020204" pitchFamily="34" charset="0"/>
              </a:rPr>
              <a:t> m = -</a:t>
            </a:r>
          </a:p>
        </p:txBody>
      </p:sp>
    </p:spTree>
    <p:extLst>
      <p:ext uri="{BB962C8B-B14F-4D97-AF65-F5344CB8AC3E}">
        <p14:creationId xmlns:p14="http://schemas.microsoft.com/office/powerpoint/2010/main" val="4366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SkiAc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943600" cy="5614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2895600" y="1"/>
            <a:ext cx="5943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panose="020B0604020202020204" pitchFamily="34" charset="0"/>
              </a:rPr>
              <a:t>Types of Slopes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924801" y="2971801"/>
            <a:ext cx="2551113" cy="20621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u="sng">
                <a:latin typeface="Arial" panose="020B0604020202020204" pitchFamily="34" charset="0"/>
              </a:rPr>
              <a:t>Horizontal lines</a:t>
            </a:r>
            <a:r>
              <a:rPr lang="en-US" sz="3200" b="1">
                <a:latin typeface="Arial" panose="020B0604020202020204" pitchFamily="34" charset="0"/>
              </a:rPr>
              <a:t> have zero slope:</a:t>
            </a:r>
          </a:p>
          <a:p>
            <a:pPr eaLnBrk="1" hangingPunct="1"/>
            <a:r>
              <a:rPr lang="en-US" sz="3200" b="1">
                <a:latin typeface="Arial" panose="020B0604020202020204" pitchFamily="34" charset="0"/>
              </a:rPr>
              <a:t>    m = 0</a:t>
            </a:r>
          </a:p>
        </p:txBody>
      </p:sp>
    </p:spTree>
    <p:extLst>
      <p:ext uri="{BB962C8B-B14F-4D97-AF65-F5344CB8AC3E}">
        <p14:creationId xmlns:p14="http://schemas.microsoft.com/office/powerpoint/2010/main" val="12907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 descr="SkiYee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791200" cy="5467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3"/>
          <p:cNvSpPr txBox="1">
            <a:spLocks noChangeArrowheads="1"/>
          </p:cNvSpPr>
          <p:nvPr/>
        </p:nvSpPr>
        <p:spPr bwMode="auto">
          <a:xfrm>
            <a:off x="2895600" y="1"/>
            <a:ext cx="5943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u="sng">
                <a:solidFill>
                  <a:srgbClr val="6600CC"/>
                </a:solidFill>
                <a:latin typeface="Arial" panose="020B0604020202020204" pitchFamily="34" charset="0"/>
              </a:rPr>
              <a:t>Types of Slopes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7620000" y="2286001"/>
            <a:ext cx="2895600" cy="3025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3200" b="1" u="sng">
                <a:latin typeface="Arial" panose="020B0604020202020204" pitchFamily="34" charset="0"/>
              </a:rPr>
              <a:t>Vertical lines</a:t>
            </a:r>
            <a:r>
              <a:rPr lang="en-US" sz="3200" b="1">
                <a:latin typeface="Arial" panose="020B0604020202020204" pitchFamily="34" charset="0"/>
              </a:rPr>
              <a:t> have no slope or an </a:t>
            </a:r>
            <a:r>
              <a:rPr lang="en-US" sz="3200" b="1" u="sng">
                <a:latin typeface="Arial" panose="020B0604020202020204" pitchFamily="34" charset="0"/>
              </a:rPr>
              <a:t>undefined slope.</a:t>
            </a:r>
          </a:p>
          <a:p>
            <a:pPr eaLnBrk="1" hangingPunct="1"/>
            <a:endParaRPr lang="en-US" sz="32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6600CC"/>
                </a:solidFill>
              </a:rPr>
              <a:t>Example 4: Real Life Slope Problem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The maximum recommended slope of a wheelchair ramp is 1/12.</a:t>
            </a:r>
          </a:p>
          <a:p>
            <a:pPr>
              <a:lnSpc>
                <a:spcPct val="90000"/>
              </a:lnSpc>
            </a:pP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/>
              <a:t>A business is installing a wheelchair ramp that rises 22 inches over a horizontal length of 24 feet.</a:t>
            </a:r>
          </a:p>
          <a:p>
            <a:pPr>
              <a:lnSpc>
                <a:spcPct val="90000"/>
              </a:lnSpc>
            </a:pP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sz="3600" b="1" dirty="0"/>
              <a:t>Is the ramp steeper than recommended?</a:t>
            </a:r>
          </a:p>
        </p:txBody>
      </p:sp>
    </p:spTree>
    <p:extLst>
      <p:ext uri="{BB962C8B-B14F-4D97-AF65-F5344CB8AC3E}">
        <p14:creationId xmlns:p14="http://schemas.microsoft.com/office/powerpoint/2010/main" val="29963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8153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>
                <a:solidFill>
                  <a:srgbClr val="6600CC"/>
                </a:solidFill>
              </a:rPr>
              <a:t>Is the ramp steeper than the  recommended 1/12?</a:t>
            </a:r>
            <a:br>
              <a:rPr lang="en-US" b="1">
                <a:solidFill>
                  <a:srgbClr val="6600CC"/>
                </a:solidFill>
              </a:rPr>
            </a:br>
            <a:endParaRPr lang="en-US" b="1">
              <a:solidFill>
                <a:srgbClr val="6600CC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9144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horizontal length is 12(24) = 288 inches.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      Therefore the slope is:  Vertical Change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                                              Horizontal Change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                                                    = 22 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                                                      288 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cs typeface="Times New Roman" panose="02020603050405020304" pitchFamily="18" charset="0"/>
              </a:rPr>
              <a:t>≈  0.076 &lt;  0.083 = 1/12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i="1" dirty="0">
                <a:solidFill>
                  <a:srgbClr val="6600CC"/>
                </a:solidFill>
              </a:rPr>
              <a:t>                                                                            The slope is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i="1" dirty="0">
                <a:solidFill>
                  <a:srgbClr val="6600CC"/>
                </a:solidFill>
              </a:rPr>
              <a:t>                                                                            not  steeper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i="1" dirty="0">
                <a:solidFill>
                  <a:srgbClr val="6600CC"/>
                </a:solidFill>
              </a:rPr>
              <a:t>                                                                      than recommended</a:t>
            </a: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2514600" y="3200400"/>
            <a:ext cx="4495800" cy="2743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24000" y="4343400"/>
            <a:ext cx="1030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/>
              <a:t>22 in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048001" y="5943600"/>
            <a:ext cx="96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/>
              <a:t>24 ft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962401" y="5943600"/>
            <a:ext cx="1566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/>
              <a:t>= 288 in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5867401" y="2777196"/>
            <a:ext cx="2971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6616504" y="3759590"/>
            <a:ext cx="1066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41994" grpId="0" animBg="1"/>
      <p:bldP spid="419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Ticket: (5 minutes)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Would you rather climb a hill with a slope of 4 or a hill with a slope of 5/2? 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385506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“Do Now”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Exploration 4.3</a:t>
            </a:r>
          </a:p>
          <a:p>
            <a:pPr marL="0" indent="0" algn="ctr">
              <a:buNone/>
            </a:pPr>
            <a:r>
              <a:rPr lang="en-US" sz="4000" dirty="0"/>
              <a:t>Rates of Change and Slope</a:t>
            </a:r>
          </a:p>
        </p:txBody>
      </p:sp>
    </p:spTree>
    <p:extLst>
      <p:ext uri="{BB962C8B-B14F-4D97-AF65-F5344CB8AC3E}">
        <p14:creationId xmlns:p14="http://schemas.microsoft.com/office/powerpoint/2010/main" val="2546163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4.3 Homework #2: Rates of Change </a:t>
            </a:r>
            <a:r>
              <a:rPr lang="en-US" sz="3200"/>
              <a:t>and Slope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151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908"/>
            <a:ext cx="10515600" cy="1325563"/>
          </a:xfrm>
        </p:spPr>
        <p:txBody>
          <a:bodyPr/>
          <a:lstStyle/>
          <a:p>
            <a:r>
              <a:rPr lang="en-US" dirty="0"/>
              <a:t>Random Fact: Why learn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7590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Rates of change can be used to find how quickly costs have increased.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64" y="2625880"/>
            <a:ext cx="4498839" cy="40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Change: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152" y="2276387"/>
                <a:ext cx="12282152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𝐶h𝑎𝑛𝑔𝑒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𝑑𝑒𝑝𝑒𝑛𝑑𝑒𝑛𝑡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𝑣𝑎𝑟𝑖𝑎𝑏𝑙𝑒</m:t>
                          </m:r>
                          <m:r>
                            <m:rPr>
                              <m:nor/>
                            </m:rPr>
                            <a:rPr lang="en-US" sz="4000" dirty="0"/>
                            <m:t>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𝑖𝑛𝑑𝑒𝑝𝑒𝑛𝑑𝑒𝑛𝑡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𝑣𝑎𝑟𝑖𝑎𝑏𝑙𝑒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152" y="2276387"/>
                <a:ext cx="12282152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4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1985, the cost of sending a 1-ounce letter was 22 cents. In 1986, the cost was 25 cents. How fast did the cost change (what rate)?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𝐶h𝑎𝑛𝑔𝑒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𝑌𝑒𝑎𝑟𝑠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𝐶h𝑎𝑛𝑔𝑒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25 − 22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1986−1985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𝐶h𝑎𝑛𝑔𝑒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𝑐𝑒𝑛𝑡𝑠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1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-2788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Example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81306"/>
                <a:ext cx="11353800" cy="588784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table shows the cost of mailing a one ounce letter in different years.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Find the rate of change in cost for each time interval.</a:t>
                </a:r>
              </a:p>
              <a:p>
                <a:pPr marL="0" indent="0">
                  <a:buNone/>
                </a:pPr>
                <a:r>
                  <a:rPr lang="en-US" dirty="0"/>
                  <a:t>1988 – 1990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𝐶h𝑎𝑛𝑔𝑒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𝑐𝑜𝑠𝑡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𝐶h𝑎𝑛𝑔𝑒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𝑦𝑒𝑎𝑟𝑠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25 − 25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1990−1988</m:t>
                        </m:r>
                      </m:den>
                    </m:f>
                  </m:oMath>
                </a14:m>
                <a:r>
                  <a:rPr lang="en-US" b="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= 0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Rate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0 cents per year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1990 – 1991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𝐶h𝑎𝑛𝑔𝑒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𝑐𝑜𝑠𝑡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𝐶h𝑎𝑛𝑔𝑒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𝑦𝑒𝑎𝑟𝑠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9−25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199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= 4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Rate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4 cents per year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1991 – 2004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𝐶h𝑎𝑛𝑔𝑒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𝑐𝑜𝑠𝑡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𝐶h𝑎𝑛𝑔𝑒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𝑦𝑒𝑎𝑟𝑠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− 2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= 0.62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Rate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0.62 cents per year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2004 – 2008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𝐶h𝑎𝑛𝑔𝑒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𝑐𝑜𝑠𝑡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𝐶h𝑎𝑛𝑔𝑒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𝑦𝑒𝑎𝑟𝑠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42−37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2004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1.25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Rate </a:t>
                </a:r>
                <a:r>
                  <a:rPr lang="en-US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1.25 cents per year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1306"/>
                <a:ext cx="11353800" cy="5887845"/>
              </a:xfrm>
              <a:blipFill rotWithShape="0">
                <a:blip r:embed="rId2"/>
                <a:stretch>
                  <a:fillRect l="-966" t="-258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04232"/>
              </p:ext>
            </p:extLst>
          </p:nvPr>
        </p:nvGraphicFramePr>
        <p:xfrm>
          <a:off x="0" y="1318783"/>
          <a:ext cx="1202887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3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4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7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Cost</a:t>
                      </a:r>
                      <a:r>
                        <a:rPr lang="en-US" sz="3200" baseline="0" dirty="0"/>
                        <a:t> (cents)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1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7039"/>
            <a:ext cx="10515600" cy="1325563"/>
          </a:xfrm>
        </p:spPr>
        <p:txBody>
          <a:bodyPr/>
          <a:lstStyle/>
          <a:p>
            <a:r>
              <a:rPr lang="en-US" dirty="0"/>
              <a:t>Example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541"/>
            <a:ext cx="12192000" cy="48834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Graph the data from example 2 and find the rates of change by looking at a graph.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2952906"/>
            <a:ext cx="5476875" cy="37719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1118"/>
              </p:ext>
            </p:extLst>
          </p:nvPr>
        </p:nvGraphicFramePr>
        <p:xfrm>
          <a:off x="51515" y="1934887"/>
          <a:ext cx="1202887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3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4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7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Cost</a:t>
                      </a:r>
                      <a:r>
                        <a:rPr lang="en-US" sz="3200" baseline="0" dirty="0"/>
                        <a:t> (cents)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6757" y="6070989"/>
            <a:ext cx="510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1988   1992  1996  2000   2004   2008</a:t>
            </a:r>
          </a:p>
          <a:p>
            <a:r>
              <a:rPr lang="en-US" sz="2400" dirty="0"/>
              <a:t>                                   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7650" y="3137105"/>
            <a:ext cx="40588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/>
              <a:t>55</a:t>
            </a:r>
          </a:p>
          <a:p>
            <a:r>
              <a:rPr lang="en-US" sz="1700" b="1" dirty="0"/>
              <a:t>50</a:t>
            </a:r>
          </a:p>
          <a:p>
            <a:r>
              <a:rPr lang="en-US" sz="1700" b="1" dirty="0"/>
              <a:t>45</a:t>
            </a:r>
          </a:p>
          <a:p>
            <a:r>
              <a:rPr lang="en-US" sz="1700" b="1" dirty="0"/>
              <a:t>40</a:t>
            </a:r>
          </a:p>
          <a:p>
            <a:r>
              <a:rPr lang="en-US" sz="1700" b="1" dirty="0"/>
              <a:t>35</a:t>
            </a:r>
          </a:p>
          <a:p>
            <a:r>
              <a:rPr lang="en-US" sz="1700" b="1" dirty="0"/>
              <a:t>30</a:t>
            </a:r>
          </a:p>
          <a:p>
            <a:r>
              <a:rPr lang="en-US" sz="1700" b="1" dirty="0"/>
              <a:t>25</a:t>
            </a:r>
          </a:p>
          <a:p>
            <a:r>
              <a:rPr lang="en-US" sz="1700" b="1" dirty="0"/>
              <a:t>20</a:t>
            </a:r>
          </a:p>
          <a:p>
            <a:r>
              <a:rPr lang="en-US" sz="1700" b="1" dirty="0"/>
              <a:t>15</a:t>
            </a:r>
          </a:p>
          <a:p>
            <a:r>
              <a:rPr lang="en-US" sz="1700" b="1" dirty="0"/>
              <a:t>10</a:t>
            </a:r>
          </a:p>
          <a:p>
            <a:r>
              <a:rPr lang="en-US" sz="1700" b="1" dirty="0"/>
              <a:t>5</a:t>
            </a:r>
          </a:p>
          <a:p>
            <a:r>
              <a:rPr lang="en-US" sz="1700" b="1" dirty="0"/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3418448" y="4797084"/>
            <a:ext cx="141013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84205" y="4797084"/>
            <a:ext cx="141013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95224" y="4642339"/>
            <a:ext cx="141013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27406" y="4220302"/>
            <a:ext cx="141013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2853" y="3936600"/>
            <a:ext cx="141013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7039"/>
            <a:ext cx="10515600" cy="1325563"/>
          </a:xfrm>
        </p:spPr>
        <p:txBody>
          <a:bodyPr/>
          <a:lstStyle/>
          <a:p>
            <a:r>
              <a:rPr lang="en-US" dirty="0"/>
              <a:t>Example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4217"/>
            <a:ext cx="12192000" cy="48834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Graph the data from example 2 and find the rates of change by looking at a graph.</a:t>
            </a:r>
          </a:p>
          <a:p>
            <a:pPr marL="0" indent="0">
              <a:buNone/>
            </a:pPr>
            <a:r>
              <a:rPr lang="en-US" dirty="0"/>
              <a:t>From 1988 – 1990 </a:t>
            </a:r>
            <a:r>
              <a:rPr lang="en-US" dirty="0">
                <a:sym typeface="Wingdings" panose="05000000000000000000" pitchFamily="2" charset="2"/>
              </a:rPr>
              <a:t> Goes up zero cents over 2 years. 0/2 =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0 cents per year.</a:t>
            </a:r>
          </a:p>
          <a:p>
            <a:pPr marL="0" indent="0">
              <a:buNone/>
            </a:pPr>
            <a:r>
              <a:rPr lang="en-US" dirty="0"/>
              <a:t>From 1990 – 1991 </a:t>
            </a:r>
            <a:r>
              <a:rPr lang="en-US" dirty="0">
                <a:sym typeface="Wingdings" panose="05000000000000000000" pitchFamily="2" charset="2"/>
              </a:rPr>
              <a:t> Goes up 4 cents over 1 years. 4/1 =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cents per year.</a:t>
            </a:r>
          </a:p>
          <a:p>
            <a:pPr marL="0" indent="0">
              <a:buNone/>
            </a:pPr>
            <a:r>
              <a:rPr lang="en-US" dirty="0"/>
              <a:t>From 1991 – 2004 </a:t>
            </a:r>
            <a:r>
              <a:rPr lang="en-US" dirty="0">
                <a:sym typeface="Wingdings" panose="05000000000000000000" pitchFamily="2" charset="2"/>
              </a:rPr>
              <a:t> Goes up 8 cents over 13 years. 8/13 =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0.62 cents per year.</a:t>
            </a:r>
          </a:p>
          <a:p>
            <a:pPr marL="0" indent="0">
              <a:buNone/>
            </a:pPr>
            <a:r>
              <a:rPr lang="en-US" dirty="0"/>
              <a:t>From 2004 – 2008 </a:t>
            </a:r>
            <a:r>
              <a:rPr lang="en-US" dirty="0">
                <a:sym typeface="Wingdings" panose="05000000000000000000" pitchFamily="2" charset="2"/>
              </a:rPr>
              <a:t> Goes up 5 cents over 4 years. 5/4 =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1.25 cents per year.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2952906"/>
            <a:ext cx="5476875" cy="37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6757" y="6070989"/>
            <a:ext cx="510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1988  1992  1996  2000   2004   2008</a:t>
            </a:r>
          </a:p>
          <a:p>
            <a:r>
              <a:rPr lang="en-US" sz="2400" dirty="0"/>
              <a:t>                                   Year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7650" y="3137105"/>
            <a:ext cx="40588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/>
              <a:t>55</a:t>
            </a:r>
          </a:p>
          <a:p>
            <a:r>
              <a:rPr lang="en-US" sz="1700" b="1" dirty="0"/>
              <a:t>50</a:t>
            </a:r>
          </a:p>
          <a:p>
            <a:r>
              <a:rPr lang="en-US" sz="1700" b="1" dirty="0"/>
              <a:t>45</a:t>
            </a:r>
          </a:p>
          <a:p>
            <a:r>
              <a:rPr lang="en-US" sz="1700" b="1" dirty="0"/>
              <a:t>40</a:t>
            </a:r>
          </a:p>
          <a:p>
            <a:r>
              <a:rPr lang="en-US" sz="1700" b="1" dirty="0"/>
              <a:t>35</a:t>
            </a:r>
          </a:p>
          <a:p>
            <a:r>
              <a:rPr lang="en-US" sz="1700" b="1" dirty="0"/>
              <a:t>30</a:t>
            </a:r>
          </a:p>
          <a:p>
            <a:r>
              <a:rPr lang="en-US" sz="1700" b="1" dirty="0"/>
              <a:t>25</a:t>
            </a:r>
          </a:p>
          <a:p>
            <a:r>
              <a:rPr lang="en-US" sz="1700" b="1" dirty="0"/>
              <a:t>20</a:t>
            </a:r>
          </a:p>
          <a:p>
            <a:r>
              <a:rPr lang="en-US" sz="1700" b="1" dirty="0"/>
              <a:t>15</a:t>
            </a:r>
          </a:p>
          <a:p>
            <a:r>
              <a:rPr lang="en-US" sz="1700" b="1" dirty="0"/>
              <a:t>10</a:t>
            </a:r>
          </a:p>
          <a:p>
            <a:r>
              <a:rPr lang="en-US" sz="1700" b="1" dirty="0"/>
              <a:t>5</a:t>
            </a:r>
          </a:p>
          <a:p>
            <a:r>
              <a:rPr lang="en-US" sz="1700" b="1" dirty="0"/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3418448" y="4797084"/>
            <a:ext cx="141013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84205" y="4797084"/>
            <a:ext cx="141013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95224" y="4642339"/>
            <a:ext cx="141013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27406" y="4220302"/>
            <a:ext cx="141013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2853" y="3936600"/>
            <a:ext cx="141013" cy="16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38810" y="4913038"/>
            <a:ext cx="26604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3"/>
          </p:cNvCxnSpPr>
          <p:nvPr/>
        </p:nvCxnSpPr>
        <p:spPr>
          <a:xfrm flipV="1">
            <a:off x="3874414" y="4786429"/>
            <a:ext cx="141461" cy="95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2"/>
          </p:cNvCxnSpPr>
          <p:nvPr/>
        </p:nvCxnSpPr>
        <p:spPr>
          <a:xfrm flipV="1">
            <a:off x="4115586" y="4304708"/>
            <a:ext cx="2411820" cy="3851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2" idx="3"/>
          </p:cNvCxnSpPr>
          <p:nvPr/>
        </p:nvCxnSpPr>
        <p:spPr>
          <a:xfrm flipV="1">
            <a:off x="6668419" y="4080690"/>
            <a:ext cx="665085" cy="2044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6168" y="3516444"/>
            <a:ext cx="26893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The steepness of the lines demonstrate the rates of change. </a:t>
            </a:r>
          </a:p>
        </p:txBody>
      </p:sp>
    </p:spTree>
    <p:extLst>
      <p:ext uri="{BB962C8B-B14F-4D97-AF65-F5344CB8AC3E}">
        <p14:creationId xmlns:p14="http://schemas.microsoft.com/office/powerpoint/2010/main" val="4151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958</Words>
  <Application>Microsoft Office PowerPoint</Application>
  <PresentationFormat>Widescreen</PresentationFormat>
  <Paragraphs>229</Paragraphs>
  <Slides>30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Verdana</vt:lpstr>
      <vt:lpstr>Office Theme</vt:lpstr>
      <vt:lpstr>Equation</vt:lpstr>
      <vt:lpstr>Rate of Change and Slope</vt:lpstr>
      <vt:lpstr>Objectives:</vt:lpstr>
      <vt:lpstr>“Do Now”</vt:lpstr>
      <vt:lpstr>Random Fact: Why learn this?</vt:lpstr>
      <vt:lpstr>Rates of Change:</vt:lpstr>
      <vt:lpstr>Example 1:</vt:lpstr>
      <vt:lpstr>Example 2: </vt:lpstr>
      <vt:lpstr>Example 3:</vt:lpstr>
      <vt:lpstr>Example 3:</vt:lpstr>
      <vt:lpstr>PowerPoint Presentation</vt:lpstr>
      <vt:lpstr>Rate of Change of a Linear Relationship</vt:lpstr>
      <vt:lpstr>PowerPoint Presentation</vt:lpstr>
      <vt:lpstr>PowerPoint Presentation</vt:lpstr>
      <vt:lpstr>Rates of change are seen everywhere.</vt:lpstr>
      <vt:lpstr>PowerPoint Presentation</vt:lpstr>
      <vt:lpstr>PowerPoint Presentation</vt:lpstr>
      <vt:lpstr>PowerPoint Presentation</vt:lpstr>
      <vt:lpstr>PowerPoint Presentation</vt:lpstr>
      <vt:lpstr>Homework: 4.3 Homework #1 – Rates of Change and Slope</vt:lpstr>
      <vt:lpstr>Find the slope between (-3, 6) and (5, 2)</vt:lpstr>
      <vt:lpstr>Find the slope between (5, 4) and (5, 2).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4: Real Life Slope Problem</vt:lpstr>
      <vt:lpstr>Is the ramp steeper than the  recommended 1/12? </vt:lpstr>
      <vt:lpstr>Exit Ticket: (5 minutes)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 of Change and Slope</dc:title>
  <dc:creator>Cassandra</dc:creator>
  <cp:lastModifiedBy>Cassandra</cp:lastModifiedBy>
  <cp:revision>29</cp:revision>
  <dcterms:created xsi:type="dcterms:W3CDTF">2013-12-04T20:02:38Z</dcterms:created>
  <dcterms:modified xsi:type="dcterms:W3CDTF">2020-02-08T15:03:35Z</dcterms:modified>
</cp:coreProperties>
</file>