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75329-65C3-4E99-8C75-DF2761B555E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89540-C5A6-45CE-B157-B69E76EF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9540-C5A6-45CE-B157-B69E76EFBA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74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9540-C5A6-45CE-B157-B69E76EFBA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6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9540-C5A6-45CE-B157-B69E76EFBA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7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9540-C5A6-45CE-B157-B69E76EFBA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78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9540-C5A6-45CE-B157-B69E76EFBA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5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9540-C5A6-45CE-B157-B69E76EFBA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08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9540-C5A6-45CE-B157-B69E76EFBA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81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73B7-58D8-8D42-B32D-811C7ACF4E4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04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9540-C5A6-45CE-B157-B69E76EFBA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03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9540-C5A6-45CE-B157-B69E76EFBA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03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9540-C5A6-45CE-B157-B69E76EFBA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1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9540-C5A6-45CE-B157-B69E76EFBA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84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9540-C5A6-45CE-B157-B69E76EFBA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7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9540-C5A6-45CE-B157-B69E76EFBA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7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9540-C5A6-45CE-B157-B69E76EFBA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5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9540-C5A6-45CE-B157-B69E76EFBA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99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9540-C5A6-45CE-B157-B69E76EFBA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9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9540-C5A6-45CE-B157-B69E76EFBA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05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9540-C5A6-45CE-B157-B69E76EFBA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3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9540-C5A6-45CE-B157-B69E76EFBA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BE20-F920-459D-9EA3-9E6E8B8FD46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5EB7-C9E6-42B5-BDD4-70EE1C82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4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BE20-F920-459D-9EA3-9E6E8B8FD46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5EB7-C9E6-42B5-BDD4-70EE1C82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2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BE20-F920-459D-9EA3-9E6E8B8FD46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5EB7-C9E6-42B5-BDD4-70EE1C82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BE20-F920-459D-9EA3-9E6E8B8FD46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5EB7-C9E6-42B5-BDD4-70EE1C82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3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BE20-F920-459D-9EA3-9E6E8B8FD46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5EB7-C9E6-42B5-BDD4-70EE1C82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6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BE20-F920-459D-9EA3-9E6E8B8FD46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5EB7-C9E6-42B5-BDD4-70EE1C82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4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BE20-F920-459D-9EA3-9E6E8B8FD46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5EB7-C9E6-42B5-BDD4-70EE1C82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9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BE20-F920-459D-9EA3-9E6E8B8FD46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5EB7-C9E6-42B5-BDD4-70EE1C82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BE20-F920-459D-9EA3-9E6E8B8FD46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5EB7-C9E6-42B5-BDD4-70EE1C82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6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BE20-F920-459D-9EA3-9E6E8B8FD46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5EB7-C9E6-42B5-BDD4-70EE1C82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9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BE20-F920-459D-9EA3-9E6E8B8FD46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5EB7-C9E6-42B5-BDD4-70EE1C82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0BE20-F920-459D-9EA3-9E6E8B8FD46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E5EB7-C9E6-42B5-BDD4-70EE1C82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dirty="0" smtClean="0"/>
              <a:t>Rates, Ratios, and Proportions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Section 1.8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www.artyfactory.com/portraits/pencil-portraits/images/proportions_of_a_head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562"/>
            <a:ext cx="40005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6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Example 3: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9144000" cy="6172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large adult male human has about 12 pints of blood.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Use dimensional analysis to convert this quantity to gallons.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First, convert pints to quarts.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12 pints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𝑞𝑢𝑎𝑟𝑡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𝑝𝑖𝑛𝑡𝑠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= 6 quarts</a:t>
                </a:r>
              </a:p>
              <a:p>
                <a:pPr marL="0" indent="0">
                  <a:buNone/>
                </a:pPr>
                <a:r>
                  <a:rPr lang="en-US" dirty="0" smtClean="0"/>
                  <a:t>Second, convert quarts to gallons.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6 quarts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𝑔𝑎𝑙𝑙𝑜𝑛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𝑞𝑢𝑎𝑟𝑡𝑠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1.5 gallons.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A large adult male human has about 1.5 gallons of blood.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9144000" cy="6172200"/>
              </a:xfrm>
              <a:blipFill rotWithShape="1">
                <a:blip r:embed="rId3"/>
                <a:stretch>
                  <a:fillRect l="-1533" t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www.colourbox.com/preview/3691306-117339-male-human-anatom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19716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0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4: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457200"/>
                <a:ext cx="9144000" cy="7391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cheetah can run at a rate of                                                                    60 miles per hour.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What is this speed in feet                                                                 per minute?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Use the conversion factors: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5280 feet/1 mile     and     1 hour/60 minutes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𝟔𝟎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𝒎𝒊𝒍𝒆𝒔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𝒉𝒐𝒖𝒓</m:t>
                        </m:r>
                      </m:den>
                    </m:f>
                  </m:oMath>
                </a14:m>
                <a:r>
                  <a:rPr lang="en-US" b="0" dirty="0" smtClean="0"/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5280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𝑓𝑒𝑒𝑡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𝒎𝒊𝒍𝒆</m:t>
                        </m:r>
                      </m:den>
                    </m:f>
                  </m:oMath>
                </a14:m>
                <a:r>
                  <a:rPr lang="en-US" b="0" dirty="0" smtClean="0"/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𝒉𝒐𝒖𝒓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60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𝑚𝑖𝑛𝑢𝑡𝑒𝑠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= 5280 feet/minute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57200"/>
                <a:ext cx="9144000" cy="7391400"/>
              </a:xfrm>
              <a:blipFill rotWithShape="1">
                <a:blip r:embed="rId3"/>
                <a:stretch>
                  <a:fillRect l="-1667" t="-1072" r="-2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://images.nationalgeographic.com/wpf/media-live/photos/000/004/cache/cheetah-jump_493_990x7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3086100" cy="23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8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1.8 Exercises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Examples: 1 – 9, 11, 12, 20 – 26,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Products Property: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 the proportion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/>
                  <a:t>, the products </a:t>
                </a:r>
                <a:r>
                  <a:rPr lang="en-US" dirty="0" err="1" smtClean="0"/>
                  <a:t>a·d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b·c</a:t>
                </a:r>
                <a:r>
                  <a:rPr lang="en-US" dirty="0" smtClean="0"/>
                  <a:t> are called cross products.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In a proportion, cross products are equal.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3"/>
                <a:stretch>
                  <a:fillRect l="-1667" t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64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5: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6324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Solve each proportion.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45 = 3m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    m = 15</a:t>
                </a: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−3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    42 = 2y – 6</a:t>
                </a:r>
              </a:p>
              <a:p>
                <a:pPr marL="0" indent="0">
                  <a:buNone/>
                </a:pPr>
                <a:r>
                  <a:rPr lang="en-US" b="0" dirty="0" smtClean="0">
                    <a:latin typeface="Cambria Math"/>
                  </a:rPr>
                  <a:t>    48 = 2y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Cambria Math"/>
                  </a:rPr>
                  <a:t>    y=24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6324600"/>
              </a:xfrm>
              <a:blipFill rotWithShape="1">
                <a:blip r:embed="rId3"/>
                <a:stretch>
                  <a:fillRect l="-1852" t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22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Definition: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u="sng" dirty="0" smtClean="0"/>
              <a:t>scale</a:t>
            </a:r>
            <a:r>
              <a:rPr lang="en-US" dirty="0" smtClean="0"/>
              <a:t> is a ratio between two                                                           sets of measurements.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Example: 1 in : 5 mi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u="sng" dirty="0" smtClean="0"/>
              <a:t>scale drawing </a:t>
            </a:r>
            <a:r>
              <a:rPr lang="en-US" dirty="0" smtClean="0"/>
              <a:t>or </a:t>
            </a:r>
            <a:r>
              <a:rPr lang="en-US" b="1" u="sng" dirty="0" smtClean="0"/>
              <a:t>scale model </a:t>
            </a:r>
            <a:r>
              <a:rPr lang="en-US" dirty="0" smtClean="0"/>
              <a:t>uses a scale to represent an object as smaller or larger than the actual objects.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map is an example of a scale drawing.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exchangedownloads.smarttech.com/public/content/b0/b03d54ea-0f6b-4b68-a6dd-54b3aefaabbe/previews/medium/0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21375"/>
            <a:ext cx="3924300" cy="330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0" dirty="0" smtClean="0"/>
              <a:t>Example 6: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i="0" dirty="0" smtClean="0"/>
              <a:t>On </a:t>
            </a:r>
            <a:r>
              <a:rPr lang="en-US" sz="2800" b="1" i="0" dirty="0"/>
              <a:t>a road map, the distance between Pittsburgh and Philadelphia is 7.5 inches. </a:t>
            </a:r>
            <a:endParaRPr lang="en-US" sz="2800" b="1" i="0" dirty="0" smtClean="0"/>
          </a:p>
          <a:p>
            <a:pPr eaLnBrk="0" hangingPunct="0">
              <a:spcBef>
                <a:spcPct val="50000"/>
              </a:spcBef>
            </a:pPr>
            <a:r>
              <a:rPr lang="en-US" sz="2800" b="1" i="0" dirty="0" smtClean="0"/>
              <a:t>What </a:t>
            </a:r>
            <a:r>
              <a:rPr lang="en-US" sz="2800" b="1" i="0" dirty="0"/>
              <a:t>is the actual distance between the cities if the map scale is 1.5 inches = 60 miles?</a:t>
            </a:r>
            <a:endParaRPr lang="en-US" sz="2800" i="0" dirty="0">
              <a:latin typeface="Times" pitchFamily="-107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57200" y="2895600"/>
            <a:ext cx="6064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 dirty="0"/>
              <a:t>Let </a:t>
            </a:r>
            <a:r>
              <a:rPr lang="en-US" sz="2400" dirty="0"/>
              <a:t>d </a:t>
            </a:r>
            <a:r>
              <a:rPr lang="en-US" sz="2400" i="0" dirty="0"/>
              <a:t>be the actual distance between the cities.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295400" y="3352800"/>
            <a:ext cx="6415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0" u="sng" dirty="0"/>
              <a:t>1.5</a:t>
            </a:r>
          </a:p>
          <a:p>
            <a:pPr algn="ctr"/>
            <a:r>
              <a:rPr lang="en-US" sz="2800" i="0" dirty="0"/>
              <a:t>60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828800" y="3453825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0" dirty="0"/>
              <a:t>=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212890" y="3352800"/>
            <a:ext cx="6415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0" u="sng" dirty="0"/>
              <a:t>7.5</a:t>
            </a:r>
          </a:p>
          <a:p>
            <a:pPr algn="ctr"/>
            <a:r>
              <a:rPr lang="en-US" sz="2800" dirty="0"/>
              <a:t>d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062038" y="4205288"/>
            <a:ext cx="25058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0" dirty="0"/>
              <a:t>1.5 · </a:t>
            </a:r>
            <a:r>
              <a:rPr lang="en-US" sz="2800" dirty="0"/>
              <a:t>d</a:t>
            </a:r>
            <a:r>
              <a:rPr lang="en-US" sz="2800" i="0" dirty="0"/>
              <a:t> = 60 · 7.5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325563" y="4648200"/>
            <a:ext cx="17219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0" dirty="0"/>
              <a:t>1.5</a:t>
            </a:r>
            <a:r>
              <a:rPr lang="en-US" sz="2800" dirty="0"/>
              <a:t>d </a:t>
            </a:r>
            <a:r>
              <a:rPr lang="en-US" sz="2800" i="0" dirty="0"/>
              <a:t>= 450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611431" y="5199994"/>
            <a:ext cx="1417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d </a:t>
            </a:r>
            <a:r>
              <a:rPr lang="en-US" sz="3200" i="0" dirty="0"/>
              <a:t>= 300</a:t>
            </a:r>
            <a:endParaRPr lang="en-US" sz="3200" dirty="0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76250" y="6080125"/>
            <a:ext cx="77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</a:rPr>
              <a:t>The distance between the cities is 300 miles.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3810000" y="3581400"/>
            <a:ext cx="310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3366FF"/>
                </a:solidFill>
              </a:rPr>
              <a:t>Write a proportion.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841750" y="4162425"/>
            <a:ext cx="3878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3366FF"/>
                </a:solidFill>
              </a:rPr>
              <a:t>Find the cross products.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3810000" y="4648200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3366FF"/>
                </a:solidFill>
              </a:rPr>
              <a:t>Multiply.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3857625" y="5105400"/>
            <a:ext cx="124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3366FF"/>
                </a:solidFill>
              </a:rPr>
              <a:t>Divide.</a:t>
            </a:r>
          </a:p>
        </p:txBody>
      </p:sp>
    </p:spTree>
    <p:extLst>
      <p:ext uri="{BB962C8B-B14F-4D97-AF65-F5344CB8AC3E}">
        <p14:creationId xmlns:p14="http://schemas.microsoft.com/office/powerpoint/2010/main" val="2723494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1" grpId="0"/>
      <p:bldP spid="15372" grpId="0"/>
      <p:bldP spid="15373" grpId="0"/>
      <p:bldP spid="15374" grpId="0"/>
      <p:bldP spid="15375" grpId="0"/>
      <p:bldP spid="15379" grpId="0"/>
      <p:bldP spid="15380" grpId="0"/>
      <p:bldP spid="15381" grpId="0"/>
      <p:bldP spid="15383" grpId="0"/>
      <p:bldP spid="15384" grpId="0"/>
      <p:bldP spid="153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Example 7: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43000"/>
                <a:ext cx="9144000" cy="49831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contractor has a blueprint for a house drawn to the scale 1 in:3 ft.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a) A wall on the blueprint is 6.5 inches. How long is the actual wall?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𝑏𝑙𝑢𝑒𝑝𝑟𝑖𝑛𝑡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𝑤𝑎𝑙𝑙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6.5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1(w) = 6.5(3)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w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= 19.5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The length of the actual wall is 19.5 ft.</a:t>
                </a: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0"/>
                <a:ext cx="9144000" cy="4983163"/>
              </a:xfrm>
              <a:blipFill rotWithShape="1">
                <a:blip r:embed="rId3"/>
                <a:stretch>
                  <a:fillRect l="-1533" t="-2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5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43000"/>
                <a:ext cx="9144000" cy="5638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contractor has a blueprint for a house drawn to the scale 1 in:3 ft.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b</a:t>
                </a:r>
                <a:r>
                  <a:rPr lang="en-US" dirty="0" smtClean="0"/>
                  <a:t>) One wall of the house will be 12 ft long. How long is the wall on the blueprint?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𝑏𝑙𝑢𝑒𝑝𝑟𝑖𝑛𝑡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𝑤𝑎𝑙𝑙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3</a:t>
                </a:r>
                <a:r>
                  <a:rPr lang="en-US" b="0" dirty="0" smtClean="0"/>
                  <a:t>(b) = 12(1)</a:t>
                </a:r>
              </a:p>
              <a:p>
                <a:pPr marL="0" indent="0">
                  <a:buNone/>
                </a:pPr>
                <a:r>
                  <a:rPr lang="en-US" dirty="0" smtClean="0"/>
                  <a:t>3b = 12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b = 4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The length of the blueprint wall is 4 inches.</a:t>
                </a: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0"/>
                <a:ext cx="9144000" cy="5638800"/>
              </a:xfrm>
              <a:blipFill rotWithShape="1">
                <a:blip r:embed="rId3"/>
                <a:stretch>
                  <a:fillRect l="-1667" t="-2270" r="-600" b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42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r>
              <a:rPr lang="en-US" dirty="0" smtClean="0"/>
              <a:t> </a:t>
            </a:r>
            <a:r>
              <a:rPr lang="en-US" dirty="0" smtClean="0"/>
              <a:t>(5 minutes)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b="1" u="sng" dirty="0" smtClean="0"/>
                  <a:t>Explain</a:t>
                </a:r>
                <a:r>
                  <a:rPr lang="en-US" dirty="0" smtClean="0"/>
                  <a:t> two ways to solve the proportion: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2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and use ratios, rates, and unit rates.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Write and solve proportions.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8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1.8 Additional Practice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Exploration: </a:t>
            </a:r>
          </a:p>
          <a:p>
            <a:pPr marL="0" indent="0" algn="ctr">
              <a:buNone/>
            </a:pPr>
            <a:r>
              <a:rPr lang="en-US" sz="4000" dirty="0" smtClean="0"/>
              <a:t>Rates, Ratios, and Proportions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292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Fact: Why learn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Ratios and Proportions are used to draw accurate maps.</a:t>
            </a:r>
            <a:endParaRPr lang="en-US" dirty="0"/>
          </a:p>
        </p:txBody>
      </p:sp>
      <p:pic>
        <p:nvPicPr>
          <p:cNvPr id="1026" name="Picture 2" descr="http://academic.brooklyn.cuny.edu/geology/leveson/core/graphics/mapgraphics/distmap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828924"/>
            <a:ext cx="38004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b="1" u="sng" dirty="0" smtClean="0"/>
                  <a:t>ratio</a:t>
                </a:r>
                <a:r>
                  <a:rPr lang="en-US" dirty="0" smtClean="0"/>
                  <a:t> is a comparison of two quantities by division.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ratio of a to b can be written as a:b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 smtClean="0"/>
                  <a:t>, where b≠0.</a:t>
                </a:r>
              </a:p>
              <a:p>
                <a:pPr marL="0" indent="0">
                  <a:buNone/>
                </a:pPr>
                <a:r>
                  <a:rPr lang="en-US" dirty="0" smtClean="0"/>
                  <a:t>Ratios of the same comparison are called equivalent.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statement that two ratios are equivalent is called a </a:t>
                </a:r>
                <a:r>
                  <a:rPr lang="en-US" b="1" u="sng" dirty="0" smtClean="0"/>
                  <a:t>proportion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3"/>
                <a:stretch>
                  <a:fillRect l="-166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41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Example 1: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09600"/>
                <a:ext cx="9144000" cy="6248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ratio of the number of bones in the human skull to the number of bones in the ears is 11:3.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There are 22 bones in the skull.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How many bones are in the ears?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𝑒𝑎𝑟𝑠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𝑠𝑘𝑢𝑙𝑙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Write a proportion and solve.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𝟐𝟐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·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·22</a:t>
                </a: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x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= 6 bones </a:t>
                </a: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09600"/>
                <a:ext cx="9144000" cy="6248400"/>
              </a:xfrm>
              <a:blipFill rotWithShape="1">
                <a:blip r:embed="rId3"/>
                <a:stretch>
                  <a:fillRect l="-1667" t="-2049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face-and-emotion.com/dataface/anatomy/media/cranium_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306786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8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Definition: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43000"/>
                <a:ext cx="9144000" cy="5715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b="1" u="sng" dirty="0" smtClean="0"/>
                  <a:t>rate</a:t>
                </a:r>
                <a:r>
                  <a:rPr lang="en-US" dirty="0" smtClean="0"/>
                  <a:t> is a ratio of two quantities with DIFFERENT units.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𝒎𝒊𝒍𝒆𝒔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𝒈𝒂𝒍𝒍𝒐𝒏𝒔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b="1" u="sng" dirty="0" smtClean="0"/>
                  <a:t>unit rate </a:t>
                </a:r>
                <a:r>
                  <a:rPr lang="en-US" dirty="0" smtClean="0"/>
                  <a:t>has the second quantity as one unit. </a:t>
                </a:r>
              </a:p>
              <a:p>
                <a:pPr marL="0" indent="0">
                  <a:buNone/>
                </a:pPr>
                <a:r>
                  <a:rPr lang="en-US" dirty="0"/>
                  <a:t>E</a:t>
                </a:r>
                <a:r>
                  <a:rPr lang="en-US" dirty="0" smtClean="0"/>
                  <a:t>xample: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𝟏𝟕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𝒎𝒊𝒍𝒆𝒔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𝒈𝒂𝒍𝒍𝒐𝒏</m:t>
                        </m:r>
                      </m:den>
                    </m:f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or 17miles/gallon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You can convert any rate to a unit rate by division.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0"/>
                <a:ext cx="9144000" cy="5715000"/>
              </a:xfrm>
              <a:blipFill rotWithShape="1">
                <a:blip r:embed="rId3"/>
                <a:stretch>
                  <a:fillRect l="-1667" t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0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Takeru Kobayashi of Japan ate 53.5 hot dogs in 12 minutes to win a contest.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Find the unit rate in hot dogs per minute.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53.5 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h𝑜𝑡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𝑑𝑜𝑔𝑠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𝑚𝑖𝑛𝑢𝑡𝑒𝑠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4.46 hot dogs per minute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3"/>
                <a:stretch>
                  <a:fillRect l="-1667" t="-1752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4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Definitions: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9144000" cy="5943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Dimensional analysis </a:t>
                </a:r>
                <a:r>
                  <a:rPr lang="en-US" dirty="0" smtClean="0"/>
                  <a:t>is a process that uses rates to convert measurements from one unit to another.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b="1" u="sng" dirty="0" smtClean="0"/>
                  <a:t>conversion factor </a:t>
                </a:r>
                <a:r>
                  <a:rPr lang="en-US" dirty="0" smtClean="0"/>
                  <a:t>is a rate in which the two quantities are equal, but use different units.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𝒊𝒏𝒄𝒉𝒆𝒔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𝒇𝒐𝒐𝒕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To convert from one set of units to another, multiply by the conversion factor.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144000" cy="5943600"/>
              </a:xfrm>
              <a:blipFill rotWithShape="1">
                <a:blip r:embed="rId3"/>
                <a:stretch>
                  <a:fillRect l="-1667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3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4241</TotalTime>
  <Words>568</Words>
  <Application>Microsoft Office PowerPoint</Application>
  <PresentationFormat>On-screen Show (4:3)</PresentationFormat>
  <Paragraphs>159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Times</vt:lpstr>
      <vt:lpstr>Office Theme</vt:lpstr>
      <vt:lpstr>Rates, Ratios, and Proportions</vt:lpstr>
      <vt:lpstr>Objectives:</vt:lpstr>
      <vt:lpstr>Classwork:</vt:lpstr>
      <vt:lpstr>Random Fact: Why learn this?</vt:lpstr>
      <vt:lpstr>Definition:</vt:lpstr>
      <vt:lpstr>Example 1: </vt:lpstr>
      <vt:lpstr>Definition:</vt:lpstr>
      <vt:lpstr>Example 2:</vt:lpstr>
      <vt:lpstr>Definitions:</vt:lpstr>
      <vt:lpstr>Example 3: </vt:lpstr>
      <vt:lpstr>Example 4: </vt:lpstr>
      <vt:lpstr>Homework: </vt:lpstr>
      <vt:lpstr>Cross Products Property:</vt:lpstr>
      <vt:lpstr>Example 5:</vt:lpstr>
      <vt:lpstr>Definition:</vt:lpstr>
      <vt:lpstr>PowerPoint Presentation</vt:lpstr>
      <vt:lpstr>Example 7:</vt:lpstr>
      <vt:lpstr>Example 7:</vt:lpstr>
      <vt:lpstr>Exit Ticket (5 minutes)</vt:lpstr>
      <vt:lpstr>Homework: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Rates, Ratios, and Proportions</dc:title>
  <dc:creator>Kimberly</dc:creator>
  <cp:lastModifiedBy>Cassandra Klimczuk</cp:lastModifiedBy>
  <cp:revision>22</cp:revision>
  <dcterms:created xsi:type="dcterms:W3CDTF">2013-07-03T20:13:14Z</dcterms:created>
  <dcterms:modified xsi:type="dcterms:W3CDTF">2019-10-02T18:10:51Z</dcterms:modified>
</cp:coreProperties>
</file>