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5" r:id="rId18"/>
    <p:sldId id="287" r:id="rId19"/>
    <p:sldId id="288" r:id="rId20"/>
    <p:sldId id="289" r:id="rId21"/>
    <p:sldId id="286" r:id="rId22"/>
    <p:sldId id="293" r:id="rId23"/>
    <p:sldId id="294" r:id="rId24"/>
    <p:sldId id="295" r:id="rId25"/>
    <p:sldId id="304" r:id="rId26"/>
    <p:sldId id="273" r:id="rId27"/>
    <p:sldId id="274" r:id="rId28"/>
    <p:sldId id="276" r:id="rId29"/>
    <p:sldId id="277" r:id="rId30"/>
    <p:sldId id="278" r:id="rId31"/>
    <p:sldId id="279" r:id="rId32"/>
    <p:sldId id="280" r:id="rId33"/>
    <p:sldId id="281" r:id="rId34"/>
    <p:sldId id="300" r:id="rId35"/>
    <p:sldId id="302" r:id="rId36"/>
    <p:sldId id="282" r:id="rId37"/>
    <p:sldId id="303" r:id="rId38"/>
    <p:sldId id="305" r:id="rId39"/>
    <p:sldId id="306" r:id="rId40"/>
    <p:sldId id="30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08-08-28T00:45:46.168"/>
    </inkml:context>
    <inkml:brush xml:id="br0">
      <inkml:brushProperty name="width" value="0.08819" units="cm"/>
      <inkml:brushProperty name="height" value="0.03528" units="cm"/>
      <inkml:brushProperty name="color" value="#000080"/>
      <inkml:brushProperty name="fitToCurve" value="1"/>
      <inkml:brushProperty name="ignorePressure" value="1"/>
    </inkml:brush>
  </inkml:definitions>
  <inkml:trace contextRef="#ctx0" brushRef="#br0">127 1650 15,'0'0'13,"4"-15"1,-4 15 0,10-20 0,-3 5-2,3-4 1,6-6-3,8-3 1,6-13 0,14-4-1,9-9 0,18-2 0,9-11-1,17 3 0,7-8-3,10 10-1,0-1-1,1 7-2,-4 2 0,-7 10-1,-10 6-1,-11 6 1,-13 7-1,-12 5 0,-10 4 0,-12 5-1,-9 6-1,-8-1-3,-5 9-5,-14-3-19,0 0-6,0 0-1,0 0 2</inkml:trace>
  <inkml:trace contextRef="#ctx0" brushRef="#br0" timeOffset="1103">167 1162 15,'0'0'17,"-3"26"0,-3-10-1,4 9 0,-5 4-2,-1 5-2,-2 8-2,-4 2-2,1 7-1,-5 2-3,1 2 0,-3-4-1,4 2-1,0-9 0,7-3 1,3-11 1,8-3 0,9-16 0,10 0 1,5-14 0,8-2-1,0-6-2,5-4-2,0 3-6,-4-5-10,-2-1-17,1 14 0,-9-9-1,4 7 0</inkml:trace>
  <inkml:trace contextRef="#ctx0" brushRef="#br0" timeOffset="1939">1879 451 25,'13'22'27,"-15"-9"-2,8 6-2,2 9-2,-4 1-5,7 12 0,-5-1-4,10 9 0,-8-5-5,6 7-2,-5-7-1,2 2-2,-3-6-1,0-3-1,-1-5-2,-3-10-4,3 3-4,-7-25-15,0 15-11,0-15 0,0-15 1,1 0 1</inkml:trace>
  <inkml:trace contextRef="#ctx0" brushRef="#br0" timeOffset="2513">1738 592 16,'0'0'15,"0"0"0,0 0-1,0-22 0,6 6-1,4-6-2,3-9-1,4-4-1,8-7-1,8-2-1,0-3-1,7 5-1,-2 4-1,4 8-1,-5 8-1,0 11-1,-10 11 0,-7 13 0,-6 7 1,-6 11 0,-8 4 0,-5 9 0,-8 0 1,-1 4-1,-7-1 0,1-2-1,-2-4-1,2-5 0,1-5-3,3-7 1,4-5 0,12-19-1,-11 17 0,11-17 1,11-3 0,1-4 1,6 0 2,4 1 0,2 1 2,3 5 0,1 5 1,3 8 1,-4 1-1,2 8-1,-5 0 0,-1 5-1,-4-4 0,-1 2-1,-5-3 0,-1-3-1,-2-3-3,-10-16-3,13 22-10,-13-22-17,0 0-1,13 6 0,-15-22 0</inkml:trace>
  <inkml:trace contextRef="#ctx0" brushRef="#br0" timeOffset="3269">2668 540 4,'-9'-22'19,"9"22"-5,-1-24-1,1 10-4,-4-5-2,-3 0-1,0-4 0,-4 3-1,1 2 1,-5 1-1,2 3-1,-6 7 0,2 9 0,0 6 0,0 13 1,0 5 0,0 9 0,2 2 0,3 9 1,2-3 0,6 4 0,0-4-1,7 1 0,2-9-2,4-2-1,2-10 0,4-8-3,1-7-1,2-11-1,7-7-3,-7-10-2,7-4-2,-6-6 0,2-1 0,-8-3 1,1 2 2,-8 1 2,-3 5 3,-3 4 2,-2 6 2,2 16 0,-6-13 2,6 13 1,0 0 0,-4 26 1,5-10 0,3 6 0,2-3 0,6 5 1,-1-7-1,6 1-1,0-8-2,5-1-2,2-5-1,1-7-3,4 0-3,-5-10-3,5 0-8,-6-3-6,-4-9-8,3 8 2,-12-13 0</inkml:trace>
  <inkml:trace contextRef="#ctx0" brushRef="#br0" timeOffset="3903">2921 369 18,'-4'14'21,"14"9"-5,-8-1-6,6 4-1,-2-2-4,0-4-2,-1-1 1,1-4-3,-4-2 1,-2-13-1,5 13 1,-5-13 0,0 0 0,0 0 0,4-25-1,-2 2 1,1-8-1,-2-7 0,4-3 2,-1-1 2,5 1 1,-4 1 2,5 11 0,0 3 1,6 14 0,-2 5 0,6 13-1,-1 0-2,2 8-2,-1 2-1,1 6 0,-3 0-1,-2 3-1,-5 0 0,0 0 0,-6 1-1,-1-4 0,-2 0-1,0-5-2,0 1-2,-2-18-3,1 22-6,-1-22-13,0 0-7,0 0-1,0 0 3</inkml:trace>
  <inkml:trace contextRef="#ctx0" brushRef="#br0" timeOffset="4532">3564 184 25,'0'0'27,"0"0"-3,-4-13-2,4 13-5,0 0-4,-3-24-3,3 24-2,-6-22-2,6 22-1,-14-24-1,3 13 0,-7 1 1,-4 6-2,-5 4 0,-1 8 0,-4 6 0,1 9-1,-1 6 0,5 6 0,2 6-1,9 2 1,3-1-1,8-3 0,6-2 0,8-8-2,6-5-1,1-13-1,12-5-2,-1-16-2,5 1-1,-4-13 0,3 2 0,-7-8 2,-2 6 3,-7 0 0,-4 6 2,-11 16 3,13-1 1,-6 23 1,-1 7 0,3 16-1,3 8 0,3 8 0,0 8 0,3 4-2,-4-6 1,-3 2 1,-4-8-2,-5-2 0,-5-8 1,-6-5-2,-2-9 0,-7-9-2,-1-8-4,-6-15-5,0-16-18,-1 0-3,-7-23-2,7 0 2</inkml:trace>
  <inkml:trace contextRef="#ctx0" brushRef="#br0" timeOffset="5233">3746 143 28,'11'34'29,"-11"-34"2,16 21-1,2-16-16,-3-8-2,4-3-5,0-7-3,0-3-2,-4-6-2,-1-1-1,-5-4-1,-7 1-1,-5 1 1,-9 3 0,-1 8 0,-4 8 2,-7 9 2,2 10 0,-1 10 2,3 14 1,0 5 0,7 8 2,0 1-3,8 0 1,5-6-1,9-4 0,5-13-1,12-9-1,6-12-1,8-11-3,6-3-5,-3-11-13,4-2-15,3 2 0,-14-1-2,-1 9 2</inkml:trace>
  <inkml:trace contextRef="#ctx0" brushRef="#br0" timeOffset="5888">1842 1579 13,'12'-20'29,"11"5"1,6-17 3,22-6-15,20-4-1,16-12-3,22 0-3,10-14-2,20 6-3,10-10-1,8 8-1,4-2-1,-1 6 0,-8 2-2,-9 9 1,-14 8-2,-15 8 0,-20 9-3,-21 4 0,-17 13-2,-22 1-2,-11 18-6,-23-12-6,-4 14-15,-12 8-2,-13-7 3,-2 10 1</inkml:trace>
  <inkml:trace contextRef="#ctx0" brushRef="#br0" timeOffset="6362">1978 1860 15,'17'-15'22,"-6"-6"-8,22-6 0,8-11 2,17-6 2,14-5-2,14-11 0,17-2-3,11-8-3,18 7-1,2-8-1,15 6-3,-2 1-1,1 10-2,-8 4-1,-10 12-1,-13 6 1,-15 6-1,-18 8-2,-21 7-2,-15 8-2,-18-2-7,-10 5-15,-9 8-5,-11-8-1,-14 6 1</inkml:trace>
</inkml:ink>
</file>

<file path=ppt/ink/ink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08-08-28T00:45:56.787"/>
    </inkml:context>
    <inkml:brush xml:id="br0">
      <inkml:brushProperty name="width" value="0.09701" units="cm"/>
      <inkml:brushProperty name="height" value="0.03528" units="cm"/>
      <inkml:brushProperty name="color" value="#0000FF"/>
      <inkml:brushProperty name="fitToCurve" value="1"/>
      <inkml:brushProperty name="ignorePressure" value="1"/>
    </inkml:brush>
  </inkml:definitions>
  <inkml:trace contextRef="#ctx0" brushRef="#br0">62 836 7,'0'0'21,"0"0"-1,0 0 0,6 17-1,-3-1-3,-1 2-2,4 8 0,-1 0-2,5 12-1,-3-3-2,5 8 0,-3-6-4,3 4 0,-4-3-2,2-2-1,-3-5-1,-1-5-1,0-1-3,-4-11-2,4 4-5,-6-18-12,0 0-12,0 0-1,-10-16 0,9 0 2</inkml:trace>
  <inkml:trace contextRef="#ctx0" brushRef="#br0" timeOffset="340">0 776 18,'7'-23'27,"18"10"1,-1-5-8,11 7-4,7 3-3,5 7-3,7 10-2,-1 4-2,2 12-2,-6 5 1,-5 8-1,-11 4 0,-6 5-1,-14-1 2,-7 5-2,-12-1 0,-7 0 0,-6-7-1,-6 2 0,-4-8-2,-4-5 0,-3-5-1,-3-9-1,5-2-2,-1-12-7,12 2-8,3-7-15,5-15-1,16 1 2,0-14 0</inkml:trace>
  <inkml:trace contextRef="#ctx0" brushRef="#br0" timeOffset="750">594 834 12,'0'0'26,"-2"19"-5,2 0-1,6 6 0,1 6-3,3-2-4,4 7-2,0-5-3,6 0-2,1-10-1,4-6-2,-3-11 0,5-9-2,-2-13 0,-1-7 0,0-10-1,-5-4 2,-5-5-4,-6 2 2,-7 1-1,-7 3 2,-5 8 1,-7 5-1,-4 9 0,-2 7 0,1 8-1,-3 2-1,6 7-5,-1-3-5,8 7-9,2 1-10,-1-8-4,12-5 1,0 0 2</inkml:trace>
  <inkml:trace contextRef="#ctx0" brushRef="#br0" timeOffset="1203">945 635 19,'2'20'27,"9"12"1,-6-4-6,3 6-4,-1-5-5,-4-3-5,5-1-2,-6-2-1,1-4-2,0-6-1,-3-13 0,0 0-1,0 0-1,0 0-1,-1-16 0,-1-8-1,1-6 0,2-2 0,1-1 2,1-5 0,4 6 2,1 2 2,6 9 1,2 3 1,4 12 1,-1 2-1,4 13 0,-3 2-2,2 10 0,-2 1-2,-2 4 0,-6 0-1,-2 2-1,-3 1-1,-4-7 0,-1 0-1,-2-8 0,0-14-1,0 0 0,0 0-2,-2-23-1,0-6 0,-2-12 1,3-3 1,-3-4 2,4 1 3,2 4 1,1 0 2,8 12 4,1 4-1,9 17 0,-1 2-1,9 12 0,-5 2-2,4 8-2,-4 5 0,-3 7-1,-4-1 0,-4 3-1,-3-1 0,-5 1-1,-2-2-1,-1-4-2,2 3-4,-4-25-9,5 20-20,-5-20 0,14 11 0,-3-11 1</inkml:trace>
  <inkml:trace contextRef="#ctx0" brushRef="#br0" timeOffset="1985">1772 354 27,'0'-29'23,"2"14"-7,-6-5-1,1 2-2,-3 2-4,-3-3 0,9 19-1,-23-14-1,10 19 1,-6 7-1,4 14-1,-5 4 0,3 12 0,-1 4-2,4 8 2,1-1-3,6 2 0,2-8-1,6-5-1,4-7-1,3-12-2,7-8 0,2-14-3,5-7-3,-2-15-3,6-1-2,-7-15 0,3 4 1,-10-10 1,-2 5 2,-6-2 6,-5 5 5,-3 12 4,-4-1 3,8 24 2,-14-10 1,14 10 0,-1 22-2,7 3-2,-1 0-3,5 7 1,0-2-4,1-2-1,1 1-4,-6-10-7,4-5-17,2 2-5,-12-16-2,14 3 1</inkml:trace>
  <inkml:trace contextRef="#ctx0" brushRef="#br0" timeOffset="2487">1910 209 24,'7'33'31,"-6"-7"1,8 9 0,-5-3-14,1-3-4,3 5-5,-3-8-4,0 0-4,1-3-4,-4-6-10,-2-17-14,7 25-5,-7-25-1,0 0 0</inkml:trace>
  <inkml:trace contextRef="#ctx0" brushRef="#br0" timeOffset="2781">2058 189 30,'-1'19'26,"8"13"1,-6-4-9,3 2-7,0 3-1,-1-4-3,0-2-2,-3-3-1,1-5-1,-1-5-2,0-14 0,0 0-2,0 0 0,1-25-3,-1-5-3,3-10-4,-2-8 0,2-3 3,0-1 3,3 0 5,1 4 3,1 5 4,7 19 5,-3 0 5,8 20 0,-6-1-1,10 14-2,-9-2-5,5 14-3,-6-5-1,2 6-2,-3-2-2,-2 2 0,-3 1-1,-3-1-1,-2 3-4,-4-11-6,6 5-18,-3-1-8,-2-18 1,-4 19-2</inkml:trace>
</inkml:ink>
</file>

<file path=ppt/ink/ink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08-08-28T00:45:54.709"/>
    </inkml:context>
    <inkml:brush xml:id="br0">
      <inkml:brushProperty name="width" value="0.09701" units="cm"/>
      <inkml:brushProperty name="height" value="0.03528" units="cm"/>
      <inkml:brushProperty name="color" value="#0000FF"/>
      <inkml:brushProperty name="fitToCurve" value="1"/>
      <inkml:brushProperty name="ignorePressure" value="1"/>
    </inkml:brush>
  </inkml:definitions>
  <inkml:trace contextRef="#ctx0" brushRef="#br0">3875 870 32,'0'0'17,"10"-7"2,-10 7-1,0 0-2,13-11-2,-13 11-3,0 0-3,-3-14-1,3 14 0,-7-19-2,2 4-1,-4-6-1,0 1 0,-4-11-1,0 0 0,-5-11 1,-4-5-1,-7-7 0,-7-5-1,-10-4 0,-10-5 0,-11-1 0,-11 3-1,-12 3 0,-6 8 1,-8 9-1,-2 11 0,-2 10 0,-2 15 1,0 13-1,6 11 0,4 11-1,6 8 0,10 6-4,8-5-5,17 4-12,16-1-11,10-12-1,22-3 1,11-22 0</inkml:trace>
  <inkml:trace contextRef="#ctx0" brushRef="#br0" timeOffset="789">3942 346 22,'0'0'24,"-11"24"-1,10-2-2,0 6-3,0 4-4,3 12 0,-3-1-2,4 12 0,-3-3-2,6 5-2,-7-9-2,8 2-2,-6-9-1,4-1-1,-5-9 0,4-4 0,-6-8 0,0-2-1,2-17 0,-13 22-1,1-17 0,-5 1 0,-5-1 0,-7-1-1,-5 1 0,-7-1 0,-3 3-1,-2-1-2,5 10-7,-2-1-24,5-6-1,10 2 0,2-11 1</inkml:trace>
  <inkml:trace contextRef="#ctx0" brushRef="#br0" timeOffset="5782">0 1719 20,'0'0'27,"0"0"3,28-13-6,2-2-7,14-17 0,21 0 0,14-24-2,22 3-2,10-14-3,21-2-3,4-12-1,12 5-1,1-5-1,2 6-1,-3 1 0,1 5 0,-11 4 0,-7 11-1,-15 7-1,-11 10-1,-18 9 0,-16 8-3,-18 13 0,-19-1-5,-8 19-8,-26-11-22,1 22 0,-13-8-2,-9-5 2</inkml:trace>
  <inkml:trace contextRef="#ctx0" brushRef="#br0" timeOffset="6370">128 1970 8,'0'0'8,"18"-15"4,7 4 4,7-8 2,9-5 2,12-8 3,9-12-3,17-3-1,9-18-4,23 1-2,4-17-4,14 0-1,4-5-4,8 5 0,-1 4-2,-1 8 0,-9 8-1,-13 13 0,-16 14-2,-12 9 0,-13 14-2,-17 3-2,-11 16-5,-17-1-18,-10 3-8,0 6-1,-9-8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67187E-91FE-4700-945B-9DFD468F44F8}" type="datetimeFigureOut">
              <a:rPr lang="en-US" smtClean="0"/>
              <a:t>12/12/2019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DEBEC-611A-44E5-B6EB-C498E732B526}" type="slidenum">
              <a:rPr lang="en-US" smtClean="0"/>
              <a:t>‹#›</a:t>
            </a:fld>
            <a:endParaRPr lang="en-US"/>
          </a:p>
        </p:txBody>
      </p:sp>
    </p:spTree>
    <p:extLst>
      <p:ext uri="{BB962C8B-B14F-4D97-AF65-F5344CB8AC3E}">
        <p14:creationId xmlns:p14="http://schemas.microsoft.com/office/powerpoint/2010/main" val="1105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1</a:t>
            </a:fld>
            <a:endParaRPr lang="en-US"/>
          </a:p>
        </p:txBody>
      </p:sp>
    </p:spTree>
    <p:extLst>
      <p:ext uri="{BB962C8B-B14F-4D97-AF65-F5344CB8AC3E}">
        <p14:creationId xmlns:p14="http://schemas.microsoft.com/office/powerpoint/2010/main" val="42925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12E64DD8-6D07-4A2F-BF9C-DBC30BC0016A}" type="slidenum">
              <a:rPr lang="en-US" altLang="en-US" sz="1200"/>
              <a:pPr/>
              <a:t>10</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6438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2FC84985-9907-42AB-B6BA-E8AC895AA7C9}" type="slidenum">
              <a:rPr lang="en-US" altLang="en-US" sz="1200"/>
              <a:pPr/>
              <a:t>11</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1428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8CDEF5D4-7DD3-43EC-973D-1ECD748DCC86}" type="slidenum">
              <a:rPr lang="en-US" altLang="en-US" sz="1200"/>
              <a:pPr/>
              <a:t>12</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24615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D136C2D-794C-4A17-9B4D-7EC213CD80F1}" type="slidenum">
              <a:rPr lang="en-US" altLang="en-US" sz="1200"/>
              <a:pPr/>
              <a:t>13</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247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5D9B633B-7603-4CBA-AE3B-44C0CB3A5495}" type="slidenum">
              <a:rPr lang="en-US" altLang="en-US" sz="1200"/>
              <a:pPr/>
              <a:t>14</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6857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46B1915-0613-459E-A4CF-A0ABC5330F7D}" type="slidenum">
              <a:rPr lang="en-US" altLang="en-US" sz="1200"/>
              <a:pPr/>
              <a:t>15</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47025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C6E280D8-9A6F-4574-809D-2CAE217622B3}" type="slidenum">
              <a:rPr lang="en-US" altLang="en-US" sz="1200"/>
              <a:pPr/>
              <a:t>16</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5800" y="4343400"/>
            <a:ext cx="5486400" cy="4114800"/>
          </a:xfrm>
          <a:noFill/>
        </p:spPr>
        <p:txBody>
          <a:bodyPr/>
          <a:lstStyle/>
          <a:p>
            <a:endParaRPr lang="en-US" smtClean="0"/>
          </a:p>
        </p:txBody>
      </p:sp>
    </p:spTree>
    <p:extLst>
      <p:ext uri="{BB962C8B-B14F-4D97-AF65-F5344CB8AC3E}">
        <p14:creationId xmlns:p14="http://schemas.microsoft.com/office/powerpoint/2010/main" val="3629157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17</a:t>
            </a:fld>
            <a:endParaRPr lang="en-US"/>
          </a:p>
        </p:txBody>
      </p:sp>
    </p:spTree>
    <p:extLst>
      <p:ext uri="{BB962C8B-B14F-4D97-AF65-F5344CB8AC3E}">
        <p14:creationId xmlns:p14="http://schemas.microsoft.com/office/powerpoint/2010/main" val="109872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18</a:t>
            </a:fld>
            <a:endParaRPr lang="en-US"/>
          </a:p>
        </p:txBody>
      </p:sp>
    </p:spTree>
    <p:extLst>
      <p:ext uri="{BB962C8B-B14F-4D97-AF65-F5344CB8AC3E}">
        <p14:creationId xmlns:p14="http://schemas.microsoft.com/office/powerpoint/2010/main" val="109872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19</a:t>
            </a:fld>
            <a:endParaRPr lang="en-US"/>
          </a:p>
        </p:txBody>
      </p:sp>
    </p:spTree>
    <p:extLst>
      <p:ext uri="{BB962C8B-B14F-4D97-AF65-F5344CB8AC3E}">
        <p14:creationId xmlns:p14="http://schemas.microsoft.com/office/powerpoint/2010/main" val="109872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2</a:t>
            </a:fld>
            <a:endParaRPr lang="en-US"/>
          </a:p>
        </p:txBody>
      </p:sp>
    </p:spTree>
    <p:extLst>
      <p:ext uri="{BB962C8B-B14F-4D97-AF65-F5344CB8AC3E}">
        <p14:creationId xmlns:p14="http://schemas.microsoft.com/office/powerpoint/2010/main" val="3584588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20</a:t>
            </a:fld>
            <a:endParaRPr lang="en-US"/>
          </a:p>
        </p:txBody>
      </p:sp>
    </p:spTree>
    <p:extLst>
      <p:ext uri="{BB962C8B-B14F-4D97-AF65-F5344CB8AC3E}">
        <p14:creationId xmlns:p14="http://schemas.microsoft.com/office/powerpoint/2010/main" val="1098728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21</a:t>
            </a:fld>
            <a:endParaRPr lang="en-US"/>
          </a:p>
        </p:txBody>
      </p:sp>
    </p:spTree>
    <p:extLst>
      <p:ext uri="{BB962C8B-B14F-4D97-AF65-F5344CB8AC3E}">
        <p14:creationId xmlns:p14="http://schemas.microsoft.com/office/powerpoint/2010/main" val="3002797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22</a:t>
            </a:fld>
            <a:endParaRPr lang="en-US"/>
          </a:p>
        </p:txBody>
      </p:sp>
    </p:spTree>
    <p:extLst>
      <p:ext uri="{BB962C8B-B14F-4D97-AF65-F5344CB8AC3E}">
        <p14:creationId xmlns:p14="http://schemas.microsoft.com/office/powerpoint/2010/main" val="3002797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23</a:t>
            </a:fld>
            <a:endParaRPr lang="en-US"/>
          </a:p>
        </p:txBody>
      </p:sp>
    </p:spTree>
    <p:extLst>
      <p:ext uri="{BB962C8B-B14F-4D97-AF65-F5344CB8AC3E}">
        <p14:creationId xmlns:p14="http://schemas.microsoft.com/office/powerpoint/2010/main" val="3002797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24</a:t>
            </a:fld>
            <a:endParaRPr lang="en-US"/>
          </a:p>
        </p:txBody>
      </p:sp>
    </p:spTree>
    <p:extLst>
      <p:ext uri="{BB962C8B-B14F-4D97-AF65-F5344CB8AC3E}">
        <p14:creationId xmlns:p14="http://schemas.microsoft.com/office/powerpoint/2010/main" val="3002797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25</a:t>
            </a:fld>
            <a:endParaRPr lang="en-US"/>
          </a:p>
        </p:txBody>
      </p:sp>
    </p:spTree>
    <p:extLst>
      <p:ext uri="{BB962C8B-B14F-4D97-AF65-F5344CB8AC3E}">
        <p14:creationId xmlns:p14="http://schemas.microsoft.com/office/powerpoint/2010/main" val="275182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3C72785-A5EA-4979-BA55-671790AB3F0A}" type="slidenum">
              <a:rPr lang="en-US" altLang="en-US" sz="1200"/>
              <a:pPr/>
              <a:t>26</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603612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788EB86F-DFD0-4A69-9768-9ACC51CF81AE}" type="slidenum">
              <a:rPr lang="en-US" altLang="en-US" sz="1200"/>
              <a:pPr/>
              <a:t>27</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85800" y="4343400"/>
            <a:ext cx="5486400" cy="4114800"/>
          </a:xfrm>
          <a:noFill/>
        </p:spPr>
        <p:txBody>
          <a:bodyPr/>
          <a:lstStyle/>
          <a:p>
            <a:endParaRPr lang="en-US" smtClean="0"/>
          </a:p>
        </p:txBody>
      </p:sp>
    </p:spTree>
    <p:extLst>
      <p:ext uri="{BB962C8B-B14F-4D97-AF65-F5344CB8AC3E}">
        <p14:creationId xmlns:p14="http://schemas.microsoft.com/office/powerpoint/2010/main" val="95011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BD6F356-1116-4996-A4DC-221359C746DF}" type="slidenum">
              <a:rPr lang="en-US" altLang="en-US" sz="1200"/>
              <a:pPr/>
              <a:t>28</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5800" y="4343400"/>
            <a:ext cx="5486400" cy="4114800"/>
          </a:xfrm>
          <a:noFill/>
        </p:spPr>
        <p:txBody>
          <a:bodyPr/>
          <a:lstStyle/>
          <a:p>
            <a:endParaRPr lang="en-US" smtClean="0"/>
          </a:p>
        </p:txBody>
      </p:sp>
    </p:spTree>
    <p:extLst>
      <p:ext uri="{BB962C8B-B14F-4D97-AF65-F5344CB8AC3E}">
        <p14:creationId xmlns:p14="http://schemas.microsoft.com/office/powerpoint/2010/main" val="3768627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0D947F8-3F17-4697-8739-8D7E73CAC264}" type="slidenum">
              <a:rPr lang="en-US" altLang="en-US" sz="1200"/>
              <a:pPr/>
              <a:t>29</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343400"/>
            <a:ext cx="5486400" cy="4114800"/>
          </a:xfrm>
          <a:noFill/>
        </p:spPr>
        <p:txBody>
          <a:bodyPr/>
          <a:lstStyle/>
          <a:p>
            <a:endParaRPr lang="en-US" smtClean="0"/>
          </a:p>
        </p:txBody>
      </p:sp>
    </p:spTree>
    <p:extLst>
      <p:ext uri="{BB962C8B-B14F-4D97-AF65-F5344CB8AC3E}">
        <p14:creationId xmlns:p14="http://schemas.microsoft.com/office/powerpoint/2010/main" val="289570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3</a:t>
            </a:fld>
            <a:endParaRPr lang="en-US"/>
          </a:p>
        </p:txBody>
      </p:sp>
    </p:spTree>
    <p:extLst>
      <p:ext uri="{BB962C8B-B14F-4D97-AF65-F5344CB8AC3E}">
        <p14:creationId xmlns:p14="http://schemas.microsoft.com/office/powerpoint/2010/main" val="2539726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0D8B298B-4F85-4F83-AFA5-3F1555BF2D5D}" type="slidenum">
              <a:rPr lang="en-US" altLang="en-US" sz="1200"/>
              <a:pPr/>
              <a:t>30</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800" y="4343400"/>
            <a:ext cx="5486400" cy="4114800"/>
          </a:xfrm>
          <a:noFill/>
        </p:spPr>
        <p:txBody>
          <a:bodyPr/>
          <a:lstStyle/>
          <a:p>
            <a:endParaRPr lang="en-US" smtClean="0"/>
          </a:p>
        </p:txBody>
      </p:sp>
    </p:spTree>
    <p:extLst>
      <p:ext uri="{BB962C8B-B14F-4D97-AF65-F5344CB8AC3E}">
        <p14:creationId xmlns:p14="http://schemas.microsoft.com/office/powerpoint/2010/main" val="3657960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334A8AF-DB55-44E9-BFD4-5D425D9BB0B1}" type="slidenum">
              <a:rPr lang="en-US" altLang="en-US" sz="1200"/>
              <a:pPr/>
              <a:t>31</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5800" y="4343400"/>
            <a:ext cx="5486400" cy="4114800"/>
          </a:xfrm>
          <a:noFill/>
        </p:spPr>
        <p:txBody>
          <a:bodyPr/>
          <a:lstStyle/>
          <a:p>
            <a:endParaRPr lang="en-US" smtClean="0"/>
          </a:p>
        </p:txBody>
      </p:sp>
    </p:spTree>
    <p:extLst>
      <p:ext uri="{BB962C8B-B14F-4D97-AF65-F5344CB8AC3E}">
        <p14:creationId xmlns:p14="http://schemas.microsoft.com/office/powerpoint/2010/main" val="3066518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95D1160-8D8C-4D45-B088-294C8A041A49}" type="slidenum">
              <a:rPr lang="en-US" altLang="en-US" sz="1200"/>
              <a:pPr/>
              <a:t>32</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846986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C0E4775C-B2F5-4DF3-8072-307753AB0AB4}" type="slidenum">
              <a:rPr lang="en-US" altLang="en-US" sz="1200"/>
              <a:pPr/>
              <a:t>33</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38648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34</a:t>
            </a:fld>
            <a:endParaRPr lang="en-US"/>
          </a:p>
        </p:txBody>
      </p:sp>
    </p:spTree>
    <p:extLst>
      <p:ext uri="{BB962C8B-B14F-4D97-AF65-F5344CB8AC3E}">
        <p14:creationId xmlns:p14="http://schemas.microsoft.com/office/powerpoint/2010/main" val="3002797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35</a:t>
            </a:fld>
            <a:endParaRPr lang="en-US"/>
          </a:p>
        </p:txBody>
      </p:sp>
    </p:spTree>
    <p:extLst>
      <p:ext uri="{BB962C8B-B14F-4D97-AF65-F5344CB8AC3E}">
        <p14:creationId xmlns:p14="http://schemas.microsoft.com/office/powerpoint/2010/main" val="3002797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2BD0AB9-7441-4D9B-BA41-055ABF74BAE9}" type="slidenum">
              <a:rPr lang="en-US" altLang="en-US" sz="1200"/>
              <a:pPr/>
              <a:t>36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smtClean="0"/>
              <a:t>This is one place the real world and math don’t mix very well. In most cases the real world works in the set of rational numbers. In fact, we round off most irrationals to rational to be able to work with them. Yet in mathematics, the definition of your domain and range in a sense defines the relation. For two relations to be equivalent they must have the same set of ordered pairs. That is each element in the domain must be matched with the exact same element in the range. For example, the square root of x squared is equivalent to the absolute value of x.</a:t>
            </a:r>
          </a:p>
        </p:txBody>
      </p:sp>
    </p:spTree>
    <p:extLst>
      <p:ext uri="{BB962C8B-B14F-4D97-AF65-F5344CB8AC3E}">
        <p14:creationId xmlns:p14="http://schemas.microsoft.com/office/powerpoint/2010/main" val="2582279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2BD0AB9-7441-4D9B-BA41-055ABF74BAE9}" type="slidenum">
              <a:rPr lang="en-US" altLang="en-US" sz="1200"/>
              <a:pPr/>
              <a:t>37</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smtClean="0"/>
              <a:t>This is one place the real world and math don’t mix very well. In most cases the real world works in the set of rational numbers. In fact, we round off most irrationals to rational to be able to work with them. Yet in mathematics, the definition of your domain and range in a sense defines the relation. For two relations to be equivalent they must have the same set of ordered pairs. That is each element in the domain must be matched with the exact same element in the range. For example, the square root of x squared is equivalent to the absolute value of x.</a:t>
            </a:r>
          </a:p>
        </p:txBody>
      </p:sp>
    </p:spTree>
    <p:extLst>
      <p:ext uri="{BB962C8B-B14F-4D97-AF65-F5344CB8AC3E}">
        <p14:creationId xmlns:p14="http://schemas.microsoft.com/office/powerpoint/2010/main" val="3458502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38</a:t>
            </a:fld>
            <a:endParaRPr lang="en-US"/>
          </a:p>
        </p:txBody>
      </p:sp>
    </p:spTree>
    <p:extLst>
      <p:ext uri="{BB962C8B-B14F-4D97-AF65-F5344CB8AC3E}">
        <p14:creationId xmlns:p14="http://schemas.microsoft.com/office/powerpoint/2010/main" val="2751826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39</a:t>
            </a:fld>
            <a:endParaRPr lang="en-US"/>
          </a:p>
        </p:txBody>
      </p:sp>
    </p:spTree>
    <p:extLst>
      <p:ext uri="{BB962C8B-B14F-4D97-AF65-F5344CB8AC3E}">
        <p14:creationId xmlns:p14="http://schemas.microsoft.com/office/powerpoint/2010/main" val="27090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4</a:t>
            </a:fld>
            <a:endParaRPr lang="en-US"/>
          </a:p>
        </p:txBody>
      </p:sp>
    </p:spTree>
    <p:extLst>
      <p:ext uri="{BB962C8B-B14F-4D97-AF65-F5344CB8AC3E}">
        <p14:creationId xmlns:p14="http://schemas.microsoft.com/office/powerpoint/2010/main" val="4024001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DEBEC-611A-44E5-B6EB-C498E732B526}" type="slidenum">
              <a:rPr lang="en-US" smtClean="0"/>
              <a:t>40</a:t>
            </a:fld>
            <a:endParaRPr lang="en-US"/>
          </a:p>
        </p:txBody>
      </p:sp>
    </p:spTree>
    <p:extLst>
      <p:ext uri="{BB962C8B-B14F-4D97-AF65-F5344CB8AC3E}">
        <p14:creationId xmlns:p14="http://schemas.microsoft.com/office/powerpoint/2010/main" val="197921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8FC2558-F26D-4098-AB5D-ABCA889CE8D4}" type="slidenum">
              <a:rPr lang="en-US" altLang="en-US" sz="1200"/>
              <a:pPr/>
              <a:t>5</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smtClean="0"/>
              <a:t>Define the relationships that are presented.</a:t>
            </a:r>
          </a:p>
          <a:p>
            <a:r>
              <a:rPr lang="en-US" smtClean="0"/>
              <a:t>Husband and Wife</a:t>
            </a:r>
          </a:p>
          <a:p>
            <a:r>
              <a:rPr lang="en-US" smtClean="0"/>
              <a:t>Father and son</a:t>
            </a:r>
          </a:p>
          <a:p>
            <a:r>
              <a:rPr lang="en-US" smtClean="0"/>
              <a:t>Foot length shoe size</a:t>
            </a:r>
          </a:p>
          <a:p>
            <a:r>
              <a:rPr lang="en-US" smtClean="0"/>
              <a:t>Number of drinks and BAC</a:t>
            </a:r>
          </a:p>
        </p:txBody>
      </p:sp>
    </p:spTree>
    <p:extLst>
      <p:ext uri="{BB962C8B-B14F-4D97-AF65-F5344CB8AC3E}">
        <p14:creationId xmlns:p14="http://schemas.microsoft.com/office/powerpoint/2010/main" val="412106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B3A8EAF1-4F60-4F33-9CF1-8FD8A4AE25B3}" type="slidenum">
              <a:rPr lang="en-US" altLang="en-US" sz="1200"/>
              <a:pPr/>
              <a:t>6</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smtClean="0"/>
              <a:t>Define the relationships that are presented.</a:t>
            </a:r>
          </a:p>
          <a:p>
            <a:r>
              <a:rPr lang="en-US" smtClean="0"/>
              <a:t>Husband and Wife</a:t>
            </a:r>
          </a:p>
          <a:p>
            <a:r>
              <a:rPr lang="en-US" smtClean="0"/>
              <a:t>Father and son</a:t>
            </a:r>
          </a:p>
          <a:p>
            <a:r>
              <a:rPr lang="en-US" smtClean="0"/>
              <a:t>Foot length shoe size</a:t>
            </a:r>
          </a:p>
          <a:p>
            <a:r>
              <a:rPr lang="en-US" smtClean="0"/>
              <a:t>Number of drinks and BAC</a:t>
            </a:r>
          </a:p>
        </p:txBody>
      </p:sp>
    </p:spTree>
    <p:extLst>
      <p:ext uri="{BB962C8B-B14F-4D97-AF65-F5344CB8AC3E}">
        <p14:creationId xmlns:p14="http://schemas.microsoft.com/office/powerpoint/2010/main" val="406591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FA08349-4C65-4978-B1DA-75E8440C5685}" type="slidenum">
              <a:rPr lang="en-US" altLang="en-US" sz="1200"/>
              <a:pPr/>
              <a:t>7</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smtClean="0"/>
              <a:t>Match the miles per gallon to the vehicle</a:t>
            </a:r>
          </a:p>
          <a:p>
            <a:endParaRPr lang="en-US" smtClean="0"/>
          </a:p>
          <a:p>
            <a:r>
              <a:rPr lang="en-US" smtClean="0"/>
              <a:t>Write the definition of RELATION: </a:t>
            </a:r>
          </a:p>
          <a:p>
            <a:r>
              <a:rPr lang="en-US" smtClean="0"/>
              <a:t>“The way one thing is related to another, to reference to or connection with”</a:t>
            </a:r>
          </a:p>
          <a:p>
            <a:r>
              <a:rPr lang="en-US" smtClean="0"/>
              <a:t>“A set of ordered pairs”</a:t>
            </a:r>
          </a:p>
          <a:p>
            <a:r>
              <a:rPr lang="en-US" smtClean="0"/>
              <a:t>What is meant by “Ordered pairs”</a:t>
            </a:r>
          </a:p>
          <a:p>
            <a:endParaRPr lang="en-US" smtClean="0"/>
          </a:p>
          <a:p>
            <a:r>
              <a:rPr lang="en-US" smtClean="0"/>
              <a:t>Which is causing which?</a:t>
            </a:r>
          </a:p>
          <a:p>
            <a:r>
              <a:rPr lang="en-US" smtClean="0"/>
              <a:t>The miles per gallon causes the vehicle size</a:t>
            </a:r>
          </a:p>
          <a:p>
            <a:r>
              <a:rPr lang="en-US" smtClean="0"/>
              <a:t>The vehicle size causes the miles per gallon</a:t>
            </a:r>
          </a:p>
          <a:p>
            <a:endParaRPr lang="en-US" smtClean="0"/>
          </a:p>
          <a:p>
            <a:r>
              <a:rPr lang="en-US" smtClean="0"/>
              <a:t>The “independent” variable causes the “dependent” variable (in most cases)</a:t>
            </a:r>
          </a:p>
          <a:p>
            <a:endParaRPr lang="en-US" smtClean="0"/>
          </a:p>
        </p:txBody>
      </p:sp>
    </p:spTree>
    <p:extLst>
      <p:ext uri="{BB962C8B-B14F-4D97-AF65-F5344CB8AC3E}">
        <p14:creationId xmlns:p14="http://schemas.microsoft.com/office/powerpoint/2010/main" val="201404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049B3565-F8A4-4E58-9379-8196F18A9D60}" type="slidenum">
              <a:rPr lang="en-US" altLang="en-US" sz="1200"/>
              <a:pPr/>
              <a:t>8</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779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4FD0750-9D92-495B-BC9B-B0336D5DBB31}" type="slidenum">
              <a:rPr lang="en-US" altLang="en-US" sz="1200"/>
              <a:pPr/>
              <a:t>9</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9887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7B044-A040-4A23-8FAD-AA2D02BA630C}"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359646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7B044-A040-4A23-8FAD-AA2D02BA630C}"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352079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7B044-A040-4A23-8FAD-AA2D02BA630C}"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176035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4474D7-050D-4848-A74F-8040A492BAA1}" type="slidenum">
              <a:rPr lang="en-US" altLang="en-US"/>
              <a:pPr>
                <a:defRPr/>
              </a:pPr>
              <a:t>‹#›</a:t>
            </a:fld>
            <a:endParaRPr lang="en-US" altLang="en-US"/>
          </a:p>
        </p:txBody>
      </p:sp>
    </p:spTree>
    <p:extLst>
      <p:ext uri="{BB962C8B-B14F-4D97-AF65-F5344CB8AC3E}">
        <p14:creationId xmlns:p14="http://schemas.microsoft.com/office/powerpoint/2010/main" val="232616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7B044-A040-4A23-8FAD-AA2D02BA630C}"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375265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7B044-A040-4A23-8FAD-AA2D02BA630C}"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306705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7B044-A040-4A23-8FAD-AA2D02BA630C}"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305761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7B044-A040-4A23-8FAD-AA2D02BA630C}"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54389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7B044-A040-4A23-8FAD-AA2D02BA630C}"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328290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7B044-A040-4A23-8FAD-AA2D02BA630C}"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215241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7B044-A040-4A23-8FAD-AA2D02BA630C}"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400316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7B044-A040-4A23-8FAD-AA2D02BA630C}"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43B32-446D-459E-A4A9-DF941980D79E}" type="slidenum">
              <a:rPr lang="en-US" smtClean="0"/>
              <a:t>‹#›</a:t>
            </a:fld>
            <a:endParaRPr lang="en-US"/>
          </a:p>
        </p:txBody>
      </p:sp>
    </p:spTree>
    <p:extLst>
      <p:ext uri="{BB962C8B-B14F-4D97-AF65-F5344CB8AC3E}">
        <p14:creationId xmlns:p14="http://schemas.microsoft.com/office/powerpoint/2010/main" val="20476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7B044-A040-4A23-8FAD-AA2D02BA630C}" type="datetimeFigureOut">
              <a:rPr lang="en-US" smtClean="0"/>
              <a:t>12/12/2019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43B32-446D-459E-A4A9-DF941980D79E}" type="slidenum">
              <a:rPr lang="en-US" smtClean="0"/>
              <a:t>‹#›</a:t>
            </a:fld>
            <a:endParaRPr lang="en-US"/>
          </a:p>
        </p:txBody>
      </p:sp>
    </p:spTree>
    <p:extLst>
      <p:ext uri="{BB962C8B-B14F-4D97-AF65-F5344CB8AC3E}">
        <p14:creationId xmlns:p14="http://schemas.microsoft.com/office/powerpoint/2010/main" val="3936233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4.png"/><Relationship Id="rId7"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1.emf"/><Relationship Id="rId4" Type="http://schemas.openxmlformats.org/officeDocument/2006/relationships/customXml" Target="../ink/ink1.xml"/><Relationship Id="rId9"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Relations and Functions</a:t>
            </a:r>
            <a:endParaRPr lang="en-US" dirty="0"/>
          </a:p>
        </p:txBody>
      </p:sp>
      <p:sp>
        <p:nvSpPr>
          <p:cNvPr id="3" name="Subtitle 2"/>
          <p:cNvSpPr>
            <a:spLocks noGrp="1"/>
          </p:cNvSpPr>
          <p:nvPr>
            <p:ph type="subTitle" idx="1"/>
          </p:nvPr>
        </p:nvSpPr>
        <p:spPr/>
        <p:txBody>
          <a:bodyPr>
            <a:normAutofit/>
          </a:bodyPr>
          <a:lstStyle/>
          <a:p>
            <a:r>
              <a:rPr lang="en-US" sz="4000" b="1" dirty="0" smtClean="0">
                <a:solidFill>
                  <a:srgbClr val="FF0000"/>
                </a:solidFill>
              </a:rPr>
              <a:t>Section 3.2</a:t>
            </a:r>
            <a:endParaRPr lang="en-US" sz="4000" b="1" dirty="0">
              <a:solidFill>
                <a:srgbClr val="FF0000"/>
              </a:solidFill>
            </a:endParaRPr>
          </a:p>
        </p:txBody>
      </p:sp>
    </p:spTree>
    <p:extLst>
      <p:ext uri="{BB962C8B-B14F-4D97-AF65-F5344CB8AC3E}">
        <p14:creationId xmlns:p14="http://schemas.microsoft.com/office/powerpoint/2010/main" val="205692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fontScale="90000"/>
          </a:bodyPr>
          <a:lstStyle/>
          <a:p>
            <a:r>
              <a:rPr lang="en-US" sz="4000" smtClean="0"/>
              <a:t>The </a:t>
            </a:r>
            <a:r>
              <a:rPr lang="en-US" sz="4000" b="1" smtClean="0"/>
              <a:t>distance </a:t>
            </a:r>
            <a:r>
              <a:rPr lang="en-US" sz="4000" b="1" i="1" smtClean="0"/>
              <a:t>d</a:t>
            </a:r>
            <a:r>
              <a:rPr lang="en-US" sz="4000" smtClean="0"/>
              <a:t> traveled on a bike in 2 hours is related to the </a:t>
            </a:r>
            <a:r>
              <a:rPr lang="en-US" sz="4000" b="1" smtClean="0"/>
              <a:t>speed </a:t>
            </a:r>
            <a:r>
              <a:rPr lang="en-US" sz="4000" b="1" i="1" smtClean="0"/>
              <a:t>s</a:t>
            </a:r>
          </a:p>
        </p:txBody>
      </p:sp>
      <p:pic>
        <p:nvPicPr>
          <p:cNvPr id="37888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981200"/>
            <a:ext cx="5486400" cy="3152775"/>
          </a:xfrm>
          <a:noFill/>
        </p:spPr>
      </p:pic>
      <p:sp>
        <p:nvSpPr>
          <p:cNvPr id="378886" name="Text Box 6"/>
          <p:cNvSpPr txBox="1">
            <a:spLocks noChangeArrowheads="1"/>
          </p:cNvSpPr>
          <p:nvPr/>
        </p:nvSpPr>
        <p:spPr bwMode="auto">
          <a:xfrm>
            <a:off x="3463925" y="5464175"/>
            <a:ext cx="1870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5400" b="1" i="1">
                <a:solidFill>
                  <a:schemeClr val="accent2"/>
                </a:solidFill>
              </a:rPr>
              <a:t>d = 2s</a:t>
            </a:r>
          </a:p>
        </p:txBody>
      </p:sp>
    </p:spTree>
    <p:extLst>
      <p:ext uri="{BB962C8B-B14F-4D97-AF65-F5344CB8AC3E}">
        <p14:creationId xmlns:p14="http://schemas.microsoft.com/office/powerpoint/2010/main" val="3413887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8882"/>
                                        </p:tgtEl>
                                        <p:attrNameLst>
                                          <p:attrName>style.visibility</p:attrName>
                                        </p:attrNameLst>
                                      </p:cBhvr>
                                      <p:to>
                                        <p:strVal val="visible"/>
                                      </p:to>
                                    </p:set>
                                    <p:anim to="" calcmode="lin" valueType="num">
                                      <p:cBhvr>
                                        <p:cTn id="7" dur="1" fill="hold"/>
                                        <p:tgtEl>
                                          <p:spTgt spid="37888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78884"/>
                                        </p:tgtEl>
                                        <p:attrNameLst>
                                          <p:attrName>style.visibility</p:attrName>
                                        </p:attrNameLst>
                                      </p:cBhvr>
                                      <p:to>
                                        <p:strVal val="visible"/>
                                      </p:to>
                                    </p:set>
                                    <p:anim calcmode="lin" valueType="num">
                                      <p:cBhvr additive="base">
                                        <p:cTn id="12" dur="500" fill="hold"/>
                                        <p:tgtEl>
                                          <p:spTgt spid="378884"/>
                                        </p:tgtEl>
                                        <p:attrNameLst>
                                          <p:attrName>ppt_x</p:attrName>
                                        </p:attrNameLst>
                                      </p:cBhvr>
                                      <p:tavLst>
                                        <p:tav tm="0">
                                          <p:val>
                                            <p:strVal val="#ppt_x"/>
                                          </p:val>
                                        </p:tav>
                                        <p:tav tm="100000">
                                          <p:val>
                                            <p:strVal val="#ppt_x"/>
                                          </p:val>
                                        </p:tav>
                                      </p:tavLst>
                                    </p:anim>
                                    <p:anim calcmode="lin" valueType="num">
                                      <p:cBhvr additive="base">
                                        <p:cTn id="13" dur="500" fill="hold"/>
                                        <p:tgtEl>
                                          <p:spTgt spid="37888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78886"/>
                                        </p:tgtEl>
                                        <p:attrNameLst>
                                          <p:attrName>style.visibility</p:attrName>
                                        </p:attrNameLst>
                                      </p:cBhvr>
                                      <p:to>
                                        <p:strVal val="visible"/>
                                      </p:to>
                                    </p:set>
                                    <p:anim calcmode="lin" valueType="num">
                                      <p:cBhvr additive="base">
                                        <p:cTn id="17" dur="500" fill="hold"/>
                                        <p:tgtEl>
                                          <p:spTgt spid="378886"/>
                                        </p:tgtEl>
                                        <p:attrNameLst>
                                          <p:attrName>ppt_x</p:attrName>
                                        </p:attrNameLst>
                                      </p:cBhvr>
                                      <p:tavLst>
                                        <p:tav tm="0">
                                          <p:val>
                                            <p:strVal val="#ppt_x"/>
                                          </p:val>
                                        </p:tav>
                                        <p:tav tm="100000">
                                          <p:val>
                                            <p:strVal val="#ppt_x"/>
                                          </p:val>
                                        </p:tav>
                                      </p:tavLst>
                                    </p:anim>
                                    <p:anim calcmode="lin" valueType="num">
                                      <p:cBhvr additive="base">
                                        <p:cTn id="18" dur="500" fill="hold"/>
                                        <p:tgtEl>
                                          <p:spTgt spid="3788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p:bldP spid="3788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304800" y="304800"/>
            <a:ext cx="8458200" cy="1143000"/>
          </a:xfrm>
        </p:spPr>
        <p:txBody>
          <a:bodyPr>
            <a:normAutofit fontScale="90000"/>
          </a:bodyPr>
          <a:lstStyle/>
          <a:p>
            <a:r>
              <a:rPr lang="en-US" sz="5400" dirty="0" smtClean="0"/>
              <a:t>However, not all relations have simple math formulas…</a:t>
            </a:r>
          </a:p>
        </p:txBody>
      </p:sp>
      <p:sp>
        <p:nvSpPr>
          <p:cNvPr id="380931" name="Rectangle 3"/>
          <p:cNvSpPr>
            <a:spLocks noGrp="1" noChangeArrowheads="1"/>
          </p:cNvSpPr>
          <p:nvPr>
            <p:ph type="body" sz="half" idx="1"/>
          </p:nvPr>
        </p:nvSpPr>
        <p:spPr>
          <a:xfrm>
            <a:off x="609600" y="1905000"/>
            <a:ext cx="3810000" cy="4114800"/>
          </a:xfrm>
        </p:spPr>
        <p:txBody>
          <a:bodyPr>
            <a:normAutofit fontScale="92500" lnSpcReduction="10000"/>
          </a:bodyPr>
          <a:lstStyle/>
          <a:p>
            <a:pPr algn="ctr">
              <a:buFontTx/>
              <a:buNone/>
            </a:pPr>
            <a:r>
              <a:rPr lang="en-US" sz="3600" b="1" i="1" u="sng" dirty="0" smtClean="0">
                <a:solidFill>
                  <a:schemeClr val="accent2"/>
                </a:solidFill>
              </a:rPr>
              <a:t>Example:</a:t>
            </a:r>
          </a:p>
          <a:p>
            <a:pPr algn="ctr"/>
            <a:r>
              <a:rPr lang="en-US" sz="3600" b="1" dirty="0" smtClean="0">
                <a:solidFill>
                  <a:schemeClr val="accent2"/>
                </a:solidFill>
              </a:rPr>
              <a:t>Hours of the day with temperature...</a:t>
            </a:r>
          </a:p>
          <a:p>
            <a:pPr algn="ctr"/>
            <a:endParaRPr lang="en-US" sz="3600" b="1" dirty="0" smtClean="0">
              <a:solidFill>
                <a:schemeClr val="accent2"/>
              </a:solidFill>
            </a:endParaRPr>
          </a:p>
          <a:p>
            <a:pPr algn="ctr"/>
            <a:r>
              <a:rPr lang="en-US" sz="3600" b="1" dirty="0" smtClean="0">
                <a:solidFill>
                  <a:schemeClr val="accent2"/>
                </a:solidFill>
              </a:rPr>
              <a:t>Can you think of a simple equation???</a:t>
            </a:r>
          </a:p>
        </p:txBody>
      </p:sp>
      <p:pic>
        <p:nvPicPr>
          <p:cNvPr id="38093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67338" y="2057400"/>
            <a:ext cx="2328862" cy="4038600"/>
          </a:xfrm>
          <a:noFill/>
        </p:spPr>
      </p:pic>
    </p:spTree>
    <p:extLst>
      <p:ext uri="{BB962C8B-B14F-4D97-AF65-F5344CB8AC3E}">
        <p14:creationId xmlns:p14="http://schemas.microsoft.com/office/powerpoint/2010/main" val="1689875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0930"/>
                                        </p:tgtEl>
                                        <p:attrNameLst>
                                          <p:attrName>style.visibility</p:attrName>
                                        </p:attrNameLst>
                                      </p:cBhvr>
                                      <p:to>
                                        <p:strVal val="visible"/>
                                      </p:to>
                                    </p:set>
                                    <p:anim calcmode="lin" valueType="num">
                                      <p:cBhvr additive="base">
                                        <p:cTn id="7" dur="500" fill="hold"/>
                                        <p:tgtEl>
                                          <p:spTgt spid="380930"/>
                                        </p:tgtEl>
                                        <p:attrNameLst>
                                          <p:attrName>ppt_x</p:attrName>
                                        </p:attrNameLst>
                                      </p:cBhvr>
                                      <p:tavLst>
                                        <p:tav tm="0">
                                          <p:val>
                                            <p:strVal val="#ppt_x"/>
                                          </p:val>
                                        </p:tav>
                                        <p:tav tm="100000">
                                          <p:val>
                                            <p:strVal val="#ppt_x"/>
                                          </p:val>
                                        </p:tav>
                                      </p:tavLst>
                                    </p:anim>
                                    <p:anim calcmode="lin" valueType="num">
                                      <p:cBhvr additive="base">
                                        <p:cTn id="8" dur="500" fill="hold"/>
                                        <p:tgtEl>
                                          <p:spTgt spid="3809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0931">
                                            <p:txEl>
                                              <p:pRg st="0" end="0"/>
                                            </p:txEl>
                                          </p:spTgt>
                                        </p:tgtEl>
                                        <p:attrNameLst>
                                          <p:attrName>style.visibility</p:attrName>
                                        </p:attrNameLst>
                                      </p:cBhvr>
                                      <p:to>
                                        <p:strVal val="visible"/>
                                      </p:to>
                                    </p:set>
                                    <p:anim calcmode="lin" valueType="num">
                                      <p:cBhvr additive="base">
                                        <p:cTn id="13" dur="5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80931">
                                            <p:txEl>
                                              <p:pRg st="1" end="1"/>
                                            </p:txEl>
                                          </p:spTgt>
                                        </p:tgtEl>
                                        <p:attrNameLst>
                                          <p:attrName>style.visibility</p:attrName>
                                        </p:attrNameLst>
                                      </p:cBhvr>
                                      <p:to>
                                        <p:strVal val="visible"/>
                                      </p:to>
                                    </p:set>
                                    <p:anim calcmode="lin" valueType="num">
                                      <p:cBhvr additive="base">
                                        <p:cTn id="17" dur="500" fill="hold"/>
                                        <p:tgtEl>
                                          <p:spTgt spid="3809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0931">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380932"/>
                                        </p:tgtEl>
                                        <p:attrNameLst>
                                          <p:attrName>style.visibility</p:attrName>
                                        </p:attrNameLst>
                                      </p:cBhvr>
                                      <p:to>
                                        <p:strVal val="visible"/>
                                      </p:to>
                                    </p:set>
                                    <p:anim calcmode="lin" valueType="num">
                                      <p:cBhvr additive="base">
                                        <p:cTn id="22" dur="500" fill="hold"/>
                                        <p:tgtEl>
                                          <p:spTgt spid="380932"/>
                                        </p:tgtEl>
                                        <p:attrNameLst>
                                          <p:attrName>ppt_x</p:attrName>
                                        </p:attrNameLst>
                                      </p:cBhvr>
                                      <p:tavLst>
                                        <p:tav tm="0">
                                          <p:val>
                                            <p:strVal val="#ppt_x"/>
                                          </p:val>
                                        </p:tav>
                                        <p:tav tm="100000">
                                          <p:val>
                                            <p:strVal val="#ppt_x"/>
                                          </p:val>
                                        </p:tav>
                                      </p:tavLst>
                                    </p:anim>
                                    <p:anim calcmode="lin" valueType="num">
                                      <p:cBhvr additive="base">
                                        <p:cTn id="23" dur="500" fill="hold"/>
                                        <p:tgtEl>
                                          <p:spTgt spid="38093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80931">
                                            <p:txEl>
                                              <p:pRg st="3" end="3"/>
                                            </p:txEl>
                                          </p:spTgt>
                                        </p:tgtEl>
                                        <p:attrNameLst>
                                          <p:attrName>style.visibility</p:attrName>
                                        </p:attrNameLst>
                                      </p:cBhvr>
                                      <p:to>
                                        <p:strVal val="visible"/>
                                      </p:to>
                                    </p:set>
                                    <p:anim calcmode="lin" valueType="num">
                                      <p:cBhvr additive="base">
                                        <p:cTn id="28" dur="500" fill="hold"/>
                                        <p:tgtEl>
                                          <p:spTgt spid="38093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809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smtClean="0"/>
          </a:p>
        </p:txBody>
      </p:sp>
      <p:sp>
        <p:nvSpPr>
          <p:cNvPr id="382979" name="Rectangle 3"/>
          <p:cNvSpPr>
            <a:spLocks noGrp="1" noChangeArrowheads="1"/>
          </p:cNvSpPr>
          <p:nvPr>
            <p:ph type="body" idx="1"/>
          </p:nvPr>
        </p:nvSpPr>
        <p:spPr/>
        <p:txBody>
          <a:bodyPr/>
          <a:lstStyle/>
          <a:p>
            <a:r>
              <a:rPr lang="en-US" sz="4800" dirty="0" smtClean="0"/>
              <a:t>However, there is still some rule that matches each item from one set with </a:t>
            </a:r>
            <a:r>
              <a:rPr lang="en-US" sz="4800" u="sng" dirty="0" smtClean="0"/>
              <a:t>exactly one</a:t>
            </a:r>
            <a:r>
              <a:rPr lang="en-US" sz="4800" dirty="0" smtClean="0"/>
              <a:t> item from a different set.</a:t>
            </a:r>
          </a:p>
          <a:p>
            <a:endParaRPr lang="en-US" sz="4800" dirty="0" smtClean="0"/>
          </a:p>
        </p:txBody>
      </p:sp>
    </p:spTree>
    <p:extLst>
      <p:ext uri="{BB962C8B-B14F-4D97-AF65-F5344CB8AC3E}">
        <p14:creationId xmlns:p14="http://schemas.microsoft.com/office/powerpoint/2010/main" val="264365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anim to="" calcmode="lin" valueType="num">
                                      <p:cBhvr>
                                        <p:cTn id="7" dur="1" fill="hold"/>
                                        <p:tgtEl>
                                          <p:spTgt spid="38297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r>
              <a:rPr lang="en-US" smtClean="0"/>
              <a:t>Relations:</a:t>
            </a:r>
          </a:p>
        </p:txBody>
      </p:sp>
      <p:sp>
        <p:nvSpPr>
          <p:cNvPr id="385027" name="Text Box 3"/>
          <p:cNvSpPr txBox="1">
            <a:spLocks noChangeArrowheads="1"/>
          </p:cNvSpPr>
          <p:nvPr/>
        </p:nvSpPr>
        <p:spPr bwMode="auto">
          <a:xfrm>
            <a:off x="0" y="1600200"/>
            <a:ext cx="9144000" cy="4401205"/>
          </a:xfrm>
          <a:prstGeom prst="rect">
            <a:avLst/>
          </a:prstGeom>
          <a:solidFill>
            <a:srgbClr val="FFE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4000" dirty="0">
                <a:latin typeface="Times New Roman" pitchFamily="18" charset="0"/>
              </a:rPr>
              <a:t>A </a:t>
            </a:r>
            <a:r>
              <a:rPr lang="en-US" sz="4000" b="1" dirty="0">
                <a:latin typeface="Times New Roman" pitchFamily="18" charset="0"/>
              </a:rPr>
              <a:t>Relation</a:t>
            </a:r>
            <a:r>
              <a:rPr lang="en-US" sz="4000" dirty="0">
                <a:latin typeface="Times New Roman" pitchFamily="18" charset="0"/>
              </a:rPr>
              <a:t> is a set of ordered pairs. </a:t>
            </a:r>
          </a:p>
          <a:p>
            <a:pPr eaLnBrk="1" hangingPunct="1">
              <a:spcBef>
                <a:spcPct val="50000"/>
              </a:spcBef>
            </a:pPr>
            <a:r>
              <a:rPr lang="en-US" sz="4000" dirty="0">
                <a:latin typeface="Times New Roman" pitchFamily="18" charset="0"/>
              </a:rPr>
              <a:t>The set of the first </a:t>
            </a:r>
            <a:r>
              <a:rPr lang="en-US" sz="4000" dirty="0" smtClean="0">
                <a:latin typeface="Times New Roman" pitchFamily="18" charset="0"/>
              </a:rPr>
              <a:t>coordinates (or x-values) </a:t>
            </a:r>
            <a:r>
              <a:rPr lang="en-US" sz="4000" dirty="0">
                <a:latin typeface="Times New Roman" pitchFamily="18" charset="0"/>
              </a:rPr>
              <a:t>is called the </a:t>
            </a:r>
            <a:r>
              <a:rPr lang="en-US" sz="4000" b="1" dirty="0">
                <a:latin typeface="Times New Roman" pitchFamily="18" charset="0"/>
              </a:rPr>
              <a:t>domain</a:t>
            </a:r>
            <a:r>
              <a:rPr lang="en-US" sz="4000" dirty="0">
                <a:latin typeface="Times New Roman" pitchFamily="18" charset="0"/>
              </a:rPr>
              <a:t> of the relation. </a:t>
            </a:r>
          </a:p>
          <a:p>
            <a:pPr eaLnBrk="1" hangingPunct="1">
              <a:spcBef>
                <a:spcPct val="50000"/>
              </a:spcBef>
            </a:pPr>
            <a:r>
              <a:rPr lang="en-US" sz="4000" dirty="0">
                <a:latin typeface="Times New Roman" pitchFamily="18" charset="0"/>
              </a:rPr>
              <a:t>The set of the second </a:t>
            </a:r>
            <a:r>
              <a:rPr lang="en-US" sz="4000" dirty="0" smtClean="0">
                <a:latin typeface="Times New Roman" pitchFamily="18" charset="0"/>
              </a:rPr>
              <a:t>coordinates                             (or y-values) </a:t>
            </a:r>
            <a:r>
              <a:rPr lang="en-US" sz="4000" dirty="0">
                <a:latin typeface="Times New Roman" pitchFamily="18" charset="0"/>
              </a:rPr>
              <a:t>is called the </a:t>
            </a:r>
            <a:r>
              <a:rPr lang="en-US" sz="4000" b="1" dirty="0">
                <a:latin typeface="Times New Roman" pitchFamily="18" charset="0"/>
              </a:rPr>
              <a:t>range</a:t>
            </a:r>
            <a:r>
              <a:rPr lang="en-US" sz="4000" dirty="0">
                <a:latin typeface="Times New Roman" pitchFamily="18" charset="0"/>
              </a:rPr>
              <a:t> of the relation.</a:t>
            </a:r>
          </a:p>
        </p:txBody>
      </p:sp>
    </p:spTree>
    <p:extLst>
      <p:ext uri="{BB962C8B-B14F-4D97-AF65-F5344CB8AC3E}">
        <p14:creationId xmlns:p14="http://schemas.microsoft.com/office/powerpoint/2010/main" val="3742213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to="" calcmode="lin" valueType="num">
                                      <p:cBhvr>
                                        <p:cTn id="7" dur="1" fill="hold"/>
                                        <p:tgtEl>
                                          <p:spTgt spid="3850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85027">
                                            <p:txEl>
                                              <p:pRg st="1" end="1"/>
                                            </p:txEl>
                                          </p:spTgt>
                                        </p:tgtEl>
                                        <p:attrNameLst>
                                          <p:attrName>style.visibility</p:attrName>
                                        </p:attrNameLst>
                                      </p:cBhvr>
                                      <p:to>
                                        <p:strVal val="visible"/>
                                      </p:to>
                                    </p:set>
                                    <p:anim to="" calcmode="lin" valueType="num">
                                      <p:cBhvr>
                                        <p:cTn id="12" dur="1" fill="hold"/>
                                        <p:tgtEl>
                                          <p:spTgt spid="38502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85027">
                                            <p:txEl>
                                              <p:pRg st="2" end="2"/>
                                            </p:txEl>
                                          </p:spTgt>
                                        </p:tgtEl>
                                        <p:attrNameLst>
                                          <p:attrName>style.visibility</p:attrName>
                                        </p:attrNameLst>
                                      </p:cBhvr>
                                      <p:to>
                                        <p:strVal val="visible"/>
                                      </p:to>
                                    </p:set>
                                    <p:anim to="" calcmode="lin" valueType="num">
                                      <p:cBhvr>
                                        <p:cTn id="17" dur="1" fill="hold"/>
                                        <p:tgtEl>
                                          <p:spTgt spid="38502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Oval 2"/>
          <p:cNvSpPr>
            <a:spLocks noChangeArrowheads="1"/>
          </p:cNvSpPr>
          <p:nvPr/>
        </p:nvSpPr>
        <p:spPr bwMode="auto">
          <a:xfrm>
            <a:off x="1366838" y="1524000"/>
            <a:ext cx="2230437" cy="388302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b="1">
                <a:solidFill>
                  <a:schemeClr val="bg1"/>
                </a:solidFill>
                <a:effectLst>
                  <a:outerShdw blurRad="38100" dist="38100" dir="2700000" algn="tl">
                    <a:srgbClr val="000000"/>
                  </a:outerShdw>
                </a:effectLst>
                <a:latin typeface="Arial" charset="0"/>
              </a:rPr>
              <a:t>Domain</a:t>
            </a:r>
            <a:endParaRPr lang="en-US">
              <a:latin typeface="Arial" charset="0"/>
            </a:endParaRPr>
          </a:p>
        </p:txBody>
      </p:sp>
      <p:sp>
        <p:nvSpPr>
          <p:cNvPr id="405507" name="Oval 3"/>
          <p:cNvSpPr>
            <a:spLocks noChangeArrowheads="1"/>
          </p:cNvSpPr>
          <p:nvPr/>
        </p:nvSpPr>
        <p:spPr bwMode="auto">
          <a:xfrm>
            <a:off x="5943600" y="1524000"/>
            <a:ext cx="2230438" cy="388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b="1">
                <a:solidFill>
                  <a:schemeClr val="bg2"/>
                </a:solidFill>
                <a:effectLst>
                  <a:outerShdw blurRad="38100" dist="38100" dir="2700000" algn="tl">
                    <a:srgbClr val="000000"/>
                  </a:outerShdw>
                </a:effectLst>
                <a:latin typeface="Arial" charset="0"/>
              </a:rPr>
              <a:t>Range</a:t>
            </a:r>
            <a:endParaRPr lang="en-US">
              <a:solidFill>
                <a:schemeClr val="bg2"/>
              </a:solidFill>
              <a:latin typeface="Arial" charset="0"/>
            </a:endParaRPr>
          </a:p>
        </p:txBody>
      </p:sp>
      <p:grpSp>
        <p:nvGrpSpPr>
          <p:cNvPr id="405508" name="Group 4"/>
          <p:cNvGrpSpPr>
            <a:grpSpLocks/>
          </p:cNvGrpSpPr>
          <p:nvPr/>
        </p:nvGrpSpPr>
        <p:grpSpPr bwMode="auto">
          <a:xfrm>
            <a:off x="3048000" y="2057400"/>
            <a:ext cx="3657600" cy="2438400"/>
            <a:chOff x="2002" y="1272"/>
            <a:chExt cx="2147" cy="1536"/>
          </a:xfrm>
        </p:grpSpPr>
        <p:cxnSp>
          <p:nvCxnSpPr>
            <p:cNvPr id="12293" name="AutoShape 5"/>
            <p:cNvCxnSpPr>
              <a:cxnSpLocks noChangeShapeType="1"/>
              <a:stCxn id="405506" idx="6"/>
            </p:cNvCxnSpPr>
            <p:nvPr/>
          </p:nvCxnSpPr>
          <p:spPr bwMode="auto">
            <a:xfrm>
              <a:off x="2266" y="2183"/>
              <a:ext cx="1478" cy="11"/>
            </a:xfrm>
            <a:prstGeom prst="straightConnector1">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4" name="Text Box 6"/>
            <p:cNvSpPr txBox="1">
              <a:spLocks noChangeArrowheads="1"/>
            </p:cNvSpPr>
            <p:nvPr/>
          </p:nvSpPr>
          <p:spPr bwMode="auto">
            <a:xfrm>
              <a:off x="2002" y="1272"/>
              <a:ext cx="2147"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r>
                <a:rPr lang="en-US" sz="3000" b="1">
                  <a:latin typeface="Arial" charset="0"/>
                </a:rPr>
                <a:t>Correspondence</a:t>
              </a:r>
              <a:br>
                <a:rPr lang="en-US" sz="3000" b="1">
                  <a:latin typeface="Arial" charset="0"/>
                </a:rPr>
              </a:br>
              <a:r>
                <a:rPr lang="en-US" sz="3000" b="1">
                  <a:latin typeface="Arial" charset="0"/>
                </a:rPr>
                <a:t>or</a:t>
              </a:r>
              <a:br>
                <a:rPr lang="en-US" sz="3000" b="1">
                  <a:latin typeface="Arial" charset="0"/>
                </a:rPr>
              </a:br>
              <a:r>
                <a:rPr lang="en-US" sz="3000" b="1">
                  <a:latin typeface="Arial" charset="0"/>
                </a:rPr>
                <a:t>Relation</a:t>
              </a:r>
            </a:p>
            <a:p>
              <a:pPr algn="ctr"/>
              <a:endParaRPr lang="en-US" sz="3200" b="1">
                <a:latin typeface="Arial" charset="0"/>
              </a:endParaRPr>
            </a:p>
            <a:p>
              <a:pPr algn="ctr"/>
              <a:endParaRPr lang="en-US" sz="3200" b="1">
                <a:latin typeface="Arial" charset="0"/>
              </a:endParaRPr>
            </a:p>
          </p:txBody>
        </p:sp>
      </p:grpSp>
    </p:spTree>
    <p:extLst>
      <p:ext uri="{BB962C8B-B14F-4D97-AF65-F5344CB8AC3E}">
        <p14:creationId xmlns:p14="http://schemas.microsoft.com/office/powerpoint/2010/main" val="3691216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6"/>
                                        </p:tgtEl>
                                        <p:attrNameLst>
                                          <p:attrName>style.visibility</p:attrName>
                                        </p:attrNameLst>
                                      </p:cBhvr>
                                      <p:to>
                                        <p:strVal val="visible"/>
                                      </p:to>
                                    </p:set>
                                    <p:animEffect transition="in" filter="dissolve">
                                      <p:cBhvr>
                                        <p:cTn id="7" dur="500"/>
                                        <p:tgtEl>
                                          <p:spTgt spid="405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5508"/>
                                        </p:tgtEl>
                                        <p:attrNameLst>
                                          <p:attrName>style.visibility</p:attrName>
                                        </p:attrNameLst>
                                      </p:cBhvr>
                                      <p:to>
                                        <p:strVal val="visible"/>
                                      </p:to>
                                    </p:set>
                                    <p:animEffect transition="in" filter="dissolve">
                                      <p:cBhvr>
                                        <p:cTn id="12" dur="500"/>
                                        <p:tgtEl>
                                          <p:spTgt spid="405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5507"/>
                                        </p:tgtEl>
                                        <p:attrNameLst>
                                          <p:attrName>style.visibility</p:attrName>
                                        </p:attrNameLst>
                                      </p:cBhvr>
                                      <p:to>
                                        <p:strVal val="visible"/>
                                      </p:to>
                                    </p:set>
                                    <p:animEffect transition="in" filter="dissolve">
                                      <p:cBhvr>
                                        <p:cTn id="17" dur="500"/>
                                        <p:tgtEl>
                                          <p:spTgt spid="405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animBg="1" autoUpdateAnimBg="0"/>
      <p:bldP spid="40550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r>
              <a:rPr lang="en-US" sz="4800" b="1" u="sng" smtClean="0"/>
              <a:t>Relations</a:t>
            </a:r>
          </a:p>
        </p:txBody>
      </p:sp>
      <p:graphicFrame>
        <p:nvGraphicFramePr>
          <p:cNvPr id="389124" name="Group 4"/>
          <p:cNvGraphicFramePr>
            <a:graphicFrameLocks noGrp="1"/>
          </p:cNvGraphicFramePr>
          <p:nvPr/>
        </p:nvGraphicFramePr>
        <p:xfrm>
          <a:off x="5486400" y="1371600"/>
          <a:ext cx="2362200" cy="4038600"/>
        </p:xfrm>
        <a:graphic>
          <a:graphicData uri="http://schemas.openxmlformats.org/drawingml/2006/table">
            <a:tbl>
              <a:tblPr/>
              <a:tblGrid>
                <a:gridCol w="1181100"/>
                <a:gridCol w="1181100"/>
              </a:tblGrid>
              <a:tr h="1009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Times"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141" name="Text Box 21"/>
          <p:cNvSpPr txBox="1">
            <a:spLocks noChangeArrowheads="1"/>
          </p:cNvSpPr>
          <p:nvPr/>
        </p:nvSpPr>
        <p:spPr bwMode="auto">
          <a:xfrm>
            <a:off x="533400" y="3276600"/>
            <a:ext cx="449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4000" b="1">
                <a:solidFill>
                  <a:schemeClr val="accent2"/>
                </a:solidFill>
                <a:latin typeface="Times New Roman" pitchFamily="18" charset="0"/>
              </a:rPr>
              <a:t>Domain: {-4, -2, 0}</a:t>
            </a:r>
          </a:p>
          <a:p>
            <a:pPr eaLnBrk="1" hangingPunct="1">
              <a:spcBef>
                <a:spcPct val="50000"/>
              </a:spcBef>
            </a:pPr>
            <a:endParaRPr lang="en-US" sz="4000">
              <a:latin typeface="Times New Roman" pitchFamily="18" charset="0"/>
            </a:endParaRPr>
          </a:p>
        </p:txBody>
      </p:sp>
      <p:sp>
        <p:nvSpPr>
          <p:cNvPr id="389142" name="Text Box 22"/>
          <p:cNvSpPr txBox="1">
            <a:spLocks noChangeArrowheads="1"/>
          </p:cNvSpPr>
          <p:nvPr/>
        </p:nvSpPr>
        <p:spPr bwMode="auto">
          <a:xfrm>
            <a:off x="609600" y="4419600"/>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sz="4000" b="1">
                <a:solidFill>
                  <a:srgbClr val="FF0000"/>
                </a:solidFill>
                <a:latin typeface="Times New Roman" pitchFamily="18" charset="0"/>
              </a:rPr>
              <a:t>Range: {5, 6, 2}</a:t>
            </a:r>
          </a:p>
        </p:txBody>
      </p:sp>
    </p:spTree>
    <p:extLst>
      <p:ext uri="{BB962C8B-B14F-4D97-AF65-F5344CB8AC3E}">
        <p14:creationId xmlns:p14="http://schemas.microsoft.com/office/powerpoint/2010/main" val="117686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nodeType="afterEffect">
                                  <p:stCondLst>
                                    <p:cond delay="0"/>
                                  </p:stCondLst>
                                  <p:childTnLst>
                                    <p:set>
                                      <p:cBhvr>
                                        <p:cTn id="6" dur="1" fill="hold">
                                          <p:stCondLst>
                                            <p:cond delay="0"/>
                                          </p:stCondLst>
                                        </p:cTn>
                                        <p:tgtEl>
                                          <p:spTgt spid="389124"/>
                                        </p:tgtEl>
                                        <p:attrNameLst>
                                          <p:attrName>style.visibility</p:attrName>
                                        </p:attrNameLst>
                                      </p:cBhvr>
                                      <p:to>
                                        <p:strVal val="visible"/>
                                      </p:to>
                                    </p:set>
                                    <p:anim to="" calcmode="lin" valueType="num">
                                      <p:cBhvr>
                                        <p:cTn id="7" dur="1" fill="hold"/>
                                        <p:tgtEl>
                                          <p:spTgt spid="38912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89141"/>
                                        </p:tgtEl>
                                        <p:attrNameLst>
                                          <p:attrName>style.visibility</p:attrName>
                                        </p:attrNameLst>
                                      </p:cBhvr>
                                      <p:to>
                                        <p:strVal val="visible"/>
                                      </p:to>
                                    </p:set>
                                    <p:anim to="" calcmode="lin" valueType="num">
                                      <p:cBhvr>
                                        <p:cTn id="12" dur="1" fill="hold"/>
                                        <p:tgtEl>
                                          <p:spTgt spid="38914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89142"/>
                                        </p:tgtEl>
                                        <p:attrNameLst>
                                          <p:attrName>style.visibility</p:attrName>
                                        </p:attrNameLst>
                                      </p:cBhvr>
                                      <p:to>
                                        <p:strVal val="visible"/>
                                      </p:to>
                                    </p:set>
                                    <p:anim to="" calcmode="lin" valueType="num">
                                      <p:cBhvr>
                                        <p:cTn id="17" dur="1" fill="hold"/>
                                        <p:tgtEl>
                                          <p:spTgt spid="3891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1" grpId="0"/>
      <p:bldP spid="3891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r>
              <a:rPr lang="en-US" b="1" u="sng" dirty="0" smtClean="0"/>
              <a:t>Example 1:</a:t>
            </a:r>
          </a:p>
        </p:txBody>
      </p:sp>
      <p:sp>
        <p:nvSpPr>
          <p:cNvPr id="391171" name="Rectangle 3"/>
          <p:cNvSpPr>
            <a:spLocks noGrp="1" noChangeArrowheads="1"/>
          </p:cNvSpPr>
          <p:nvPr>
            <p:ph type="body" idx="1"/>
          </p:nvPr>
        </p:nvSpPr>
        <p:spPr>
          <a:xfrm>
            <a:off x="0" y="1219200"/>
            <a:ext cx="9144000" cy="4114800"/>
          </a:xfrm>
        </p:spPr>
        <p:txBody>
          <a:bodyPr>
            <a:normAutofit fontScale="92500" lnSpcReduction="20000"/>
          </a:bodyPr>
          <a:lstStyle/>
          <a:p>
            <a:pPr algn="ctr">
              <a:lnSpc>
                <a:spcPct val="90000"/>
              </a:lnSpc>
              <a:buFontTx/>
              <a:buNone/>
            </a:pPr>
            <a:r>
              <a:rPr lang="en-US" sz="3600" dirty="0" smtClean="0"/>
              <a:t>Given the relation</a:t>
            </a:r>
          </a:p>
          <a:p>
            <a:pPr algn="ctr">
              <a:lnSpc>
                <a:spcPct val="90000"/>
              </a:lnSpc>
              <a:buFontTx/>
              <a:buNone/>
            </a:pPr>
            <a:r>
              <a:rPr lang="en-US" sz="3600" dirty="0" smtClean="0"/>
              <a:t>	{(-4, 3), (-1, -2), (0, -4), (2, 3), (3, -3)}</a:t>
            </a:r>
          </a:p>
          <a:p>
            <a:pPr algn="ctr">
              <a:lnSpc>
                <a:spcPct val="90000"/>
              </a:lnSpc>
              <a:buFontTx/>
              <a:buNone/>
            </a:pPr>
            <a:endParaRPr lang="en-US" sz="3600" dirty="0" smtClean="0"/>
          </a:p>
          <a:p>
            <a:pPr algn="ctr">
              <a:lnSpc>
                <a:spcPct val="90000"/>
              </a:lnSpc>
              <a:buFontTx/>
              <a:buNone/>
            </a:pPr>
            <a:r>
              <a:rPr lang="en-US" sz="3600" dirty="0" smtClean="0"/>
              <a:t>What is the domain?</a:t>
            </a:r>
          </a:p>
          <a:p>
            <a:pPr algn="ctr">
              <a:lnSpc>
                <a:spcPct val="90000"/>
              </a:lnSpc>
              <a:buFontTx/>
              <a:buNone/>
            </a:pPr>
            <a:r>
              <a:rPr lang="en-US" sz="3600" dirty="0" smtClean="0">
                <a:solidFill>
                  <a:schemeClr val="accent2"/>
                </a:solidFill>
              </a:rPr>
              <a:t>	</a:t>
            </a:r>
            <a:r>
              <a:rPr lang="en-US" sz="3600" b="1" dirty="0" smtClean="0">
                <a:solidFill>
                  <a:schemeClr val="accent2"/>
                </a:solidFill>
              </a:rPr>
              <a:t>{-4, -1, 0, 2, 3}</a:t>
            </a:r>
          </a:p>
          <a:p>
            <a:pPr algn="ctr">
              <a:lnSpc>
                <a:spcPct val="90000"/>
              </a:lnSpc>
              <a:buFontTx/>
              <a:buNone/>
            </a:pPr>
            <a:endParaRPr lang="en-US" sz="3600" b="1" dirty="0" smtClean="0">
              <a:solidFill>
                <a:schemeClr val="accent2"/>
              </a:solidFill>
            </a:endParaRPr>
          </a:p>
          <a:p>
            <a:pPr algn="ctr">
              <a:lnSpc>
                <a:spcPct val="90000"/>
              </a:lnSpc>
              <a:buFontTx/>
              <a:buNone/>
            </a:pPr>
            <a:r>
              <a:rPr lang="en-US" sz="3600" dirty="0" smtClean="0"/>
              <a:t>What is the range?</a:t>
            </a:r>
          </a:p>
          <a:p>
            <a:pPr algn="ctr">
              <a:lnSpc>
                <a:spcPct val="90000"/>
              </a:lnSpc>
              <a:buFontTx/>
              <a:buNone/>
            </a:pPr>
            <a:r>
              <a:rPr lang="en-US" sz="3600" b="1" dirty="0" smtClean="0">
                <a:solidFill>
                  <a:srgbClr val="FF0000"/>
                </a:solidFill>
              </a:rPr>
              <a:t>	{3, -2, -4, -3}, </a:t>
            </a:r>
          </a:p>
          <a:p>
            <a:pPr algn="ctr">
              <a:lnSpc>
                <a:spcPct val="90000"/>
              </a:lnSpc>
              <a:buFontTx/>
              <a:buNone/>
            </a:pPr>
            <a:r>
              <a:rPr lang="en-US" sz="3600" dirty="0" smtClean="0"/>
              <a:t>	(note it is not required list a number twice)</a:t>
            </a:r>
          </a:p>
        </p:txBody>
      </p:sp>
    </p:spTree>
    <p:extLst>
      <p:ext uri="{BB962C8B-B14F-4D97-AF65-F5344CB8AC3E}">
        <p14:creationId xmlns:p14="http://schemas.microsoft.com/office/powerpoint/2010/main" val="418609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 to="" calcmode="lin" valueType="num">
                                      <p:cBhvr>
                                        <p:cTn id="7" dur="1" fill="hold"/>
                                        <p:tgtEl>
                                          <p:spTgt spid="391171">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anim to="" calcmode="lin" valueType="num">
                                      <p:cBhvr>
                                        <p:cTn id="11" dur="1" fill="hold"/>
                                        <p:tgtEl>
                                          <p:spTgt spid="391171">
                                            <p:txEl>
                                              <p:pRg st="1" end="1"/>
                                            </p:txEl>
                                          </p:spTgt>
                                        </p:tgtEl>
                                        <p:attrNameLst>
                                          <p:attrName/>
                                        </p:attrNameLst>
                                      </p:cBhvr>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ntr" presetSubtype="0" fill="hold" nodeType="clickEffect">
                                  <p:stCondLst>
                                    <p:cond delay="0"/>
                                  </p:stCondLst>
                                  <p:childTnLst>
                                    <p:set>
                                      <p:cBhvr>
                                        <p:cTn id="15" dur="1" fill="hold">
                                          <p:stCondLst>
                                            <p:cond delay="0"/>
                                          </p:stCondLst>
                                        </p:cTn>
                                        <p:tgtEl>
                                          <p:spTgt spid="391171">
                                            <p:txEl>
                                              <p:pRg st="3" end="3"/>
                                            </p:txEl>
                                          </p:spTgt>
                                        </p:tgtEl>
                                        <p:attrNameLst>
                                          <p:attrName>style.visibility</p:attrName>
                                        </p:attrNameLst>
                                      </p:cBhvr>
                                      <p:to>
                                        <p:strVal val="visible"/>
                                      </p:to>
                                    </p:set>
                                    <p:anim to="" calcmode="lin" valueType="num">
                                      <p:cBhvr>
                                        <p:cTn id="16" dur="1" fill="hold"/>
                                        <p:tgtEl>
                                          <p:spTgt spid="391171">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391171">
                                            <p:txEl>
                                              <p:pRg st="4" end="4"/>
                                            </p:txEl>
                                          </p:spTgt>
                                        </p:tgtEl>
                                        <p:attrNameLst>
                                          <p:attrName>style.visibility</p:attrName>
                                        </p:attrNameLst>
                                      </p:cBhvr>
                                      <p:to>
                                        <p:strVal val="visible"/>
                                      </p:to>
                                    </p:set>
                                    <p:anim to="" calcmode="lin" valueType="num">
                                      <p:cBhvr>
                                        <p:cTn id="21" dur="1" fill="hold"/>
                                        <p:tgtEl>
                                          <p:spTgt spid="391171">
                                            <p:txEl>
                                              <p:pRg st="4" end="4"/>
                                            </p:txEl>
                                          </p:spTgt>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391171">
                                            <p:txEl>
                                              <p:pRg st="6" end="6"/>
                                            </p:txEl>
                                          </p:spTgt>
                                        </p:tgtEl>
                                        <p:attrNameLst>
                                          <p:attrName>style.visibility</p:attrName>
                                        </p:attrNameLst>
                                      </p:cBhvr>
                                      <p:to>
                                        <p:strVal val="visible"/>
                                      </p:to>
                                    </p:set>
                                    <p:anim to="" calcmode="lin" valueType="num">
                                      <p:cBhvr>
                                        <p:cTn id="26" dur="1" fill="hold"/>
                                        <p:tgtEl>
                                          <p:spTgt spid="391171">
                                            <p:txEl>
                                              <p:pRg st="6" end="6"/>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391171">
                                            <p:txEl>
                                              <p:pRg st="7" end="7"/>
                                            </p:txEl>
                                          </p:spTgt>
                                        </p:tgtEl>
                                        <p:attrNameLst>
                                          <p:attrName>style.visibility</p:attrName>
                                        </p:attrNameLst>
                                      </p:cBhvr>
                                      <p:to>
                                        <p:strVal val="visible"/>
                                      </p:to>
                                    </p:set>
                                    <p:anim to="" calcmode="lin" valueType="num">
                                      <p:cBhvr>
                                        <p:cTn id="31" dur="1" fill="hold"/>
                                        <p:tgtEl>
                                          <p:spTgt spid="391171">
                                            <p:txEl>
                                              <p:pRg st="7" end="7"/>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nodeType="clickEffect">
                                  <p:stCondLst>
                                    <p:cond delay="0"/>
                                  </p:stCondLst>
                                  <p:childTnLst>
                                    <p:set>
                                      <p:cBhvr>
                                        <p:cTn id="35" dur="1" fill="hold">
                                          <p:stCondLst>
                                            <p:cond delay="0"/>
                                          </p:stCondLst>
                                        </p:cTn>
                                        <p:tgtEl>
                                          <p:spTgt spid="391171">
                                            <p:txEl>
                                              <p:pRg st="8" end="8"/>
                                            </p:txEl>
                                          </p:spTgt>
                                        </p:tgtEl>
                                        <p:attrNameLst>
                                          <p:attrName>style.visibility</p:attrName>
                                        </p:attrNameLst>
                                      </p:cBhvr>
                                      <p:to>
                                        <p:strVal val="visible"/>
                                      </p:to>
                                    </p:set>
                                    <p:anim to="" calcmode="lin" valueType="num">
                                      <p:cBhvr>
                                        <p:cTn id="36" dur="1" fill="hold"/>
                                        <p:tgtEl>
                                          <p:spTgt spid="39117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dirty="0" smtClean="0"/>
              <a:t>Express the relation for the track meet scoring system as a table, a graph, and a mapping diagram.</a:t>
            </a:r>
          </a:p>
          <a:p>
            <a:pPr marL="0" indent="0">
              <a:buNone/>
            </a:pPr>
            <a:endParaRPr lang="en-US" dirty="0" smtClean="0"/>
          </a:p>
          <a:p>
            <a:pPr marL="0" indent="0">
              <a:buNone/>
            </a:pPr>
            <a:r>
              <a:rPr lang="en-US" dirty="0" smtClean="0"/>
              <a:t>{(1, 5), (2, 3), (3, 2), (4, 1)}</a:t>
            </a:r>
          </a:p>
          <a:p>
            <a:pPr marL="0" indent="0">
              <a:buNone/>
            </a:pPr>
            <a:endParaRPr lang="en-US" dirty="0" smtClean="0"/>
          </a:p>
          <a:p>
            <a:pPr marL="0" indent="0">
              <a:buNone/>
            </a:pPr>
            <a:r>
              <a:rPr lang="en-US" dirty="0" smtClean="0"/>
              <a:t>The domain = place </a:t>
            </a:r>
          </a:p>
          <a:p>
            <a:pPr marL="0" indent="0">
              <a:buNone/>
            </a:pPr>
            <a:r>
              <a:rPr lang="en-US" dirty="0" smtClean="0"/>
              <a:t>{1, 2, 3, 4}</a:t>
            </a:r>
          </a:p>
          <a:p>
            <a:pPr marL="0" indent="0">
              <a:buNone/>
            </a:pPr>
            <a:r>
              <a:rPr lang="en-US" dirty="0" smtClean="0"/>
              <a:t>The range = number of points </a:t>
            </a:r>
          </a:p>
          <a:p>
            <a:pPr marL="0" indent="0">
              <a:buNone/>
            </a:pPr>
            <a:r>
              <a:rPr lang="en-US" dirty="0" smtClean="0"/>
              <a:t>{5, 3, 2, 1}</a:t>
            </a:r>
            <a:endParaRPr lang="en-US" dirty="0"/>
          </a:p>
        </p:txBody>
      </p:sp>
    </p:spTree>
    <p:extLst>
      <p:ext uri="{BB962C8B-B14F-4D97-AF65-F5344CB8AC3E}">
        <p14:creationId xmlns:p14="http://schemas.microsoft.com/office/powerpoint/2010/main" val="381099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Example 2: </a:t>
            </a:r>
            <a:endParaRPr lang="en-US" dirty="0"/>
          </a:p>
        </p:txBody>
      </p:sp>
      <p:sp>
        <p:nvSpPr>
          <p:cNvPr id="3" name="Content Placeholder 2"/>
          <p:cNvSpPr>
            <a:spLocks noGrp="1"/>
          </p:cNvSpPr>
          <p:nvPr>
            <p:ph idx="1"/>
          </p:nvPr>
        </p:nvSpPr>
        <p:spPr>
          <a:xfrm>
            <a:off x="0" y="685800"/>
            <a:ext cx="9144000" cy="4525963"/>
          </a:xfrm>
        </p:spPr>
        <p:txBody>
          <a:bodyPr/>
          <a:lstStyle/>
          <a:p>
            <a:pPr marL="0" indent="0" algn="ctr">
              <a:buNone/>
            </a:pPr>
            <a:r>
              <a:rPr lang="en-US" dirty="0" smtClean="0"/>
              <a:t>Table:</a:t>
            </a:r>
          </a:p>
          <a:p>
            <a:pPr marL="0" indent="0" algn="ctr">
              <a:buNone/>
            </a:pPr>
            <a:r>
              <a:rPr lang="en-US" dirty="0" smtClean="0"/>
              <a:t>{(1, 5), (2, 3), (3, 2), (4, 1)}</a:t>
            </a:r>
          </a:p>
          <a:p>
            <a:pPr marL="0" indent="0">
              <a:buNone/>
            </a:pPr>
            <a:endParaRPr lang="en-US" dirty="0"/>
          </a:p>
          <a:p>
            <a:pPr marL="0" indent="0">
              <a:buNone/>
            </a:pPr>
            <a:r>
              <a:rPr lang="en-US" b="1" dirty="0" smtClean="0">
                <a:solidFill>
                  <a:srgbClr val="FF0000"/>
                </a:solidFill>
              </a:rPr>
              <a:t>                                     Track Scoring</a:t>
            </a:r>
          </a:p>
        </p:txBody>
      </p:sp>
      <p:graphicFrame>
        <p:nvGraphicFramePr>
          <p:cNvPr id="4" name="Table 3"/>
          <p:cNvGraphicFramePr>
            <a:graphicFrameLocks noGrp="1"/>
          </p:cNvGraphicFramePr>
          <p:nvPr>
            <p:extLst>
              <p:ext uri="{D42A27DB-BD31-4B8C-83A1-F6EECF244321}">
                <p14:modId xmlns:p14="http://schemas.microsoft.com/office/powerpoint/2010/main" val="2249543438"/>
              </p:ext>
            </p:extLst>
          </p:nvPr>
        </p:nvGraphicFramePr>
        <p:xfrm>
          <a:off x="1371600" y="3048000"/>
          <a:ext cx="6096000" cy="3200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3600" dirty="0" smtClean="0"/>
                        <a:t>Place</a:t>
                      </a:r>
                      <a:endParaRPr lang="en-US" sz="3600" dirty="0"/>
                    </a:p>
                  </a:txBody>
                  <a:tcPr/>
                </a:tc>
                <a:tc>
                  <a:txBody>
                    <a:bodyPr/>
                    <a:lstStyle/>
                    <a:p>
                      <a:pPr algn="ctr"/>
                      <a:r>
                        <a:rPr lang="en-US" sz="3600" dirty="0" smtClean="0"/>
                        <a:t>Points</a:t>
                      </a:r>
                      <a:endParaRPr lang="en-US" sz="3600" dirty="0"/>
                    </a:p>
                  </a:txBody>
                  <a:tcPr/>
                </a:tc>
              </a:tr>
              <a:tr h="370840">
                <a:tc>
                  <a:txBody>
                    <a:bodyPr/>
                    <a:lstStyle/>
                    <a:p>
                      <a:pPr algn="ctr"/>
                      <a:r>
                        <a:rPr lang="en-US" sz="3600" dirty="0" smtClean="0"/>
                        <a:t>1</a:t>
                      </a:r>
                    </a:p>
                  </a:txBody>
                  <a:tcPr/>
                </a:tc>
                <a:tc>
                  <a:txBody>
                    <a:bodyPr/>
                    <a:lstStyle/>
                    <a:p>
                      <a:pPr algn="ctr"/>
                      <a:r>
                        <a:rPr lang="en-US" sz="3600" dirty="0" smtClean="0"/>
                        <a:t>5</a:t>
                      </a:r>
                      <a:endParaRPr lang="en-US" sz="3600" dirty="0"/>
                    </a:p>
                  </a:txBody>
                  <a:tcPr/>
                </a:tc>
              </a:tr>
              <a:tr h="370840">
                <a:tc>
                  <a:txBody>
                    <a:bodyPr/>
                    <a:lstStyle/>
                    <a:p>
                      <a:pPr algn="ctr"/>
                      <a:r>
                        <a:rPr lang="en-US" sz="3600" dirty="0" smtClean="0"/>
                        <a:t>2</a:t>
                      </a:r>
                      <a:endParaRPr lang="en-US" sz="3600" dirty="0"/>
                    </a:p>
                  </a:txBody>
                  <a:tcPr/>
                </a:tc>
                <a:tc>
                  <a:txBody>
                    <a:bodyPr/>
                    <a:lstStyle/>
                    <a:p>
                      <a:pPr algn="ctr"/>
                      <a:r>
                        <a:rPr lang="en-US" sz="3600" dirty="0" smtClean="0"/>
                        <a:t>3</a:t>
                      </a:r>
                      <a:endParaRPr lang="en-US" sz="3600" dirty="0"/>
                    </a:p>
                  </a:txBody>
                  <a:tcPr/>
                </a:tc>
              </a:tr>
              <a:tr h="370840">
                <a:tc>
                  <a:txBody>
                    <a:bodyPr/>
                    <a:lstStyle/>
                    <a:p>
                      <a:pPr algn="ctr"/>
                      <a:r>
                        <a:rPr lang="en-US" sz="3600" dirty="0" smtClean="0"/>
                        <a:t>3</a:t>
                      </a:r>
                      <a:endParaRPr lang="en-US" sz="3600" dirty="0"/>
                    </a:p>
                  </a:txBody>
                  <a:tcPr/>
                </a:tc>
                <a:tc>
                  <a:txBody>
                    <a:bodyPr/>
                    <a:lstStyle/>
                    <a:p>
                      <a:pPr algn="ctr"/>
                      <a:r>
                        <a:rPr lang="en-US" sz="3600" dirty="0" smtClean="0"/>
                        <a:t>2</a:t>
                      </a:r>
                      <a:endParaRPr lang="en-US" sz="3600" dirty="0"/>
                    </a:p>
                  </a:txBody>
                  <a:tcPr/>
                </a:tc>
              </a:tr>
              <a:tr h="370840">
                <a:tc>
                  <a:txBody>
                    <a:bodyPr/>
                    <a:lstStyle/>
                    <a:p>
                      <a:pPr algn="ctr"/>
                      <a:r>
                        <a:rPr lang="en-US" sz="3600" dirty="0" smtClean="0"/>
                        <a:t>4</a:t>
                      </a:r>
                      <a:endParaRPr lang="en-US" sz="3600" dirty="0"/>
                    </a:p>
                  </a:txBody>
                  <a:tcPr/>
                </a:tc>
                <a:tc>
                  <a:txBody>
                    <a:bodyPr/>
                    <a:lstStyle/>
                    <a:p>
                      <a:pPr algn="ctr"/>
                      <a:r>
                        <a:rPr lang="en-US" sz="3600" dirty="0" smtClean="0"/>
                        <a:t>1</a:t>
                      </a:r>
                      <a:endParaRPr lang="en-US" sz="3600" dirty="0"/>
                    </a:p>
                  </a:txBody>
                  <a:tcPr/>
                </a:tc>
              </a:tr>
            </a:tbl>
          </a:graphicData>
        </a:graphic>
      </p:graphicFrame>
    </p:spTree>
    <p:extLst>
      <p:ext uri="{BB962C8B-B14F-4D97-AF65-F5344CB8AC3E}">
        <p14:creationId xmlns:p14="http://schemas.microsoft.com/office/powerpoint/2010/main" val="31089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Example 2: </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pPr marL="0" indent="0" algn="ctr">
              <a:buNone/>
            </a:pPr>
            <a:r>
              <a:rPr lang="en-US" dirty="0" smtClean="0"/>
              <a:t>Graph:</a:t>
            </a:r>
          </a:p>
          <a:p>
            <a:pPr marL="0" indent="0" algn="ctr">
              <a:buNone/>
            </a:pPr>
            <a:r>
              <a:rPr lang="en-US" dirty="0" smtClean="0"/>
              <a:t>{(1, 5), (2, 3), (3, 2), (4, 1)}</a:t>
            </a:r>
          </a:p>
          <a:p>
            <a:pPr marL="0" indent="0">
              <a:buNone/>
            </a:pPr>
            <a:endParaRPr lang="en-US" dirty="0" smtClean="0"/>
          </a:p>
          <a:p>
            <a:pPr marL="0" indent="0">
              <a:buNone/>
            </a:pPr>
            <a:endParaRPr lang="en-US" dirty="0"/>
          </a:p>
          <a:p>
            <a:pPr marL="0" indent="0">
              <a:buNone/>
            </a:pPr>
            <a:endParaRPr lang="en-US" dirty="0"/>
          </a:p>
          <a:p>
            <a:pPr marL="0" indent="0">
              <a:buNone/>
            </a:pPr>
            <a:r>
              <a:rPr lang="en-US" b="1" dirty="0" smtClean="0">
                <a:solidFill>
                  <a:srgbClr val="FF0000"/>
                </a:solidFill>
              </a:rPr>
              <a:t>                                     Track Scoring                    </a:t>
            </a:r>
          </a:p>
          <a:p>
            <a:pPr marL="0" indent="0">
              <a:buNone/>
            </a:pPr>
            <a:r>
              <a:rPr lang="en-US" b="1" dirty="0">
                <a:solidFill>
                  <a:srgbClr val="FF0000"/>
                </a:solidFill>
              </a:rPr>
              <a:t> </a:t>
            </a:r>
            <a:r>
              <a:rPr lang="en-US" b="1" dirty="0" smtClean="0">
                <a:solidFill>
                  <a:srgbClr val="FF0000"/>
                </a:solidFill>
              </a:rPr>
              <a:t>                     5</a:t>
            </a:r>
          </a:p>
          <a:p>
            <a:pPr marL="0" indent="0">
              <a:buNone/>
            </a:pPr>
            <a:r>
              <a:rPr lang="en-US" b="1" dirty="0" smtClean="0">
                <a:solidFill>
                  <a:srgbClr val="FF0000"/>
                </a:solidFill>
              </a:rPr>
              <a:t>                      4</a:t>
            </a:r>
          </a:p>
          <a:p>
            <a:pPr marL="0" indent="0">
              <a:buNone/>
            </a:pPr>
            <a:r>
              <a:rPr lang="en-US" b="1" dirty="0">
                <a:solidFill>
                  <a:srgbClr val="FF0000"/>
                </a:solidFill>
              </a:rPr>
              <a:t> </a:t>
            </a:r>
            <a:r>
              <a:rPr lang="en-US" b="1" dirty="0" smtClean="0">
                <a:solidFill>
                  <a:srgbClr val="FF0000"/>
                </a:solidFill>
              </a:rPr>
              <a:t>                     3</a:t>
            </a:r>
          </a:p>
          <a:p>
            <a:pPr marL="0" indent="0">
              <a:buNone/>
            </a:pPr>
            <a:r>
              <a:rPr lang="en-US" b="1" dirty="0">
                <a:solidFill>
                  <a:srgbClr val="FF0000"/>
                </a:solidFill>
              </a:rPr>
              <a:t> </a:t>
            </a:r>
            <a:r>
              <a:rPr lang="en-US" b="1" dirty="0" smtClean="0">
                <a:solidFill>
                  <a:srgbClr val="FF0000"/>
                </a:solidFill>
              </a:rPr>
              <a:t>                     2</a:t>
            </a:r>
            <a:endParaRPr lang="en-US" b="1" dirty="0">
              <a:solidFill>
                <a:srgbClr val="FF0000"/>
              </a:solidFill>
            </a:endParaRPr>
          </a:p>
          <a:p>
            <a:pPr marL="0" indent="0">
              <a:buNone/>
            </a:pPr>
            <a:r>
              <a:rPr lang="en-US" b="1" dirty="0" smtClean="0">
                <a:solidFill>
                  <a:srgbClr val="FF0000"/>
                </a:solidFill>
              </a:rPr>
              <a:t>                      1</a:t>
            </a:r>
            <a:endParaRPr lang="en-US" b="1" dirty="0">
              <a:solidFill>
                <a:srgbClr val="FF0000"/>
              </a:solidFill>
            </a:endParaRPr>
          </a:p>
          <a:p>
            <a:pPr marL="0" indent="0">
              <a:buNone/>
            </a:pPr>
            <a:r>
              <a:rPr lang="en-US" b="1" dirty="0" smtClean="0">
                <a:solidFill>
                  <a:srgbClr val="FF0000"/>
                </a:solidFill>
              </a:rPr>
              <a:t>                           0      1        2       3       4      5</a:t>
            </a:r>
          </a:p>
        </p:txBody>
      </p:sp>
      <p:cxnSp>
        <p:nvCxnSpPr>
          <p:cNvPr id="6" name="Straight Connector 5"/>
          <p:cNvCxnSpPr/>
          <p:nvPr/>
        </p:nvCxnSpPr>
        <p:spPr>
          <a:xfrm>
            <a:off x="2438400" y="3657600"/>
            <a:ext cx="0" cy="2590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438400" y="6248400"/>
            <a:ext cx="411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60198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60198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6800" y="60198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38800" y="60198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0800" y="60198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286000" y="59436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286000" y="54864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286000" y="49530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6000" y="44958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8862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895600" y="37338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10000" y="48006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724400" y="54102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86400" y="58674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rot="16200000">
            <a:off x="1263134" y="4615933"/>
            <a:ext cx="759823" cy="369332"/>
          </a:xfrm>
          <a:prstGeom prst="rect">
            <a:avLst/>
          </a:prstGeom>
          <a:noFill/>
        </p:spPr>
        <p:txBody>
          <a:bodyPr wrap="none" rtlCol="0">
            <a:spAutoFit/>
          </a:bodyPr>
          <a:lstStyle/>
          <a:p>
            <a:r>
              <a:rPr lang="en-US" dirty="0" smtClean="0"/>
              <a:t>Points</a:t>
            </a:r>
            <a:endParaRPr lang="en-US" dirty="0"/>
          </a:p>
        </p:txBody>
      </p:sp>
      <p:sp>
        <p:nvSpPr>
          <p:cNvPr id="32" name="TextBox 31"/>
          <p:cNvSpPr txBox="1"/>
          <p:nvPr/>
        </p:nvSpPr>
        <p:spPr>
          <a:xfrm>
            <a:off x="3964577" y="6519901"/>
            <a:ext cx="679994" cy="369332"/>
          </a:xfrm>
          <a:prstGeom prst="rect">
            <a:avLst/>
          </a:prstGeom>
          <a:noFill/>
        </p:spPr>
        <p:txBody>
          <a:bodyPr wrap="none" rtlCol="0">
            <a:spAutoFit/>
          </a:bodyPr>
          <a:lstStyle/>
          <a:p>
            <a:r>
              <a:rPr lang="en-US" dirty="0" smtClean="0"/>
              <a:t>Place</a:t>
            </a:r>
            <a:endParaRPr lang="en-US" dirty="0"/>
          </a:p>
        </p:txBody>
      </p:sp>
    </p:spTree>
    <p:extLst>
      <p:ext uri="{BB962C8B-B14F-4D97-AF65-F5344CB8AC3E}">
        <p14:creationId xmlns:p14="http://schemas.microsoft.com/office/powerpoint/2010/main" val="22978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barn(inVertical)">
                                      <p:cBhvr>
                                        <p:cTn id="82" dur="500"/>
                                        <p:tgtEl>
                                          <p:spTgt spid="3">
                                            <p:txEl>
                                              <p:pRg st="6" end="6"/>
                                            </p:txEl>
                                          </p:spTgt>
                                        </p:tgtEl>
                                      </p:cBhvr>
                                    </p:animEffect>
                                  </p:childTnLst>
                                </p:cTn>
                              </p:par>
                              <p:par>
                                <p:cTn id="83" presetID="16" presetClass="entr" presetSubtype="21" fill="hold" nodeType="with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animEffect transition="in" filter="barn(inVertical)">
                                      <p:cBhvr>
                                        <p:cTn id="85" dur="500"/>
                                        <p:tgtEl>
                                          <p:spTgt spid="3">
                                            <p:txEl>
                                              <p:pRg st="7" end="7"/>
                                            </p:txEl>
                                          </p:spTgt>
                                        </p:tgtEl>
                                      </p:cBhvr>
                                    </p:animEffect>
                                  </p:childTnLst>
                                </p:cTn>
                              </p:par>
                              <p:par>
                                <p:cTn id="86" presetID="16" presetClass="entr" presetSubtype="21" fill="hold" nodeType="with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Effect transition="in" filter="barn(inVertical)">
                                      <p:cBhvr>
                                        <p:cTn id="88" dur="500"/>
                                        <p:tgtEl>
                                          <p:spTgt spid="3">
                                            <p:txEl>
                                              <p:pRg st="8" end="8"/>
                                            </p:txEl>
                                          </p:spTgt>
                                        </p:tgtEl>
                                      </p:cBhvr>
                                    </p:animEffect>
                                  </p:childTnLst>
                                </p:cTn>
                              </p:par>
                              <p:par>
                                <p:cTn id="89" presetID="16" presetClass="entr" presetSubtype="21" fill="hold" nodeType="with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Effect transition="in" filter="barn(inVertical)">
                                      <p:cBhvr>
                                        <p:cTn id="91" dur="500"/>
                                        <p:tgtEl>
                                          <p:spTgt spid="3">
                                            <p:txEl>
                                              <p:pRg st="9" end="9"/>
                                            </p:txEl>
                                          </p:spTgt>
                                        </p:tgtEl>
                                      </p:cBhvr>
                                    </p:animEffect>
                                  </p:childTnLst>
                                </p:cTn>
                              </p:par>
                              <p:par>
                                <p:cTn id="92" presetID="16" presetClass="entr" presetSubtype="21" fill="hold" nodeType="withEffect">
                                  <p:stCondLst>
                                    <p:cond delay="0"/>
                                  </p:stCondLst>
                                  <p:childTnLst>
                                    <p:set>
                                      <p:cBhvr>
                                        <p:cTn id="93" dur="1" fill="hold">
                                          <p:stCondLst>
                                            <p:cond delay="0"/>
                                          </p:stCondLst>
                                        </p:cTn>
                                        <p:tgtEl>
                                          <p:spTgt spid="3">
                                            <p:txEl>
                                              <p:pRg st="10" end="10"/>
                                            </p:txEl>
                                          </p:spTgt>
                                        </p:tgtEl>
                                        <p:attrNameLst>
                                          <p:attrName>style.visibility</p:attrName>
                                        </p:attrNameLst>
                                      </p:cBhvr>
                                      <p:to>
                                        <p:strVal val="visible"/>
                                      </p:to>
                                    </p:set>
                                    <p:animEffect transition="in" filter="barn(inVertical)">
                                      <p:cBhvr>
                                        <p:cTn id="94" dur="500"/>
                                        <p:tgtEl>
                                          <p:spTgt spid="3">
                                            <p:txEl>
                                              <p:pRg st="10" end="1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3">
                                            <p:txEl>
                                              <p:pRg st="11" end="11"/>
                                            </p:txEl>
                                          </p:spTgt>
                                        </p:tgtEl>
                                        <p:attrNameLst>
                                          <p:attrName>style.visibility</p:attrName>
                                        </p:attrNameLst>
                                      </p:cBhvr>
                                      <p:to>
                                        <p:strVal val="visible"/>
                                      </p:to>
                                    </p:set>
                                    <p:animEffect transition="in" filter="barn(inVertical)">
                                      <p:cBhvr>
                                        <p:cTn id="104" dur="500"/>
                                        <p:tgtEl>
                                          <p:spTgt spid="3">
                                            <p:txEl>
                                              <p:pRg st="11" end="11"/>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1000"/>
                                        <p:tgtEl>
                                          <p:spTgt spid="27"/>
                                        </p:tgtEl>
                                      </p:cBhvr>
                                    </p:animEffect>
                                    <p:anim calcmode="lin" valueType="num">
                                      <p:cBhvr>
                                        <p:cTn id="117" dur="1000" fill="hold"/>
                                        <p:tgtEl>
                                          <p:spTgt spid="27"/>
                                        </p:tgtEl>
                                        <p:attrNameLst>
                                          <p:attrName>ppt_x</p:attrName>
                                        </p:attrNameLst>
                                      </p:cBhvr>
                                      <p:tavLst>
                                        <p:tav tm="0">
                                          <p:val>
                                            <p:strVal val="#ppt_x"/>
                                          </p:val>
                                        </p:tav>
                                        <p:tav tm="100000">
                                          <p:val>
                                            <p:strVal val="#ppt_x"/>
                                          </p:val>
                                        </p:tav>
                                      </p:tavLst>
                                    </p:anim>
                                    <p:anim calcmode="lin" valueType="num">
                                      <p:cBhvr>
                                        <p:cTn id="11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anim calcmode="lin" valueType="num">
                                      <p:cBhvr>
                                        <p:cTn id="124" dur="1000" fill="hold"/>
                                        <p:tgtEl>
                                          <p:spTgt spid="28"/>
                                        </p:tgtEl>
                                        <p:attrNameLst>
                                          <p:attrName>ppt_x</p:attrName>
                                        </p:attrNameLst>
                                      </p:cBhvr>
                                      <p:tavLst>
                                        <p:tav tm="0">
                                          <p:val>
                                            <p:strVal val="#ppt_x"/>
                                          </p:val>
                                        </p:tav>
                                        <p:tav tm="100000">
                                          <p:val>
                                            <p:strVal val="#ppt_x"/>
                                          </p:val>
                                        </p:tav>
                                      </p:tavLst>
                                    </p:anim>
                                    <p:anim calcmode="lin" valueType="num">
                                      <p:cBhvr>
                                        <p:cTn id="1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1000"/>
                                        <p:tgtEl>
                                          <p:spTgt spid="29"/>
                                        </p:tgtEl>
                                      </p:cBhvr>
                                    </p:animEffect>
                                    <p:anim calcmode="lin" valueType="num">
                                      <p:cBhvr>
                                        <p:cTn id="131" dur="1000" fill="hold"/>
                                        <p:tgtEl>
                                          <p:spTgt spid="29"/>
                                        </p:tgtEl>
                                        <p:attrNameLst>
                                          <p:attrName>ppt_x</p:attrName>
                                        </p:attrNameLst>
                                      </p:cBhvr>
                                      <p:tavLst>
                                        <p:tav tm="0">
                                          <p:val>
                                            <p:strVal val="#ppt_x"/>
                                          </p:val>
                                        </p:tav>
                                        <p:tav tm="100000">
                                          <p:val>
                                            <p:strVal val="#ppt_x"/>
                                          </p:val>
                                        </p:tav>
                                      </p:tavLst>
                                    </p:anim>
                                    <p:anim calcmode="lin" valueType="num">
                                      <p:cBhvr>
                                        <p:cTn id="1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smtClean="0"/>
              <a:t>Identify functions.</a:t>
            </a:r>
          </a:p>
          <a:p>
            <a:pPr marL="0" indent="0">
              <a:buNone/>
            </a:pPr>
            <a:endParaRPr lang="en-US" dirty="0"/>
          </a:p>
          <a:p>
            <a:pPr marL="0" indent="0">
              <a:buNone/>
            </a:pPr>
            <a:r>
              <a:rPr lang="en-US" dirty="0" smtClean="0"/>
              <a:t>Find the domain and range of relations and functions.</a:t>
            </a:r>
          </a:p>
        </p:txBody>
      </p:sp>
    </p:spTree>
    <p:extLst>
      <p:ext uri="{BB962C8B-B14F-4D97-AF65-F5344CB8AC3E}">
        <p14:creationId xmlns:p14="http://schemas.microsoft.com/office/powerpoint/2010/main" val="9364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Example 2: </a:t>
            </a:r>
            <a:endParaRPr lang="en-US" dirty="0"/>
          </a:p>
        </p:txBody>
      </p:sp>
      <p:sp>
        <p:nvSpPr>
          <p:cNvPr id="3" name="Content Placeholder 2"/>
          <p:cNvSpPr>
            <a:spLocks noGrp="1"/>
          </p:cNvSpPr>
          <p:nvPr>
            <p:ph idx="1"/>
          </p:nvPr>
        </p:nvSpPr>
        <p:spPr>
          <a:xfrm>
            <a:off x="0" y="685800"/>
            <a:ext cx="9144000" cy="4525963"/>
          </a:xfrm>
        </p:spPr>
        <p:txBody>
          <a:bodyPr/>
          <a:lstStyle/>
          <a:p>
            <a:pPr marL="0" indent="0" algn="ctr">
              <a:buNone/>
            </a:pPr>
            <a:r>
              <a:rPr lang="en-US" dirty="0" smtClean="0"/>
              <a:t>Mapping Diagram:</a:t>
            </a:r>
          </a:p>
          <a:p>
            <a:pPr marL="0" indent="0" algn="ctr">
              <a:buNone/>
            </a:pPr>
            <a:r>
              <a:rPr lang="en-US" dirty="0" smtClean="0"/>
              <a:t>{(1, 5), (2, 3), (3, 2), (4, 1)}</a:t>
            </a:r>
          </a:p>
          <a:p>
            <a:pPr marL="0" indent="0">
              <a:buNone/>
            </a:pPr>
            <a:endParaRPr lang="en-US" dirty="0"/>
          </a:p>
          <a:p>
            <a:pPr marL="0" indent="0">
              <a:buNone/>
            </a:pPr>
            <a:r>
              <a:rPr lang="en-US" b="1" dirty="0" smtClean="0">
                <a:solidFill>
                  <a:srgbClr val="FF0000"/>
                </a:solidFill>
              </a:rPr>
              <a:t>                                     Track Scoring</a:t>
            </a:r>
          </a:p>
        </p:txBody>
      </p:sp>
      <p:sp>
        <p:nvSpPr>
          <p:cNvPr id="5" name="Oval 4"/>
          <p:cNvSpPr/>
          <p:nvPr/>
        </p:nvSpPr>
        <p:spPr>
          <a:xfrm>
            <a:off x="1676400" y="3429000"/>
            <a:ext cx="2209800" cy="29718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2239324" y="2868593"/>
            <a:ext cx="1083951" cy="3046988"/>
          </a:xfrm>
          <a:prstGeom prst="rect">
            <a:avLst/>
          </a:prstGeom>
          <a:noFill/>
        </p:spPr>
        <p:txBody>
          <a:bodyPr wrap="none" rtlCol="0">
            <a:spAutoFit/>
          </a:bodyPr>
          <a:lstStyle/>
          <a:p>
            <a:r>
              <a:rPr lang="en-US" sz="3200" b="1" dirty="0" smtClean="0"/>
              <a:t>Place</a:t>
            </a:r>
          </a:p>
          <a:p>
            <a:r>
              <a:rPr lang="en-US" sz="3200" b="1" dirty="0"/>
              <a:t> </a:t>
            </a:r>
            <a:r>
              <a:rPr lang="en-US" sz="3200" b="1" dirty="0" smtClean="0"/>
              <a:t>  </a:t>
            </a:r>
          </a:p>
          <a:p>
            <a:r>
              <a:rPr lang="en-US" sz="3200" b="1" dirty="0"/>
              <a:t> </a:t>
            </a:r>
            <a:r>
              <a:rPr lang="en-US" sz="3200" b="1" dirty="0" smtClean="0"/>
              <a:t>   1</a:t>
            </a:r>
          </a:p>
          <a:p>
            <a:r>
              <a:rPr lang="en-US" sz="3200" b="1" dirty="0"/>
              <a:t> </a:t>
            </a:r>
            <a:r>
              <a:rPr lang="en-US" sz="3200" b="1" dirty="0" smtClean="0"/>
              <a:t>   2</a:t>
            </a:r>
          </a:p>
          <a:p>
            <a:r>
              <a:rPr lang="en-US" sz="3200" b="1" dirty="0"/>
              <a:t> </a:t>
            </a:r>
            <a:r>
              <a:rPr lang="en-US" sz="3200" b="1" dirty="0" smtClean="0"/>
              <a:t>   3</a:t>
            </a:r>
          </a:p>
          <a:p>
            <a:r>
              <a:rPr lang="en-US" sz="3200" b="1" dirty="0"/>
              <a:t> </a:t>
            </a:r>
            <a:r>
              <a:rPr lang="en-US" sz="3200" b="1" dirty="0" smtClean="0"/>
              <a:t>   4</a:t>
            </a:r>
            <a:endParaRPr lang="en-US" sz="3200" b="1" dirty="0"/>
          </a:p>
        </p:txBody>
      </p:sp>
      <p:sp>
        <p:nvSpPr>
          <p:cNvPr id="7" name="TextBox 6"/>
          <p:cNvSpPr txBox="1"/>
          <p:nvPr/>
        </p:nvSpPr>
        <p:spPr>
          <a:xfrm>
            <a:off x="5105400" y="2895600"/>
            <a:ext cx="1240276" cy="3046988"/>
          </a:xfrm>
          <a:prstGeom prst="rect">
            <a:avLst/>
          </a:prstGeom>
          <a:noFill/>
        </p:spPr>
        <p:txBody>
          <a:bodyPr wrap="none" rtlCol="0">
            <a:spAutoFit/>
          </a:bodyPr>
          <a:lstStyle/>
          <a:p>
            <a:r>
              <a:rPr lang="en-US" sz="3200" b="1" dirty="0" smtClean="0"/>
              <a:t>Points</a:t>
            </a:r>
          </a:p>
          <a:p>
            <a:r>
              <a:rPr lang="en-US" sz="3200" b="1" dirty="0"/>
              <a:t> </a:t>
            </a:r>
            <a:r>
              <a:rPr lang="en-US" sz="3200" b="1" dirty="0" smtClean="0"/>
              <a:t>  </a:t>
            </a:r>
          </a:p>
          <a:p>
            <a:r>
              <a:rPr lang="en-US" sz="3200" b="1" dirty="0"/>
              <a:t> </a:t>
            </a:r>
            <a:r>
              <a:rPr lang="en-US" sz="3200" b="1" dirty="0" smtClean="0"/>
              <a:t>   5</a:t>
            </a:r>
          </a:p>
          <a:p>
            <a:r>
              <a:rPr lang="en-US" sz="3200" b="1" dirty="0"/>
              <a:t> </a:t>
            </a:r>
            <a:r>
              <a:rPr lang="en-US" sz="3200" b="1" dirty="0" smtClean="0"/>
              <a:t>   3</a:t>
            </a:r>
          </a:p>
          <a:p>
            <a:r>
              <a:rPr lang="en-US" sz="3200" b="1" dirty="0"/>
              <a:t> </a:t>
            </a:r>
            <a:r>
              <a:rPr lang="en-US" sz="3200" b="1" dirty="0" smtClean="0"/>
              <a:t>   2</a:t>
            </a:r>
          </a:p>
          <a:p>
            <a:r>
              <a:rPr lang="en-US" sz="3200" b="1" dirty="0"/>
              <a:t> </a:t>
            </a:r>
            <a:r>
              <a:rPr lang="en-US" sz="3200" b="1" dirty="0" smtClean="0"/>
              <a:t>   1</a:t>
            </a:r>
            <a:endParaRPr lang="en-US" sz="3200" b="1" dirty="0"/>
          </a:p>
        </p:txBody>
      </p:sp>
      <p:sp>
        <p:nvSpPr>
          <p:cNvPr id="8" name="Oval 7"/>
          <p:cNvSpPr/>
          <p:nvPr/>
        </p:nvSpPr>
        <p:spPr>
          <a:xfrm>
            <a:off x="4572000" y="3429000"/>
            <a:ext cx="2209800" cy="29718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 name="Straight Arrow Connector 9"/>
          <p:cNvCxnSpPr/>
          <p:nvPr/>
        </p:nvCxnSpPr>
        <p:spPr>
          <a:xfrm>
            <a:off x="2895600" y="4114800"/>
            <a:ext cx="25908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08300" y="4648200"/>
            <a:ext cx="25908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95600" y="5143500"/>
            <a:ext cx="2590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84500" y="5626100"/>
            <a:ext cx="2578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0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Give the domain and range of the relation.</a:t>
            </a:r>
          </a:p>
          <a:p>
            <a:pPr marL="0" indent="0">
              <a:buNone/>
            </a:pPr>
            <a:r>
              <a:rPr lang="en-US" dirty="0" smtClean="0"/>
              <a:t>a)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Domain: {1, 3, 5, 9}</a:t>
            </a:r>
          </a:p>
          <a:p>
            <a:pPr marL="0" indent="0">
              <a:buNone/>
            </a:pPr>
            <a:r>
              <a:rPr lang="en-US" dirty="0" smtClean="0"/>
              <a:t>Range: {2, 7, 8}</a:t>
            </a:r>
            <a:endParaRPr lang="en-US" dirty="0"/>
          </a:p>
        </p:txBody>
      </p:sp>
      <p:pic>
        <p:nvPicPr>
          <p:cNvPr id="1028" name="Picture 4" descr="http://www.regentsprep.org/Regents/math/algtrig/ATP5/relationse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3048000" cy="231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9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Give the domain and range of the relation.</a:t>
            </a:r>
          </a:p>
          <a:p>
            <a:pPr marL="0" indent="0">
              <a:buNone/>
            </a:pPr>
            <a:r>
              <a:rPr lang="en-US" dirty="0"/>
              <a:t>b</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Domain: {1, 2, 3, 5, 6}</a:t>
            </a:r>
          </a:p>
          <a:p>
            <a:pPr marL="0" indent="0">
              <a:buNone/>
            </a:pPr>
            <a:r>
              <a:rPr lang="en-US" dirty="0" smtClean="0"/>
              <a:t>Range: {2, 3, 4, 6, 7}</a:t>
            </a:r>
            <a:endParaRPr lang="en-US" dirty="0"/>
          </a:p>
        </p:txBody>
      </p:sp>
      <p:pic>
        <p:nvPicPr>
          <p:cNvPr id="2050" name="Picture 2" descr="http://www.winpossible.com/App_Themes/default/Images/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3276600" cy="295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Example 3:</a:t>
            </a:r>
            <a:endParaRPr lang="en-US" dirty="0"/>
          </a:p>
        </p:txBody>
      </p:sp>
      <p:sp>
        <p:nvSpPr>
          <p:cNvPr id="3" name="Content Placeholder 2"/>
          <p:cNvSpPr>
            <a:spLocks noGrp="1"/>
          </p:cNvSpPr>
          <p:nvPr>
            <p:ph idx="1"/>
          </p:nvPr>
        </p:nvSpPr>
        <p:spPr>
          <a:xfrm>
            <a:off x="457200" y="609600"/>
            <a:ext cx="8229600" cy="6248400"/>
          </a:xfrm>
        </p:spPr>
        <p:txBody>
          <a:bodyPr>
            <a:normAutofit lnSpcReduction="10000"/>
          </a:bodyPr>
          <a:lstStyle/>
          <a:p>
            <a:pPr marL="0" indent="0">
              <a:buNone/>
            </a:pPr>
            <a:r>
              <a:rPr lang="en-US" dirty="0" smtClean="0"/>
              <a:t>Give the domain and range of the relation.</a:t>
            </a:r>
          </a:p>
          <a:p>
            <a:pPr marL="0" indent="0">
              <a:buNone/>
            </a:pPr>
            <a:r>
              <a:rPr lang="en-US" dirty="0" smtClean="0"/>
              <a:t>c)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Domain: -3 ≤ x ≤ 3</a:t>
            </a:r>
          </a:p>
          <a:p>
            <a:pPr marL="0" indent="0">
              <a:buNone/>
            </a:pPr>
            <a:r>
              <a:rPr lang="en-US" dirty="0" smtClean="0"/>
              <a:t>Range: 5 </a:t>
            </a:r>
            <a:r>
              <a:rPr lang="en-US" dirty="0"/>
              <a:t>≤ </a:t>
            </a:r>
            <a:r>
              <a:rPr lang="en-US" dirty="0" smtClean="0"/>
              <a:t>y </a:t>
            </a:r>
            <a:r>
              <a:rPr lang="en-US" dirty="0"/>
              <a:t>≤ </a:t>
            </a:r>
            <a:r>
              <a:rPr lang="en-US" dirty="0" smtClean="0"/>
              <a:t>14</a:t>
            </a:r>
            <a:endParaRPr lang="en-US" dirty="0"/>
          </a:p>
          <a:p>
            <a:pPr marL="0" indent="0">
              <a:buNone/>
            </a:pPr>
            <a:endParaRPr lang="en-US" dirty="0"/>
          </a:p>
        </p:txBody>
      </p:sp>
      <p:pic>
        <p:nvPicPr>
          <p:cNvPr id="3074" name="Picture 2" descr="http://images.tutorvista.com/cms/images/39/finding-the-domain-and-range-of-a-function-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82588"/>
            <a:ext cx="4572000" cy="397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2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arn(inVertical)">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arn(inVertical)">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Give the domain and range of the relation.</a:t>
            </a:r>
          </a:p>
          <a:p>
            <a:pPr marL="0" indent="0">
              <a:buNone/>
            </a:pPr>
            <a:r>
              <a:rPr lang="en-US" dirty="0" smtClean="0"/>
              <a:t>d)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Domain: {-9, -2, 4, 11}</a:t>
            </a:r>
          </a:p>
          <a:p>
            <a:pPr marL="0" indent="0">
              <a:buNone/>
            </a:pPr>
            <a:r>
              <a:rPr lang="en-US" dirty="0" smtClean="0"/>
              <a:t>Range: {-5, 2, 8, 15}</a:t>
            </a:r>
            <a:endParaRPr lang="en-US" dirty="0"/>
          </a:p>
        </p:txBody>
      </p:sp>
      <p:pic>
        <p:nvPicPr>
          <p:cNvPr id="4098" name="Picture 2" descr="http://scavengeforanswers.yolasite.com/resources/function%20table%20cst.bmp?timestamp=130509025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5029200" cy="309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arn(inVertic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marL="0" indent="0" algn="ctr">
              <a:buNone/>
            </a:pPr>
            <a:r>
              <a:rPr lang="en-US" dirty="0"/>
              <a:t>3.2 Homework: Relations, Domain, and Range</a:t>
            </a:r>
          </a:p>
        </p:txBody>
      </p:sp>
    </p:spTree>
    <p:extLst>
      <p:ext uri="{BB962C8B-B14F-4D97-AF65-F5344CB8AC3E}">
        <p14:creationId xmlns:p14="http://schemas.microsoft.com/office/powerpoint/2010/main" val="2029231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AutoShape 2"/>
          <p:cNvSpPr>
            <a:spLocks noChangeArrowheads="1"/>
          </p:cNvSpPr>
          <p:nvPr/>
        </p:nvSpPr>
        <p:spPr bwMode="auto">
          <a:xfrm>
            <a:off x="5562600" y="5181600"/>
            <a:ext cx="1524000" cy="685800"/>
          </a:xfrm>
          <a:prstGeom prst="rightArrow">
            <a:avLst>
              <a:gd name="adj1" fmla="val 50000"/>
              <a:gd name="adj2" fmla="val 55556"/>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5363" name="Rectangle 3"/>
          <p:cNvSpPr>
            <a:spLocks noGrp="1" noChangeArrowheads="1"/>
          </p:cNvSpPr>
          <p:nvPr>
            <p:ph type="title"/>
          </p:nvPr>
        </p:nvSpPr>
        <p:spPr>
          <a:xfrm>
            <a:off x="685800" y="0"/>
            <a:ext cx="7772400" cy="685800"/>
          </a:xfrm>
        </p:spPr>
        <p:txBody>
          <a:bodyPr>
            <a:normAutofit fontScale="90000"/>
          </a:bodyPr>
          <a:lstStyle/>
          <a:p>
            <a:r>
              <a:rPr lang="en-US" altLang="en-US" smtClean="0"/>
              <a:t>Functions</a:t>
            </a:r>
          </a:p>
        </p:txBody>
      </p:sp>
      <p:sp>
        <p:nvSpPr>
          <p:cNvPr id="360452" name="Rectangle 4"/>
          <p:cNvSpPr>
            <a:spLocks noGrp="1" noChangeArrowheads="1"/>
          </p:cNvSpPr>
          <p:nvPr>
            <p:ph type="body" idx="1"/>
          </p:nvPr>
        </p:nvSpPr>
        <p:spPr>
          <a:xfrm>
            <a:off x="-152400" y="838200"/>
            <a:ext cx="9144000" cy="4114800"/>
          </a:xfrm>
        </p:spPr>
        <p:txBody>
          <a:bodyPr/>
          <a:lstStyle/>
          <a:p>
            <a:pPr algn="ctr">
              <a:buFontTx/>
              <a:buNone/>
            </a:pPr>
            <a:r>
              <a:rPr lang="en-US" altLang="en-US" b="1" dirty="0" smtClean="0"/>
              <a:t>A </a:t>
            </a:r>
            <a:r>
              <a:rPr lang="en-US" altLang="en-US" b="1" u="sng" dirty="0" smtClean="0">
                <a:solidFill>
                  <a:srgbClr val="CF0E30"/>
                </a:solidFill>
              </a:rPr>
              <a:t>function</a:t>
            </a:r>
            <a:r>
              <a:rPr lang="en-US" altLang="en-US" b="1" i="1" dirty="0" smtClean="0">
                <a:solidFill>
                  <a:srgbClr val="CF0E30"/>
                </a:solidFill>
              </a:rPr>
              <a:t> f</a:t>
            </a:r>
            <a:r>
              <a:rPr lang="en-US" altLang="en-US" b="1" i="1" dirty="0" smtClean="0">
                <a:solidFill>
                  <a:srgbClr val="FF0000"/>
                </a:solidFill>
              </a:rPr>
              <a:t> </a:t>
            </a:r>
            <a:r>
              <a:rPr lang="en-US" altLang="en-US" b="1" dirty="0" smtClean="0"/>
              <a:t>is a relation that pairs each domain value with exactly one range value.</a:t>
            </a:r>
          </a:p>
          <a:p>
            <a:pPr algn="ctr">
              <a:buFontTx/>
              <a:buNone/>
            </a:pPr>
            <a:endParaRPr lang="en-US" altLang="en-US" dirty="0" smtClean="0"/>
          </a:p>
          <a:p>
            <a:pPr algn="ctr">
              <a:buFontTx/>
              <a:buNone/>
            </a:pPr>
            <a:r>
              <a:rPr lang="en-US" altLang="en-US" dirty="0" smtClean="0"/>
              <a:t>There is </a:t>
            </a:r>
            <a:r>
              <a:rPr lang="en-US" altLang="en-US" u="sng" dirty="0" smtClean="0"/>
              <a:t>one and only one</a:t>
            </a:r>
            <a:r>
              <a:rPr lang="en-US" altLang="en-US" dirty="0" smtClean="0"/>
              <a:t>                                                output (</a:t>
            </a:r>
            <a:r>
              <a:rPr lang="en-US" altLang="en-US" i="1" dirty="0" smtClean="0"/>
              <a:t>y</a:t>
            </a:r>
            <a:r>
              <a:rPr lang="en-US" altLang="en-US" dirty="0" smtClean="0"/>
              <a:t>) for each input (</a:t>
            </a:r>
            <a:r>
              <a:rPr lang="en-US" altLang="en-US" i="1" dirty="0" smtClean="0"/>
              <a:t>x</a:t>
            </a:r>
            <a:r>
              <a:rPr lang="en-US" altLang="en-US" dirty="0" smtClean="0"/>
              <a:t>).</a:t>
            </a:r>
          </a:p>
        </p:txBody>
      </p:sp>
      <p:sp>
        <p:nvSpPr>
          <p:cNvPr id="360453" name="Rectangle 5"/>
          <p:cNvSpPr>
            <a:spLocks noChangeArrowheads="1"/>
          </p:cNvSpPr>
          <p:nvPr/>
        </p:nvSpPr>
        <p:spPr bwMode="auto">
          <a:xfrm>
            <a:off x="3429000" y="4495800"/>
            <a:ext cx="2057400" cy="1752600"/>
          </a:xfrm>
          <a:prstGeom prst="rect">
            <a:avLst/>
          </a:prstGeom>
          <a:solidFill>
            <a:schemeClr val="folHlink"/>
          </a:solidFill>
          <a:ln w="9525">
            <a:miter lim="800000"/>
            <a:headEnd/>
            <a:tailEnd/>
          </a:ln>
          <a:effectLst/>
          <a:scene3d>
            <a:camera prst="legacyObliqueTopLeft"/>
            <a:lightRig rig="legacyFlat3"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8000" i="1">
                <a:latin typeface="Times New Roman" pitchFamily="18" charset="0"/>
              </a:rPr>
              <a:t>f</a:t>
            </a:r>
            <a:r>
              <a:rPr lang="en-US" altLang="en-US" sz="8000">
                <a:latin typeface="Times New Roman" pitchFamily="18" charset="0"/>
              </a:rPr>
              <a:t>(</a:t>
            </a:r>
            <a:r>
              <a:rPr lang="en-US" altLang="en-US" sz="8000" i="1">
                <a:latin typeface="Times New Roman" pitchFamily="18" charset="0"/>
              </a:rPr>
              <a:t>x</a:t>
            </a:r>
            <a:r>
              <a:rPr lang="en-US" altLang="en-US" sz="8000">
                <a:latin typeface="Times New Roman" pitchFamily="18" charset="0"/>
              </a:rPr>
              <a:t>)</a:t>
            </a:r>
          </a:p>
        </p:txBody>
      </p:sp>
      <p:sp>
        <p:nvSpPr>
          <p:cNvPr id="360454" name="Text Box 6"/>
          <p:cNvSpPr txBox="1">
            <a:spLocks noChangeArrowheads="1"/>
          </p:cNvSpPr>
          <p:nvPr/>
        </p:nvSpPr>
        <p:spPr bwMode="auto">
          <a:xfrm>
            <a:off x="914400" y="4648200"/>
            <a:ext cx="5905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r>
              <a:rPr lang="en-US" altLang="en-US" sz="7200" i="1">
                <a:latin typeface="Times New Roman" pitchFamily="18" charset="0"/>
              </a:rPr>
              <a:t>x</a:t>
            </a:r>
          </a:p>
        </p:txBody>
      </p:sp>
      <p:sp>
        <p:nvSpPr>
          <p:cNvPr id="360455" name="Text Box 7"/>
          <p:cNvSpPr txBox="1">
            <a:spLocks noChangeArrowheads="1"/>
          </p:cNvSpPr>
          <p:nvPr/>
        </p:nvSpPr>
        <p:spPr bwMode="auto">
          <a:xfrm>
            <a:off x="7181850" y="4572000"/>
            <a:ext cx="8953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r>
              <a:rPr lang="en-US" altLang="en-US" sz="7200" i="1">
                <a:latin typeface="Times New Roman" pitchFamily="18" charset="0"/>
              </a:rPr>
              <a:t>y</a:t>
            </a:r>
          </a:p>
        </p:txBody>
      </p:sp>
      <p:sp>
        <p:nvSpPr>
          <p:cNvPr id="360456" name="AutoShape 8"/>
          <p:cNvSpPr>
            <a:spLocks noChangeArrowheads="1"/>
          </p:cNvSpPr>
          <p:nvPr/>
        </p:nvSpPr>
        <p:spPr bwMode="auto">
          <a:xfrm>
            <a:off x="1828800" y="5181600"/>
            <a:ext cx="1524000" cy="685800"/>
          </a:xfrm>
          <a:prstGeom prst="rightArrow">
            <a:avLst>
              <a:gd name="adj1" fmla="val 50000"/>
              <a:gd name="adj2" fmla="val 55556"/>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Tree>
    <p:custDataLst>
      <p:tags r:id="rId1"/>
    </p:custDataLst>
    <p:extLst>
      <p:ext uri="{BB962C8B-B14F-4D97-AF65-F5344CB8AC3E}">
        <p14:creationId xmlns:p14="http://schemas.microsoft.com/office/powerpoint/2010/main" val="3501488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0452">
                                            <p:txEl>
                                              <p:pRg st="0" end="0"/>
                                            </p:txEl>
                                          </p:spTgt>
                                        </p:tgtEl>
                                        <p:attrNameLst>
                                          <p:attrName>style.visibility</p:attrName>
                                        </p:attrNameLst>
                                      </p:cBhvr>
                                      <p:to>
                                        <p:strVal val="visible"/>
                                      </p:to>
                                    </p:set>
                                    <p:anim to="" calcmode="lin" valueType="num">
                                      <p:cBhvr>
                                        <p:cTn id="7" dur="1" fill="hold"/>
                                        <p:tgtEl>
                                          <p:spTgt spid="36045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60452">
                                            <p:txEl>
                                              <p:pRg st="2" end="2"/>
                                            </p:txEl>
                                          </p:spTgt>
                                        </p:tgtEl>
                                        <p:attrNameLst>
                                          <p:attrName>style.visibility</p:attrName>
                                        </p:attrNameLst>
                                      </p:cBhvr>
                                      <p:to>
                                        <p:strVal val="visible"/>
                                      </p:to>
                                    </p:set>
                                    <p:anim to="" calcmode="lin" valueType="num">
                                      <p:cBhvr>
                                        <p:cTn id="12" dur="1" fill="hold"/>
                                        <p:tgtEl>
                                          <p:spTgt spid="360452">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0453"/>
                                        </p:tgtEl>
                                        <p:attrNameLst>
                                          <p:attrName>style.visibility</p:attrName>
                                        </p:attrNameLst>
                                      </p:cBhvr>
                                      <p:to>
                                        <p:strVal val="visible"/>
                                      </p:to>
                                    </p:set>
                                    <p:animEffect transition="in" filter="dissolve">
                                      <p:cBhvr>
                                        <p:cTn id="17" dur="500"/>
                                        <p:tgtEl>
                                          <p:spTgt spid="3604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0454"/>
                                        </p:tgtEl>
                                        <p:attrNameLst>
                                          <p:attrName>style.visibility</p:attrName>
                                        </p:attrNameLst>
                                      </p:cBhvr>
                                      <p:to>
                                        <p:strVal val="visible"/>
                                      </p:to>
                                    </p:set>
                                    <p:animEffect transition="in" filter="dissolve">
                                      <p:cBhvr>
                                        <p:cTn id="22" dur="500"/>
                                        <p:tgtEl>
                                          <p:spTgt spid="3604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360456"/>
                                        </p:tgtEl>
                                        <p:attrNameLst>
                                          <p:attrName>style.visibility</p:attrName>
                                        </p:attrNameLst>
                                      </p:cBhvr>
                                      <p:to>
                                        <p:strVal val="visible"/>
                                      </p:to>
                                    </p:set>
                                    <p:anim calcmode="lin" valueType="num">
                                      <p:cBhvr>
                                        <p:cTn id="27" dur="500" fill="hold"/>
                                        <p:tgtEl>
                                          <p:spTgt spid="360456"/>
                                        </p:tgtEl>
                                        <p:attrNameLst>
                                          <p:attrName>ppt_x</p:attrName>
                                        </p:attrNameLst>
                                      </p:cBhvr>
                                      <p:tavLst>
                                        <p:tav tm="0">
                                          <p:val>
                                            <p:strVal val="#ppt_x-#ppt_w/2"/>
                                          </p:val>
                                        </p:tav>
                                        <p:tav tm="100000">
                                          <p:val>
                                            <p:strVal val="#ppt_x"/>
                                          </p:val>
                                        </p:tav>
                                      </p:tavLst>
                                    </p:anim>
                                    <p:anim calcmode="lin" valueType="num">
                                      <p:cBhvr>
                                        <p:cTn id="28" dur="500" fill="hold"/>
                                        <p:tgtEl>
                                          <p:spTgt spid="360456"/>
                                        </p:tgtEl>
                                        <p:attrNameLst>
                                          <p:attrName>ppt_y</p:attrName>
                                        </p:attrNameLst>
                                      </p:cBhvr>
                                      <p:tavLst>
                                        <p:tav tm="0">
                                          <p:val>
                                            <p:strVal val="#ppt_y"/>
                                          </p:val>
                                        </p:tav>
                                        <p:tav tm="100000">
                                          <p:val>
                                            <p:strVal val="#ppt_y"/>
                                          </p:val>
                                        </p:tav>
                                      </p:tavLst>
                                    </p:anim>
                                    <p:anim calcmode="lin" valueType="num">
                                      <p:cBhvr>
                                        <p:cTn id="29" dur="500" fill="hold"/>
                                        <p:tgtEl>
                                          <p:spTgt spid="360456"/>
                                        </p:tgtEl>
                                        <p:attrNameLst>
                                          <p:attrName>ppt_w</p:attrName>
                                        </p:attrNameLst>
                                      </p:cBhvr>
                                      <p:tavLst>
                                        <p:tav tm="0">
                                          <p:val>
                                            <p:fltVal val="0"/>
                                          </p:val>
                                        </p:tav>
                                        <p:tav tm="100000">
                                          <p:val>
                                            <p:strVal val="#ppt_w"/>
                                          </p:val>
                                        </p:tav>
                                      </p:tavLst>
                                    </p:anim>
                                    <p:anim calcmode="lin" valueType="num">
                                      <p:cBhvr>
                                        <p:cTn id="30" dur="500" fill="hold"/>
                                        <p:tgtEl>
                                          <p:spTgt spid="360456"/>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360450"/>
                                        </p:tgtEl>
                                        <p:attrNameLst>
                                          <p:attrName>style.visibility</p:attrName>
                                        </p:attrNameLst>
                                      </p:cBhvr>
                                      <p:to>
                                        <p:strVal val="visible"/>
                                      </p:to>
                                    </p:set>
                                    <p:anim calcmode="lin" valueType="num">
                                      <p:cBhvr>
                                        <p:cTn id="35" dur="500" fill="hold"/>
                                        <p:tgtEl>
                                          <p:spTgt spid="360450"/>
                                        </p:tgtEl>
                                        <p:attrNameLst>
                                          <p:attrName>ppt_x</p:attrName>
                                        </p:attrNameLst>
                                      </p:cBhvr>
                                      <p:tavLst>
                                        <p:tav tm="0">
                                          <p:val>
                                            <p:strVal val="#ppt_x-#ppt_w/2"/>
                                          </p:val>
                                        </p:tav>
                                        <p:tav tm="100000">
                                          <p:val>
                                            <p:strVal val="#ppt_x"/>
                                          </p:val>
                                        </p:tav>
                                      </p:tavLst>
                                    </p:anim>
                                    <p:anim calcmode="lin" valueType="num">
                                      <p:cBhvr>
                                        <p:cTn id="36" dur="500" fill="hold"/>
                                        <p:tgtEl>
                                          <p:spTgt spid="360450"/>
                                        </p:tgtEl>
                                        <p:attrNameLst>
                                          <p:attrName>ppt_y</p:attrName>
                                        </p:attrNameLst>
                                      </p:cBhvr>
                                      <p:tavLst>
                                        <p:tav tm="0">
                                          <p:val>
                                            <p:strVal val="#ppt_y"/>
                                          </p:val>
                                        </p:tav>
                                        <p:tav tm="100000">
                                          <p:val>
                                            <p:strVal val="#ppt_y"/>
                                          </p:val>
                                        </p:tav>
                                      </p:tavLst>
                                    </p:anim>
                                    <p:anim calcmode="lin" valueType="num">
                                      <p:cBhvr>
                                        <p:cTn id="37" dur="500" fill="hold"/>
                                        <p:tgtEl>
                                          <p:spTgt spid="360450"/>
                                        </p:tgtEl>
                                        <p:attrNameLst>
                                          <p:attrName>ppt_w</p:attrName>
                                        </p:attrNameLst>
                                      </p:cBhvr>
                                      <p:tavLst>
                                        <p:tav tm="0">
                                          <p:val>
                                            <p:fltVal val="0"/>
                                          </p:val>
                                        </p:tav>
                                        <p:tav tm="100000">
                                          <p:val>
                                            <p:strVal val="#ppt_w"/>
                                          </p:val>
                                        </p:tav>
                                      </p:tavLst>
                                    </p:anim>
                                    <p:anim calcmode="lin" valueType="num">
                                      <p:cBhvr>
                                        <p:cTn id="38" dur="500" fill="hold"/>
                                        <p:tgtEl>
                                          <p:spTgt spid="360450"/>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60455"/>
                                        </p:tgtEl>
                                        <p:attrNameLst>
                                          <p:attrName>style.visibility</p:attrName>
                                        </p:attrNameLst>
                                      </p:cBhvr>
                                      <p:to>
                                        <p:strVal val="visible"/>
                                      </p:to>
                                    </p:set>
                                    <p:animEffect transition="in" filter="dissolve">
                                      <p:cBhvr>
                                        <p:cTn id="43" dur="500"/>
                                        <p:tgtEl>
                                          <p:spTgt spid="360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animBg="1"/>
      <p:bldP spid="360453" grpId="0" animBg="1" autoUpdateAnimBg="0"/>
      <p:bldP spid="360454" grpId="0" autoUpdateAnimBg="0"/>
      <p:bldP spid="360455" grpId="0" autoUpdateAnimBg="0"/>
      <p:bldP spid="3604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143000"/>
          </a:xfrm>
        </p:spPr>
        <p:txBody>
          <a:bodyPr/>
          <a:lstStyle/>
          <a:p>
            <a:r>
              <a:rPr lang="en-US" smtClean="0"/>
              <a:t>Mapping</a:t>
            </a:r>
          </a:p>
        </p:txBody>
      </p:sp>
      <p:sp>
        <p:nvSpPr>
          <p:cNvPr id="395267" name="Rectangle 3"/>
          <p:cNvSpPr>
            <a:spLocks noGrp="1" noChangeArrowheads="1"/>
          </p:cNvSpPr>
          <p:nvPr>
            <p:ph type="body" idx="1"/>
          </p:nvPr>
        </p:nvSpPr>
        <p:spPr>
          <a:xfrm>
            <a:off x="609600" y="1143000"/>
            <a:ext cx="7772400" cy="4114800"/>
          </a:xfrm>
        </p:spPr>
        <p:txBody>
          <a:bodyPr/>
          <a:lstStyle/>
          <a:p>
            <a:pPr algn="ctr">
              <a:buFontTx/>
              <a:buNone/>
            </a:pPr>
            <a:r>
              <a:rPr lang="en-US" dirty="0" smtClean="0"/>
              <a:t>In a function, each member of the domain is paired with ONE member of the range</a:t>
            </a:r>
          </a:p>
          <a:p>
            <a:pPr>
              <a:buFontTx/>
              <a:buNone/>
            </a:pPr>
            <a:endParaRPr lang="en-US" dirty="0" smtClean="0"/>
          </a:p>
          <a:p>
            <a:pPr>
              <a:buFontTx/>
              <a:buNone/>
            </a:pPr>
            <a:endParaRPr lang="en-US" dirty="0" smtClean="0"/>
          </a:p>
        </p:txBody>
      </p:sp>
      <p:pic>
        <p:nvPicPr>
          <p:cNvPr id="395268" name="Picture 4"/>
          <p:cNvPicPr>
            <a:picLocks noChangeAspect="1" noChangeArrowheads="1"/>
          </p:cNvPicPr>
          <p:nvPr/>
        </p:nvPicPr>
        <p:blipFill>
          <a:blip r:embed="rId3">
            <a:extLst>
              <a:ext uri="{28A0092B-C50C-407E-A947-70E740481C1C}">
                <a14:useLocalDpi xmlns:a14="http://schemas.microsoft.com/office/drawing/2010/main" val="0"/>
              </a:ext>
            </a:extLst>
          </a:blip>
          <a:srcRect l="27344" t="20833" r="25781" b="17708"/>
          <a:stretch>
            <a:fillRect/>
          </a:stretch>
        </p:blipFill>
        <p:spPr bwMode="auto">
          <a:xfrm>
            <a:off x="2438400" y="2971800"/>
            <a:ext cx="30480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395269" name="Ink 5"/>
              <p14:cNvContentPartPr>
                <a14:cpLocks xmlns:a14="http://schemas.microsoft.com/office/drawing/2010/main" noRot="1" noChangeAspect="1" noEditPoints="1" noChangeArrowheads="1" noChangeShapeType="1"/>
              </p14:cNvContentPartPr>
              <p14:nvPr/>
            </p14:nvContentPartPr>
            <p14:xfrm>
              <a:off x="5334000" y="3017838"/>
              <a:ext cx="1474788" cy="669925"/>
            </p14:xfrm>
          </p:contentPart>
        </mc:Choice>
        <mc:Fallback xmlns="">
          <p:pic>
            <p:nvPicPr>
              <p:cNvPr id="395269" name="Ink 5"/>
              <p:cNvPicPr>
                <a:picLocks noRot="1" noChangeAspect="1" noEditPoints="1" noChangeArrowheads="1" noChangeShapeType="1"/>
              </p:cNvPicPr>
              <p:nvPr/>
            </p:nvPicPr>
            <p:blipFill>
              <a:blip r:embed="rId5"/>
              <a:stretch>
                <a:fillRect/>
              </a:stretch>
            </p:blipFill>
            <p:spPr>
              <a:xfrm>
                <a:off x="5318161" y="3001999"/>
                <a:ext cx="1506465" cy="70160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5270" name="Ink 6"/>
              <p14:cNvContentPartPr>
                <a14:cpLocks xmlns:a14="http://schemas.microsoft.com/office/drawing/2010/main" noRot="1" noChangeAspect="1" noEditPoints="1" noChangeArrowheads="1" noChangeShapeType="1"/>
              </p14:cNvContentPartPr>
              <p14:nvPr/>
            </p14:nvContentPartPr>
            <p14:xfrm>
              <a:off x="914400" y="3313113"/>
              <a:ext cx="830263" cy="479425"/>
            </p14:xfrm>
          </p:contentPart>
        </mc:Choice>
        <mc:Fallback xmlns="">
          <p:pic>
            <p:nvPicPr>
              <p:cNvPr id="395270" name="Ink 6"/>
              <p:cNvPicPr>
                <a:picLocks noRot="1" noChangeAspect="1" noEditPoints="1" noChangeArrowheads="1" noChangeShapeType="1"/>
              </p:cNvPicPr>
              <p:nvPr/>
            </p:nvPicPr>
            <p:blipFill>
              <a:blip r:embed="rId7"/>
              <a:stretch>
                <a:fillRect/>
              </a:stretch>
            </p:blipFill>
            <p:spPr>
              <a:xfrm>
                <a:off x="896758" y="3295463"/>
                <a:ext cx="865547" cy="51472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5271" name="Ink 7"/>
              <p14:cNvContentPartPr>
                <a14:cpLocks xmlns:a14="http://schemas.microsoft.com/office/drawing/2010/main" noRot="1" noChangeAspect="1" noEditPoints="1" noChangeArrowheads="1" noChangeShapeType="1"/>
              </p14:cNvContentPartPr>
              <p14:nvPr/>
            </p14:nvContentPartPr>
            <p14:xfrm>
              <a:off x="1066800" y="3335338"/>
              <a:ext cx="1423988" cy="709612"/>
            </p14:xfrm>
          </p:contentPart>
        </mc:Choice>
        <mc:Fallback xmlns="">
          <p:pic>
            <p:nvPicPr>
              <p:cNvPr id="395271" name="Ink 7"/>
              <p:cNvPicPr>
                <a:picLocks noRot="1" noChangeAspect="1" noEditPoints="1" noChangeArrowheads="1" noChangeShapeType="1"/>
              </p:cNvPicPr>
              <p:nvPr/>
            </p:nvPicPr>
            <p:blipFill>
              <a:blip r:embed="rId9"/>
              <a:stretch>
                <a:fillRect/>
              </a:stretch>
            </p:blipFill>
            <p:spPr>
              <a:xfrm>
                <a:off x="1049162" y="3317697"/>
                <a:ext cx="1459264" cy="744895"/>
              </a:xfrm>
              <a:prstGeom prst="rect">
                <a:avLst/>
              </a:prstGeom>
            </p:spPr>
          </p:pic>
        </mc:Fallback>
      </mc:AlternateContent>
    </p:spTree>
    <p:extLst>
      <p:ext uri="{BB962C8B-B14F-4D97-AF65-F5344CB8AC3E}">
        <p14:creationId xmlns:p14="http://schemas.microsoft.com/office/powerpoint/2010/main" val="3520744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to="" calcmode="lin" valueType="num">
                                      <p:cBhvr>
                                        <p:cTn id="7" dur="1" fill="hold"/>
                                        <p:tgtEl>
                                          <p:spTgt spid="3952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95268"/>
                                        </p:tgtEl>
                                        <p:attrNameLst>
                                          <p:attrName>style.visibility</p:attrName>
                                        </p:attrNameLst>
                                      </p:cBhvr>
                                      <p:to>
                                        <p:strVal val="visible"/>
                                      </p:to>
                                    </p:set>
                                    <p:anim to="" calcmode="lin" valueType="num">
                                      <p:cBhvr>
                                        <p:cTn id="12" dur="1" fill="hold"/>
                                        <p:tgtEl>
                                          <p:spTgt spid="395268"/>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395270"/>
                                        </p:tgtEl>
                                        <p:attrNameLst>
                                          <p:attrName>style.visibility</p:attrName>
                                        </p:attrNameLst>
                                      </p:cBhvr>
                                      <p:to>
                                        <p:strVal val="visible"/>
                                      </p:to>
                                    </p:set>
                                    <p:anim to="" calcmode="lin" valueType="num">
                                      <p:cBhvr>
                                        <p:cTn id="16" dur="1" fill="hold"/>
                                        <p:tgtEl>
                                          <p:spTgt spid="395270"/>
                                        </p:tgtEl>
                                        <p:attrNameLst>
                                          <p:attrName/>
                                        </p:attrNameLst>
                                      </p:cBhvr>
                                    </p:anim>
                                  </p:childTnLst>
                                </p:cTn>
                              </p:par>
                            </p:childTnLst>
                          </p:cTn>
                        </p:par>
                        <p:par>
                          <p:cTn id="17" fill="hold" nodeType="afterGroup">
                            <p:stCondLst>
                              <p:cond delay="0"/>
                            </p:stCondLst>
                            <p:childTnLst>
                              <p:par>
                                <p:cTn id="18" presetID="24" presetClass="entr" presetSubtype="0" fill="hold" nodeType="afterEffect">
                                  <p:stCondLst>
                                    <p:cond delay="0"/>
                                  </p:stCondLst>
                                  <p:childTnLst>
                                    <p:set>
                                      <p:cBhvr>
                                        <p:cTn id="19" dur="1" fill="hold">
                                          <p:stCondLst>
                                            <p:cond delay="0"/>
                                          </p:stCondLst>
                                        </p:cTn>
                                        <p:tgtEl>
                                          <p:spTgt spid="395271"/>
                                        </p:tgtEl>
                                        <p:attrNameLst>
                                          <p:attrName>style.visibility</p:attrName>
                                        </p:attrNameLst>
                                      </p:cBhvr>
                                      <p:to>
                                        <p:strVal val="visible"/>
                                      </p:to>
                                    </p:set>
                                    <p:anim to="" calcmode="lin" valueType="num">
                                      <p:cBhvr>
                                        <p:cTn id="20" dur="1" fill="hold"/>
                                        <p:tgtEl>
                                          <p:spTgt spid="395271"/>
                                        </p:tgtEl>
                                        <p:attrNameLst>
                                          <p:attrName/>
                                        </p:attrNameLst>
                                      </p:cBhvr>
                                    </p:anim>
                                  </p:childTnLst>
                                </p:cTn>
                              </p:par>
                            </p:childTnLst>
                          </p:cTn>
                        </p:par>
                        <p:par>
                          <p:cTn id="21" fill="hold" nodeType="afterGroup">
                            <p:stCondLst>
                              <p:cond delay="0"/>
                            </p:stCondLst>
                            <p:childTnLst>
                              <p:par>
                                <p:cTn id="22" presetID="24" presetClass="entr" presetSubtype="0" fill="hold" nodeType="afterEffect">
                                  <p:stCondLst>
                                    <p:cond delay="0"/>
                                  </p:stCondLst>
                                  <p:childTnLst>
                                    <p:set>
                                      <p:cBhvr>
                                        <p:cTn id="23" dur="1" fill="hold">
                                          <p:stCondLst>
                                            <p:cond delay="0"/>
                                          </p:stCondLst>
                                        </p:cTn>
                                        <p:tgtEl>
                                          <p:spTgt spid="395269"/>
                                        </p:tgtEl>
                                        <p:attrNameLst>
                                          <p:attrName>style.visibility</p:attrName>
                                        </p:attrNameLst>
                                      </p:cBhvr>
                                      <p:to>
                                        <p:strVal val="visible"/>
                                      </p:to>
                                    </p:set>
                                    <p:anim to="" calcmode="lin" valueType="num">
                                      <p:cBhvr>
                                        <p:cTn id="24" dur="1" fill="hold"/>
                                        <p:tgtEl>
                                          <p:spTgt spid="3952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mtClean="0"/>
              <a:t>Another example of a function:</a:t>
            </a:r>
          </a:p>
        </p:txBody>
      </p:sp>
      <p:sp>
        <p:nvSpPr>
          <p:cNvPr id="397315" name="Rectangle 3"/>
          <p:cNvSpPr>
            <a:spLocks noGrp="1" noChangeArrowheads="1"/>
          </p:cNvSpPr>
          <p:nvPr>
            <p:ph type="body" idx="1"/>
          </p:nvPr>
        </p:nvSpPr>
        <p:spPr>
          <a:xfrm>
            <a:off x="1981200" y="1981200"/>
            <a:ext cx="7772400" cy="4114800"/>
          </a:xfrm>
        </p:spPr>
        <p:txBody>
          <a:bodyPr/>
          <a:lstStyle/>
          <a:p>
            <a:pPr>
              <a:buFontTx/>
              <a:buNone/>
            </a:pPr>
            <a:r>
              <a:rPr lang="en-US" dirty="0" smtClean="0"/>
              <a:t>Given the mapping:  </a:t>
            </a:r>
          </a:p>
          <a:p>
            <a:pPr>
              <a:buFontTx/>
              <a:buNone/>
            </a:pPr>
            <a:endParaRPr lang="en-US" dirty="0" smtClean="0"/>
          </a:p>
          <a:p>
            <a:pPr>
              <a:buFontTx/>
              <a:buNone/>
            </a:pPr>
            <a:r>
              <a:rPr lang="en-US" dirty="0" smtClean="0"/>
              <a:t>                            What is the domain?</a:t>
            </a:r>
          </a:p>
          <a:p>
            <a:pPr>
              <a:buFontTx/>
              <a:buNone/>
            </a:pPr>
            <a:r>
              <a:rPr lang="en-US" dirty="0" smtClean="0"/>
              <a:t>                             {3, -1, 0, -3, -2}</a:t>
            </a:r>
          </a:p>
          <a:p>
            <a:pPr>
              <a:buFontTx/>
              <a:buNone/>
            </a:pPr>
            <a:endParaRPr lang="en-US" dirty="0" smtClean="0"/>
          </a:p>
          <a:p>
            <a:pPr>
              <a:buFontTx/>
              <a:buNone/>
            </a:pPr>
            <a:r>
              <a:rPr lang="en-US" dirty="0" smtClean="0"/>
              <a:t>				  What is the range?</a:t>
            </a:r>
          </a:p>
          <a:p>
            <a:pPr>
              <a:buFontTx/>
              <a:buNone/>
            </a:pPr>
            <a:r>
              <a:rPr lang="en-US" dirty="0" smtClean="0"/>
              <a:t>				   {2, 4, -3, -2} </a:t>
            </a:r>
          </a:p>
        </p:txBody>
      </p:sp>
      <p:pic>
        <p:nvPicPr>
          <p:cNvPr id="397316" name="Picture 4"/>
          <p:cNvPicPr>
            <a:picLocks noChangeAspect="1" noChangeArrowheads="1"/>
          </p:cNvPicPr>
          <p:nvPr/>
        </p:nvPicPr>
        <p:blipFill>
          <a:blip r:embed="rId3">
            <a:extLst>
              <a:ext uri="{28A0092B-C50C-407E-A947-70E740481C1C}">
                <a14:useLocalDpi xmlns:a14="http://schemas.microsoft.com/office/drawing/2010/main" val="0"/>
              </a:ext>
            </a:extLst>
          </a:blip>
          <a:srcRect l="20313" t="15625" r="32031" b="31250"/>
          <a:stretch>
            <a:fillRect/>
          </a:stretch>
        </p:blipFill>
        <p:spPr bwMode="auto">
          <a:xfrm>
            <a:off x="838200" y="2667000"/>
            <a:ext cx="34290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155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7314"/>
                                        </p:tgtEl>
                                        <p:attrNameLst>
                                          <p:attrName>style.visibility</p:attrName>
                                        </p:attrNameLst>
                                      </p:cBhvr>
                                      <p:to>
                                        <p:strVal val="visible"/>
                                      </p:to>
                                    </p:set>
                                    <p:anim to="" calcmode="lin" valueType="num">
                                      <p:cBhvr>
                                        <p:cTn id="7" dur="1" fill="hold"/>
                                        <p:tgtEl>
                                          <p:spTgt spid="39731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97315">
                                            <p:txEl>
                                              <p:pRg st="0" end="0"/>
                                            </p:txEl>
                                          </p:spTgt>
                                        </p:tgtEl>
                                        <p:attrNameLst>
                                          <p:attrName>style.visibility</p:attrName>
                                        </p:attrNameLst>
                                      </p:cBhvr>
                                      <p:to>
                                        <p:strVal val="visible"/>
                                      </p:to>
                                    </p:set>
                                    <p:anim to="" calcmode="lin" valueType="num">
                                      <p:cBhvr>
                                        <p:cTn id="12" dur="1" fill="hold"/>
                                        <p:tgtEl>
                                          <p:spTgt spid="397315">
                                            <p:txEl>
                                              <p:pRg st="0" end="0"/>
                                            </p:txEl>
                                          </p:spTgt>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397316"/>
                                        </p:tgtEl>
                                        <p:attrNameLst>
                                          <p:attrName>style.visibility</p:attrName>
                                        </p:attrNameLst>
                                      </p:cBhvr>
                                      <p:to>
                                        <p:strVal val="visible"/>
                                      </p:to>
                                    </p:set>
                                    <p:anim to="" calcmode="lin" valueType="num">
                                      <p:cBhvr>
                                        <p:cTn id="16" dur="1" fill="hold"/>
                                        <p:tgtEl>
                                          <p:spTgt spid="397316"/>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397315">
                                            <p:txEl>
                                              <p:pRg st="2" end="2"/>
                                            </p:txEl>
                                          </p:spTgt>
                                        </p:tgtEl>
                                        <p:attrNameLst>
                                          <p:attrName>style.visibility</p:attrName>
                                        </p:attrNameLst>
                                      </p:cBhvr>
                                      <p:to>
                                        <p:strVal val="visible"/>
                                      </p:to>
                                    </p:set>
                                    <p:anim to="" calcmode="lin" valueType="num">
                                      <p:cBhvr>
                                        <p:cTn id="21" dur="1" fill="hold"/>
                                        <p:tgtEl>
                                          <p:spTgt spid="397315">
                                            <p:txEl>
                                              <p:pRg st="2" end="2"/>
                                            </p:txEl>
                                          </p:spTgt>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397315">
                                            <p:txEl>
                                              <p:pRg st="3" end="3"/>
                                            </p:txEl>
                                          </p:spTgt>
                                        </p:tgtEl>
                                        <p:attrNameLst>
                                          <p:attrName>style.visibility</p:attrName>
                                        </p:attrNameLst>
                                      </p:cBhvr>
                                      <p:to>
                                        <p:strVal val="visible"/>
                                      </p:to>
                                    </p:set>
                                    <p:anim to="" calcmode="lin" valueType="num">
                                      <p:cBhvr>
                                        <p:cTn id="26" dur="1" fill="hold"/>
                                        <p:tgtEl>
                                          <p:spTgt spid="397315">
                                            <p:txEl>
                                              <p:pRg st="3" end="3"/>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397315">
                                            <p:txEl>
                                              <p:pRg st="5" end="5"/>
                                            </p:txEl>
                                          </p:spTgt>
                                        </p:tgtEl>
                                        <p:attrNameLst>
                                          <p:attrName>style.visibility</p:attrName>
                                        </p:attrNameLst>
                                      </p:cBhvr>
                                      <p:to>
                                        <p:strVal val="visible"/>
                                      </p:to>
                                    </p:set>
                                    <p:anim to="" calcmode="lin" valueType="num">
                                      <p:cBhvr>
                                        <p:cTn id="31" dur="1" fill="hold"/>
                                        <p:tgtEl>
                                          <p:spTgt spid="397315">
                                            <p:txEl>
                                              <p:pRg st="5" end="5"/>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nodeType="clickEffect">
                                  <p:stCondLst>
                                    <p:cond delay="0"/>
                                  </p:stCondLst>
                                  <p:childTnLst>
                                    <p:set>
                                      <p:cBhvr>
                                        <p:cTn id="35" dur="1" fill="hold">
                                          <p:stCondLst>
                                            <p:cond delay="0"/>
                                          </p:stCondLst>
                                        </p:cTn>
                                        <p:tgtEl>
                                          <p:spTgt spid="397315">
                                            <p:txEl>
                                              <p:pRg st="6" end="6"/>
                                            </p:txEl>
                                          </p:spTgt>
                                        </p:tgtEl>
                                        <p:attrNameLst>
                                          <p:attrName>style.visibility</p:attrName>
                                        </p:attrNameLst>
                                      </p:cBhvr>
                                      <p:to>
                                        <p:strVal val="visible"/>
                                      </p:to>
                                    </p:set>
                                    <p:anim to="" calcmode="lin" valueType="num">
                                      <p:cBhvr>
                                        <p:cTn id="36" dur="1" fill="hold"/>
                                        <p:tgtEl>
                                          <p:spTgt spid="39731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Types of Functions</a:t>
            </a:r>
          </a:p>
        </p:txBody>
      </p:sp>
      <p:sp>
        <p:nvSpPr>
          <p:cNvPr id="399363" name="Rectangle 3"/>
          <p:cNvSpPr>
            <a:spLocks noGrp="1" noChangeArrowheads="1"/>
          </p:cNvSpPr>
          <p:nvPr>
            <p:ph type="body" idx="1"/>
          </p:nvPr>
        </p:nvSpPr>
        <p:spPr>
          <a:xfrm>
            <a:off x="152400" y="1752600"/>
            <a:ext cx="8991600" cy="4114800"/>
          </a:xfrm>
        </p:spPr>
        <p:txBody>
          <a:bodyPr/>
          <a:lstStyle/>
          <a:p>
            <a:pPr algn="ctr">
              <a:buFontTx/>
              <a:buNone/>
            </a:pPr>
            <a:r>
              <a:rPr lang="en-US" b="1" u="sng" smtClean="0"/>
              <a:t>1.  One-to-One</a:t>
            </a:r>
          </a:p>
          <a:p>
            <a:pPr algn="ctr">
              <a:buFontTx/>
              <a:buNone/>
            </a:pPr>
            <a:r>
              <a:rPr lang="en-US" smtClean="0"/>
              <a:t>	  Each element of the range is paired with exactly one element of the domain</a:t>
            </a:r>
          </a:p>
          <a:p>
            <a:pPr>
              <a:buFontTx/>
              <a:buNone/>
            </a:pPr>
            <a:endParaRPr lang="en-US" smtClean="0"/>
          </a:p>
        </p:txBody>
      </p:sp>
      <p:pic>
        <p:nvPicPr>
          <p:cNvPr id="399364" name="Picture 4"/>
          <p:cNvPicPr>
            <a:picLocks noChangeAspect="1" noChangeArrowheads="1"/>
          </p:cNvPicPr>
          <p:nvPr/>
        </p:nvPicPr>
        <p:blipFill>
          <a:blip r:embed="rId3">
            <a:extLst>
              <a:ext uri="{28A0092B-C50C-407E-A947-70E740481C1C}">
                <a14:useLocalDpi xmlns:a14="http://schemas.microsoft.com/office/drawing/2010/main" val="0"/>
              </a:ext>
            </a:extLst>
          </a:blip>
          <a:srcRect l="27344" t="20833" r="25781" b="17708"/>
          <a:stretch>
            <a:fillRect/>
          </a:stretch>
        </p:blipFill>
        <p:spPr bwMode="auto">
          <a:xfrm>
            <a:off x="3352800" y="3654425"/>
            <a:ext cx="32004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192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 to="" calcmode="lin" valueType="num">
                                      <p:cBhvr>
                                        <p:cTn id="7" dur="1" fill="hold"/>
                                        <p:tgtEl>
                                          <p:spTgt spid="3993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99363">
                                            <p:txEl>
                                              <p:pRg st="1" end="1"/>
                                            </p:txEl>
                                          </p:spTgt>
                                        </p:tgtEl>
                                        <p:attrNameLst>
                                          <p:attrName>style.visibility</p:attrName>
                                        </p:attrNameLst>
                                      </p:cBhvr>
                                      <p:to>
                                        <p:strVal val="visible"/>
                                      </p:to>
                                    </p:set>
                                    <p:anim to="" calcmode="lin" valueType="num">
                                      <p:cBhvr>
                                        <p:cTn id="12" dur="1" fill="hold"/>
                                        <p:tgtEl>
                                          <p:spTgt spid="3993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99364"/>
                                        </p:tgtEl>
                                        <p:attrNameLst>
                                          <p:attrName>style.visibility</p:attrName>
                                        </p:attrNameLst>
                                      </p:cBhvr>
                                      <p:to>
                                        <p:strVal val="visible"/>
                                      </p:to>
                                    </p:set>
                                    <p:anim to="" calcmode="lin" valueType="num">
                                      <p:cBhvr>
                                        <p:cTn id="17" dur="1" fill="hold"/>
                                        <p:tgtEl>
                                          <p:spTgt spid="3993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Classwork:</a:t>
            </a:r>
            <a:endParaRPr lang="en-US" sz="5400" dirty="0"/>
          </a:p>
        </p:txBody>
      </p:sp>
      <p:sp>
        <p:nvSpPr>
          <p:cNvPr id="3" name="Content Placeholder 2"/>
          <p:cNvSpPr>
            <a:spLocks noGrp="1"/>
          </p:cNvSpPr>
          <p:nvPr>
            <p:ph idx="1"/>
          </p:nvPr>
        </p:nvSpPr>
        <p:spPr/>
        <p:txBody>
          <a:bodyPr>
            <a:normAutofit/>
          </a:bodyPr>
          <a:lstStyle/>
          <a:p>
            <a:pPr marL="0" indent="0" algn="ctr">
              <a:buNone/>
            </a:pPr>
            <a:r>
              <a:rPr lang="en-US" sz="4400" dirty="0" smtClean="0"/>
              <a:t>Exploration: Relations and Functions</a:t>
            </a:r>
            <a:endParaRPr lang="en-US" sz="4400" dirty="0"/>
          </a:p>
        </p:txBody>
      </p:sp>
    </p:spTree>
    <p:extLst>
      <p:ext uri="{BB962C8B-B14F-4D97-AF65-F5344CB8AC3E}">
        <p14:creationId xmlns:p14="http://schemas.microsoft.com/office/powerpoint/2010/main" val="430366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body" idx="1"/>
          </p:nvPr>
        </p:nvSpPr>
        <p:spPr>
          <a:xfrm>
            <a:off x="685800" y="1219200"/>
            <a:ext cx="7772400" cy="4114800"/>
          </a:xfrm>
        </p:spPr>
        <p:txBody>
          <a:bodyPr/>
          <a:lstStyle/>
          <a:p>
            <a:pPr marL="571500" indent="-571500" algn="ctr">
              <a:buFontTx/>
              <a:buNone/>
            </a:pPr>
            <a:r>
              <a:rPr lang="en-US" b="1" u="sng" smtClean="0"/>
              <a:t>2.  Not One-to-One Function</a:t>
            </a:r>
          </a:p>
          <a:p>
            <a:pPr marL="571500" indent="-571500">
              <a:buFontTx/>
              <a:buNone/>
            </a:pPr>
            <a:endParaRPr lang="en-US" smtClean="0"/>
          </a:p>
          <a:p>
            <a:pPr marL="571500" indent="-571500">
              <a:buFontTx/>
              <a:buNone/>
            </a:pPr>
            <a:r>
              <a:rPr lang="en-US" smtClean="0"/>
              <a:t>                   </a:t>
            </a:r>
          </a:p>
        </p:txBody>
      </p:sp>
      <p:pic>
        <p:nvPicPr>
          <p:cNvPr id="401411" name="Picture 3"/>
          <p:cNvPicPr>
            <a:picLocks noChangeAspect="1" noChangeArrowheads="1"/>
          </p:cNvPicPr>
          <p:nvPr/>
        </p:nvPicPr>
        <p:blipFill>
          <a:blip r:embed="rId3">
            <a:extLst>
              <a:ext uri="{28A0092B-C50C-407E-A947-70E740481C1C}">
                <a14:useLocalDpi xmlns:a14="http://schemas.microsoft.com/office/drawing/2010/main" val="0"/>
              </a:ext>
            </a:extLst>
          </a:blip>
          <a:srcRect l="20313" t="15625" r="32031" b="31250"/>
          <a:stretch>
            <a:fillRect/>
          </a:stretch>
        </p:blipFill>
        <p:spPr bwMode="auto">
          <a:xfrm>
            <a:off x="2590800" y="2667000"/>
            <a:ext cx="41910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501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1410">
                                            <p:txEl>
                                              <p:pRg st="0" end="0"/>
                                            </p:txEl>
                                          </p:spTgt>
                                        </p:tgtEl>
                                        <p:attrNameLst>
                                          <p:attrName>style.visibility</p:attrName>
                                        </p:attrNameLst>
                                      </p:cBhvr>
                                      <p:to>
                                        <p:strVal val="visible"/>
                                      </p:to>
                                    </p:set>
                                    <p:anim to="" calcmode="lin" valueType="num">
                                      <p:cBhvr>
                                        <p:cTn id="7" dur="1" fill="hold"/>
                                        <p:tgtEl>
                                          <p:spTgt spid="40141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1411"/>
                                        </p:tgtEl>
                                        <p:attrNameLst>
                                          <p:attrName>style.visibility</p:attrName>
                                        </p:attrNameLst>
                                      </p:cBhvr>
                                      <p:to>
                                        <p:strVal val="visible"/>
                                      </p:to>
                                    </p:set>
                                    <p:anim to="" calcmode="lin" valueType="num">
                                      <p:cBhvr>
                                        <p:cTn id="12" dur="1" fill="hold"/>
                                        <p:tgtEl>
                                          <p:spTgt spid="4014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body" idx="1"/>
          </p:nvPr>
        </p:nvSpPr>
        <p:spPr>
          <a:xfrm>
            <a:off x="152400" y="533400"/>
            <a:ext cx="8458200" cy="4114800"/>
          </a:xfrm>
        </p:spPr>
        <p:txBody>
          <a:bodyPr/>
          <a:lstStyle/>
          <a:p>
            <a:pPr algn="ctr">
              <a:buFontTx/>
              <a:buNone/>
            </a:pPr>
            <a:r>
              <a:rPr lang="en-US" b="1" u="sng" smtClean="0"/>
              <a:t>3.  Not a Function</a:t>
            </a:r>
          </a:p>
          <a:p>
            <a:pPr algn="ctr">
              <a:buFontTx/>
              <a:buNone/>
            </a:pPr>
            <a:r>
              <a:rPr lang="en-US" smtClean="0"/>
              <a:t>	  The domain value is paired with more than one range value</a:t>
            </a:r>
          </a:p>
          <a:p>
            <a:pPr>
              <a:buFontTx/>
              <a:buNone/>
            </a:pPr>
            <a:endParaRPr lang="en-US" smtClean="0"/>
          </a:p>
          <a:p>
            <a:pPr>
              <a:buFontTx/>
              <a:buNone/>
            </a:pPr>
            <a:endParaRPr lang="en-US" smtClean="0"/>
          </a:p>
        </p:txBody>
      </p:sp>
      <p:pic>
        <p:nvPicPr>
          <p:cNvPr id="403459" name="Picture 3"/>
          <p:cNvPicPr>
            <a:picLocks noChangeAspect="1" noChangeArrowheads="1"/>
          </p:cNvPicPr>
          <p:nvPr/>
        </p:nvPicPr>
        <p:blipFill>
          <a:blip r:embed="rId3">
            <a:extLst>
              <a:ext uri="{28A0092B-C50C-407E-A947-70E740481C1C}">
                <a14:useLocalDpi xmlns:a14="http://schemas.microsoft.com/office/drawing/2010/main" val="0"/>
              </a:ext>
            </a:extLst>
          </a:blip>
          <a:srcRect l="35156" t="26042" r="17969" b="20833"/>
          <a:stretch>
            <a:fillRect/>
          </a:stretch>
        </p:blipFill>
        <p:spPr bwMode="auto">
          <a:xfrm>
            <a:off x="2514600" y="2393950"/>
            <a:ext cx="426720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26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3458">
                                            <p:txEl>
                                              <p:pRg st="0" end="0"/>
                                            </p:txEl>
                                          </p:spTgt>
                                        </p:tgtEl>
                                        <p:attrNameLst>
                                          <p:attrName>style.visibility</p:attrName>
                                        </p:attrNameLst>
                                      </p:cBhvr>
                                      <p:to>
                                        <p:strVal val="visible"/>
                                      </p:to>
                                    </p:set>
                                    <p:anim to="" calcmode="lin" valueType="num">
                                      <p:cBhvr>
                                        <p:cTn id="7" dur="1" fill="hold"/>
                                        <p:tgtEl>
                                          <p:spTgt spid="40345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3458">
                                            <p:txEl>
                                              <p:pRg st="1" end="1"/>
                                            </p:txEl>
                                          </p:spTgt>
                                        </p:tgtEl>
                                        <p:attrNameLst>
                                          <p:attrName>style.visibility</p:attrName>
                                        </p:attrNameLst>
                                      </p:cBhvr>
                                      <p:to>
                                        <p:strVal val="visible"/>
                                      </p:to>
                                    </p:set>
                                    <p:anim to="" calcmode="lin" valueType="num">
                                      <p:cBhvr>
                                        <p:cTn id="12" dur="1" fill="hold"/>
                                        <p:tgtEl>
                                          <p:spTgt spid="403458">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03459"/>
                                        </p:tgtEl>
                                        <p:attrNameLst>
                                          <p:attrName>style.visibility</p:attrName>
                                        </p:attrNameLst>
                                      </p:cBhvr>
                                      <p:to>
                                        <p:strVal val="visible"/>
                                      </p:to>
                                    </p:set>
                                    <p:anim to="" calcmode="lin" valueType="num">
                                      <p:cBhvr>
                                        <p:cTn id="17" dur="1" fill="hold"/>
                                        <p:tgtEl>
                                          <p:spTgt spid="4034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Example 4:</a:t>
            </a:r>
          </a:p>
        </p:txBody>
      </p:sp>
      <p:sp>
        <p:nvSpPr>
          <p:cNvPr id="411651" name="Rectangle 3"/>
          <p:cNvSpPr>
            <a:spLocks noGrp="1" noChangeArrowheads="1"/>
          </p:cNvSpPr>
          <p:nvPr>
            <p:ph type="body" idx="1"/>
          </p:nvPr>
        </p:nvSpPr>
        <p:spPr/>
        <p:txBody>
          <a:bodyPr/>
          <a:lstStyle/>
          <a:p>
            <a:pPr marL="0" indent="0">
              <a:buNone/>
            </a:pPr>
            <a:r>
              <a:rPr lang="en-US" dirty="0" smtClean="0"/>
              <a:t>a) Decide if the relation is a function.</a:t>
            </a:r>
          </a:p>
        </p:txBody>
      </p:sp>
      <p:grpSp>
        <p:nvGrpSpPr>
          <p:cNvPr id="411652" name="Group 4"/>
          <p:cNvGrpSpPr>
            <a:grpSpLocks/>
          </p:cNvGrpSpPr>
          <p:nvPr/>
        </p:nvGrpSpPr>
        <p:grpSpPr bwMode="auto">
          <a:xfrm>
            <a:off x="1219200" y="3046413"/>
            <a:ext cx="1219200" cy="3517900"/>
            <a:chOff x="768" y="1919"/>
            <a:chExt cx="768" cy="2216"/>
          </a:xfrm>
        </p:grpSpPr>
        <p:sp>
          <p:nvSpPr>
            <p:cNvPr id="22545" name="Text Box 5"/>
            <p:cNvSpPr txBox="1">
              <a:spLocks noChangeArrowheads="1"/>
            </p:cNvSpPr>
            <p:nvPr/>
          </p:nvSpPr>
          <p:spPr bwMode="auto">
            <a:xfrm>
              <a:off x="768" y="1920"/>
              <a:ext cx="768" cy="2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3200" b="1">
                  <a:latin typeface="Arial" charset="0"/>
                </a:rPr>
                <a:t>X    Y</a:t>
              </a:r>
            </a:p>
            <a:p>
              <a:pPr>
                <a:spcBef>
                  <a:spcPct val="50000"/>
                </a:spcBef>
              </a:pPr>
              <a:r>
                <a:rPr lang="en-US" sz="3200" b="1">
                  <a:latin typeface="Arial" charset="0"/>
                </a:rPr>
                <a:t>1     2</a:t>
              </a:r>
            </a:p>
            <a:p>
              <a:pPr>
                <a:spcBef>
                  <a:spcPct val="50000"/>
                </a:spcBef>
              </a:pPr>
              <a:r>
                <a:rPr lang="en-US" sz="3200" b="1">
                  <a:latin typeface="Arial" charset="0"/>
                </a:rPr>
                <a:t>-5   7</a:t>
              </a:r>
            </a:p>
            <a:p>
              <a:pPr>
                <a:spcBef>
                  <a:spcPct val="50000"/>
                </a:spcBef>
              </a:pPr>
              <a:r>
                <a:rPr lang="en-US" sz="3200" b="1">
                  <a:latin typeface="Arial" charset="0"/>
                </a:rPr>
                <a:t>-1   2</a:t>
              </a:r>
            </a:p>
            <a:p>
              <a:pPr>
                <a:spcBef>
                  <a:spcPct val="50000"/>
                </a:spcBef>
              </a:pPr>
              <a:r>
                <a:rPr lang="en-US" sz="3200" b="1">
                  <a:latin typeface="Arial" charset="0"/>
                </a:rPr>
                <a:t>3     3</a:t>
              </a:r>
              <a:endParaRPr lang="en-US" sz="3200">
                <a:latin typeface="Arial" charset="0"/>
              </a:endParaRPr>
            </a:p>
          </p:txBody>
        </p:sp>
        <p:sp>
          <p:nvSpPr>
            <p:cNvPr id="22546" name="Line 6"/>
            <p:cNvSpPr>
              <a:spLocks noChangeShapeType="1"/>
            </p:cNvSpPr>
            <p:nvPr/>
          </p:nvSpPr>
          <p:spPr bwMode="auto">
            <a:xfrm>
              <a:off x="1152" y="1919"/>
              <a:ext cx="0" cy="20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Line 7"/>
            <p:cNvSpPr>
              <a:spLocks noChangeShapeType="1"/>
            </p:cNvSpPr>
            <p:nvPr/>
          </p:nvSpPr>
          <p:spPr bwMode="auto">
            <a:xfrm>
              <a:off x="768" y="225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56" name="Group 8"/>
          <p:cNvGrpSpPr>
            <a:grpSpLocks/>
          </p:cNvGrpSpPr>
          <p:nvPr/>
        </p:nvGrpSpPr>
        <p:grpSpPr bwMode="auto">
          <a:xfrm>
            <a:off x="2895600" y="3044825"/>
            <a:ext cx="1219200" cy="3517900"/>
            <a:chOff x="1824" y="1918"/>
            <a:chExt cx="768" cy="2216"/>
          </a:xfrm>
        </p:grpSpPr>
        <p:sp>
          <p:nvSpPr>
            <p:cNvPr id="22542" name="Text Box 9"/>
            <p:cNvSpPr txBox="1">
              <a:spLocks noChangeArrowheads="1"/>
            </p:cNvSpPr>
            <p:nvPr/>
          </p:nvSpPr>
          <p:spPr bwMode="auto">
            <a:xfrm>
              <a:off x="1824" y="1919"/>
              <a:ext cx="768" cy="2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3200" b="1">
                  <a:solidFill>
                    <a:srgbClr val="ED181E"/>
                  </a:solidFill>
                  <a:latin typeface="Arial" charset="0"/>
                </a:rPr>
                <a:t>X    Y</a:t>
              </a:r>
            </a:p>
            <a:p>
              <a:pPr>
                <a:spcBef>
                  <a:spcPct val="50000"/>
                </a:spcBef>
              </a:pPr>
              <a:r>
                <a:rPr lang="en-US" sz="3200" b="1">
                  <a:solidFill>
                    <a:srgbClr val="ED181E"/>
                  </a:solidFill>
                  <a:latin typeface="Arial" charset="0"/>
                </a:rPr>
                <a:t>1     1</a:t>
              </a:r>
            </a:p>
            <a:p>
              <a:pPr>
                <a:spcBef>
                  <a:spcPct val="50000"/>
                </a:spcBef>
              </a:pPr>
              <a:r>
                <a:rPr lang="en-US" sz="3200" b="1">
                  <a:solidFill>
                    <a:srgbClr val="ED181E"/>
                  </a:solidFill>
                  <a:latin typeface="Arial" charset="0"/>
                </a:rPr>
                <a:t>-5   1</a:t>
              </a:r>
            </a:p>
            <a:p>
              <a:pPr>
                <a:spcBef>
                  <a:spcPct val="50000"/>
                </a:spcBef>
              </a:pPr>
              <a:r>
                <a:rPr lang="en-US" sz="3200" b="1">
                  <a:solidFill>
                    <a:srgbClr val="ED181E"/>
                  </a:solidFill>
                  <a:latin typeface="Arial" charset="0"/>
                </a:rPr>
                <a:t>-1   1</a:t>
              </a:r>
            </a:p>
            <a:p>
              <a:pPr>
                <a:spcBef>
                  <a:spcPct val="50000"/>
                </a:spcBef>
              </a:pPr>
              <a:r>
                <a:rPr lang="en-US" sz="3200" b="1">
                  <a:solidFill>
                    <a:srgbClr val="ED181E"/>
                  </a:solidFill>
                  <a:latin typeface="Arial" charset="0"/>
                </a:rPr>
                <a:t>3     1</a:t>
              </a:r>
              <a:endParaRPr lang="en-US" sz="3200">
                <a:solidFill>
                  <a:schemeClr val="tx2"/>
                </a:solidFill>
                <a:latin typeface="Arial" charset="0"/>
              </a:endParaRPr>
            </a:p>
          </p:txBody>
        </p:sp>
        <p:sp>
          <p:nvSpPr>
            <p:cNvPr id="22543" name="Line 10"/>
            <p:cNvSpPr>
              <a:spLocks noChangeShapeType="1"/>
            </p:cNvSpPr>
            <p:nvPr/>
          </p:nvSpPr>
          <p:spPr bwMode="auto">
            <a:xfrm>
              <a:off x="2208" y="1918"/>
              <a:ext cx="0" cy="20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Line 11"/>
            <p:cNvSpPr>
              <a:spLocks noChangeShapeType="1"/>
            </p:cNvSpPr>
            <p:nvPr/>
          </p:nvSpPr>
          <p:spPr bwMode="auto">
            <a:xfrm>
              <a:off x="1824" y="2255"/>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60" name="Group 12"/>
          <p:cNvGrpSpPr>
            <a:grpSpLocks/>
          </p:cNvGrpSpPr>
          <p:nvPr/>
        </p:nvGrpSpPr>
        <p:grpSpPr bwMode="auto">
          <a:xfrm>
            <a:off x="4419600" y="3048000"/>
            <a:ext cx="1219200" cy="3517900"/>
            <a:chOff x="2784" y="1920"/>
            <a:chExt cx="768" cy="2216"/>
          </a:xfrm>
        </p:grpSpPr>
        <p:sp>
          <p:nvSpPr>
            <p:cNvPr id="22539" name="Text Box 13"/>
            <p:cNvSpPr txBox="1">
              <a:spLocks noChangeArrowheads="1"/>
            </p:cNvSpPr>
            <p:nvPr/>
          </p:nvSpPr>
          <p:spPr bwMode="auto">
            <a:xfrm>
              <a:off x="2784" y="1921"/>
              <a:ext cx="768" cy="2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3200" b="1">
                  <a:solidFill>
                    <a:schemeClr val="hlink"/>
                  </a:solidFill>
                  <a:latin typeface="Arial" charset="0"/>
                </a:rPr>
                <a:t>X    Y</a:t>
              </a:r>
            </a:p>
            <a:p>
              <a:pPr>
                <a:spcBef>
                  <a:spcPct val="50000"/>
                </a:spcBef>
              </a:pPr>
              <a:r>
                <a:rPr lang="en-US" sz="3200" b="1">
                  <a:solidFill>
                    <a:schemeClr val="hlink"/>
                  </a:solidFill>
                  <a:latin typeface="Arial" charset="0"/>
                </a:rPr>
                <a:t>1     2</a:t>
              </a:r>
            </a:p>
            <a:p>
              <a:pPr>
                <a:spcBef>
                  <a:spcPct val="50000"/>
                </a:spcBef>
              </a:pPr>
              <a:r>
                <a:rPr lang="en-US" sz="3200" b="1">
                  <a:solidFill>
                    <a:schemeClr val="hlink"/>
                  </a:solidFill>
                  <a:latin typeface="Arial" charset="0"/>
                </a:rPr>
                <a:t>1     7</a:t>
              </a:r>
            </a:p>
            <a:p>
              <a:pPr>
                <a:spcBef>
                  <a:spcPct val="50000"/>
                </a:spcBef>
              </a:pPr>
              <a:r>
                <a:rPr lang="en-US" sz="3200" b="1">
                  <a:solidFill>
                    <a:schemeClr val="hlink"/>
                  </a:solidFill>
                  <a:latin typeface="Arial" charset="0"/>
                </a:rPr>
                <a:t>1     2</a:t>
              </a:r>
            </a:p>
            <a:p>
              <a:pPr>
                <a:spcBef>
                  <a:spcPct val="50000"/>
                </a:spcBef>
              </a:pPr>
              <a:r>
                <a:rPr lang="en-US" sz="3200" b="1">
                  <a:solidFill>
                    <a:schemeClr val="hlink"/>
                  </a:solidFill>
                  <a:latin typeface="Arial" charset="0"/>
                </a:rPr>
                <a:t>1     3</a:t>
              </a:r>
            </a:p>
          </p:txBody>
        </p:sp>
        <p:sp>
          <p:nvSpPr>
            <p:cNvPr id="22540" name="Line 14"/>
            <p:cNvSpPr>
              <a:spLocks noChangeShapeType="1"/>
            </p:cNvSpPr>
            <p:nvPr/>
          </p:nvSpPr>
          <p:spPr bwMode="auto">
            <a:xfrm>
              <a:off x="3168" y="1920"/>
              <a:ext cx="0" cy="20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Line 15"/>
            <p:cNvSpPr>
              <a:spLocks noChangeShapeType="1"/>
            </p:cNvSpPr>
            <p:nvPr/>
          </p:nvSpPr>
          <p:spPr bwMode="auto">
            <a:xfrm>
              <a:off x="2784" y="2257"/>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64" name="Group 16"/>
          <p:cNvGrpSpPr>
            <a:grpSpLocks/>
          </p:cNvGrpSpPr>
          <p:nvPr/>
        </p:nvGrpSpPr>
        <p:grpSpPr bwMode="auto">
          <a:xfrm>
            <a:off x="6019800" y="3048000"/>
            <a:ext cx="1219200" cy="3517900"/>
            <a:chOff x="3792" y="1920"/>
            <a:chExt cx="768" cy="2216"/>
          </a:xfrm>
        </p:grpSpPr>
        <p:sp>
          <p:nvSpPr>
            <p:cNvPr id="22536" name="Text Box 17"/>
            <p:cNvSpPr txBox="1">
              <a:spLocks noChangeArrowheads="1"/>
            </p:cNvSpPr>
            <p:nvPr/>
          </p:nvSpPr>
          <p:spPr bwMode="auto">
            <a:xfrm>
              <a:off x="3792" y="1921"/>
              <a:ext cx="768" cy="2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r>
                <a:rPr lang="en-US" sz="3200" b="1">
                  <a:solidFill>
                    <a:srgbClr val="5918BB"/>
                  </a:solidFill>
                  <a:latin typeface="Arial" charset="0"/>
                </a:rPr>
                <a:t>X    Y</a:t>
              </a:r>
            </a:p>
            <a:p>
              <a:pPr>
                <a:spcBef>
                  <a:spcPct val="50000"/>
                </a:spcBef>
              </a:pPr>
              <a:r>
                <a:rPr lang="en-US" sz="3200" b="1">
                  <a:solidFill>
                    <a:srgbClr val="5918BB"/>
                  </a:solidFill>
                  <a:latin typeface="Arial" charset="0"/>
                </a:rPr>
                <a:t>1    π</a:t>
              </a:r>
            </a:p>
            <a:p>
              <a:pPr>
                <a:spcBef>
                  <a:spcPct val="50000"/>
                </a:spcBef>
              </a:pPr>
              <a:r>
                <a:rPr lang="en-US" sz="3200" b="1">
                  <a:solidFill>
                    <a:srgbClr val="5918BB"/>
                  </a:solidFill>
                  <a:latin typeface="Arial" charset="0"/>
                </a:rPr>
                <a:t>π    1  </a:t>
              </a:r>
            </a:p>
            <a:p>
              <a:pPr>
                <a:spcBef>
                  <a:spcPct val="50000"/>
                </a:spcBef>
              </a:pPr>
              <a:r>
                <a:rPr lang="en-US" sz="3200" b="1">
                  <a:solidFill>
                    <a:srgbClr val="5918BB"/>
                  </a:solidFill>
                  <a:latin typeface="Arial" charset="0"/>
                </a:rPr>
                <a:t>-1   5</a:t>
              </a:r>
            </a:p>
            <a:p>
              <a:pPr>
                <a:spcBef>
                  <a:spcPct val="50000"/>
                </a:spcBef>
              </a:pPr>
              <a:r>
                <a:rPr lang="en-US" sz="3200" b="1">
                  <a:solidFill>
                    <a:srgbClr val="5918BB"/>
                  </a:solidFill>
                  <a:latin typeface="Arial" charset="0"/>
                </a:rPr>
                <a:t>π    3</a:t>
              </a:r>
            </a:p>
          </p:txBody>
        </p:sp>
        <p:sp>
          <p:nvSpPr>
            <p:cNvPr id="22537" name="Line 18"/>
            <p:cNvSpPr>
              <a:spLocks noChangeShapeType="1"/>
            </p:cNvSpPr>
            <p:nvPr/>
          </p:nvSpPr>
          <p:spPr bwMode="auto">
            <a:xfrm>
              <a:off x="4176" y="1920"/>
              <a:ext cx="0" cy="20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Line 19"/>
            <p:cNvSpPr>
              <a:spLocks noChangeShapeType="1"/>
            </p:cNvSpPr>
            <p:nvPr/>
          </p:nvSpPr>
          <p:spPr bwMode="auto">
            <a:xfrm>
              <a:off x="3792" y="2257"/>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7834223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to="" calcmode="lin" valueType="num">
                                      <p:cBhvr>
                                        <p:cTn id="7" dur="1" fill="hold"/>
                                        <p:tgtEl>
                                          <p:spTgt spid="41165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1652"/>
                                        </p:tgtEl>
                                        <p:attrNameLst>
                                          <p:attrName>style.visibility</p:attrName>
                                        </p:attrNameLst>
                                      </p:cBhvr>
                                      <p:to>
                                        <p:strVal val="visible"/>
                                      </p:to>
                                    </p:set>
                                    <p:animEffect transition="in" filter="dissolve">
                                      <p:cBhvr>
                                        <p:cTn id="12" dur="500"/>
                                        <p:tgtEl>
                                          <p:spTgt spid="411652"/>
                                        </p:tgtEl>
                                      </p:cBhvr>
                                    </p:animEffect>
                                  </p:childTnLst>
                                  <p:subTnLst>
                                    <p:animClr clrSpc="rgb" dir="cw">
                                      <p:cBhvr override="childStyle">
                                        <p:cTn dur="1" fill="hold" display="0" masterRel="nextClick" afterEffect="1"/>
                                        <p:tgtEl>
                                          <p:spTgt spid="411652"/>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1656"/>
                                        </p:tgtEl>
                                        <p:attrNameLst>
                                          <p:attrName>style.visibility</p:attrName>
                                        </p:attrNameLst>
                                      </p:cBhvr>
                                      <p:to>
                                        <p:strVal val="visible"/>
                                      </p:to>
                                    </p:set>
                                    <p:animEffect transition="in" filter="dissolve">
                                      <p:cBhvr>
                                        <p:cTn id="17" dur="500"/>
                                        <p:tgtEl>
                                          <p:spTgt spid="411656"/>
                                        </p:tgtEl>
                                      </p:cBhvr>
                                    </p:animEffect>
                                  </p:childTnLst>
                                  <p:subTnLst>
                                    <p:animClr clrSpc="rgb" dir="cw">
                                      <p:cBhvr override="childStyle">
                                        <p:cTn dur="1" fill="hold" display="0" masterRel="nextClick" afterEffect="1"/>
                                        <p:tgtEl>
                                          <p:spTgt spid="411656"/>
                                        </p:tgtEl>
                                        <p:attrNameLst>
                                          <p:attrName>ppt_c</p:attrName>
                                        </p:attrNameLst>
                                      </p:cBhvr>
                                      <p:to>
                                        <a:schemeClr val="folHlink"/>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1660"/>
                                        </p:tgtEl>
                                        <p:attrNameLst>
                                          <p:attrName>style.visibility</p:attrName>
                                        </p:attrNameLst>
                                      </p:cBhvr>
                                      <p:to>
                                        <p:strVal val="visible"/>
                                      </p:to>
                                    </p:set>
                                    <p:animEffect transition="in" filter="dissolve">
                                      <p:cBhvr>
                                        <p:cTn id="22" dur="500"/>
                                        <p:tgtEl>
                                          <p:spTgt spid="411660"/>
                                        </p:tgtEl>
                                      </p:cBhvr>
                                    </p:animEffect>
                                  </p:childTnLst>
                                  <p:subTnLst>
                                    <p:animClr clrSpc="rgb" dir="cw">
                                      <p:cBhvr override="childStyle">
                                        <p:cTn dur="1" fill="hold" display="0" masterRel="nextClick" afterEffect="1"/>
                                        <p:tgtEl>
                                          <p:spTgt spid="411660"/>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1664"/>
                                        </p:tgtEl>
                                        <p:attrNameLst>
                                          <p:attrName>style.visibility</p:attrName>
                                        </p:attrNameLst>
                                      </p:cBhvr>
                                      <p:to>
                                        <p:strVal val="visible"/>
                                      </p:to>
                                    </p:set>
                                    <p:animEffect transition="in" filter="dissolve">
                                      <p:cBhvr>
                                        <p:cTn id="27" dur="500"/>
                                        <p:tgtEl>
                                          <p:spTgt spid="411664"/>
                                        </p:tgtEl>
                                      </p:cBhvr>
                                    </p:animEffect>
                                  </p:childTnLst>
                                  <p:subTnLst>
                                    <p:animClr clrSpc="rgb" dir="cw">
                                      <p:cBhvr override="childStyle">
                                        <p:cTn dur="1" fill="hold" display="0" masterRel="nextClick" afterEffect="1"/>
                                        <p:tgtEl>
                                          <p:spTgt spid="411664"/>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PQuestion"/>
          <p:cNvSpPr>
            <a:spLocks noGrp="1" noChangeArrowheads="1"/>
          </p:cNvSpPr>
          <p:nvPr>
            <p:ph type="title"/>
          </p:nvPr>
        </p:nvSpPr>
        <p:spPr>
          <a:xfrm>
            <a:off x="0" y="685800"/>
            <a:ext cx="9144000" cy="838200"/>
          </a:xfrm>
        </p:spPr>
        <p:txBody>
          <a:bodyPr>
            <a:normAutofit fontScale="90000"/>
          </a:bodyPr>
          <a:lstStyle/>
          <a:p>
            <a:r>
              <a:rPr lang="en-US" altLang="en-US" sz="4800" dirty="0" smtClean="0"/>
              <a:t>Example 4: </a:t>
            </a:r>
            <a:br>
              <a:rPr lang="en-US" altLang="en-US" sz="4800" dirty="0" smtClean="0"/>
            </a:br>
            <a:r>
              <a:rPr lang="en-US" altLang="en-US" dirty="0" smtClean="0"/>
              <a:t>b</a:t>
            </a:r>
            <a:r>
              <a:rPr lang="en-US" dirty="0" smtClean="0"/>
              <a:t>) </a:t>
            </a:r>
            <a:r>
              <a:rPr lang="en-US" dirty="0"/>
              <a:t>Decide if the </a:t>
            </a:r>
            <a:r>
              <a:rPr lang="en-US" dirty="0" smtClean="0"/>
              <a:t>relation is a function.</a:t>
            </a:r>
            <a:r>
              <a:rPr lang="en-US" dirty="0"/>
              <a:t/>
            </a:r>
            <a:br>
              <a:rPr lang="en-US" dirty="0"/>
            </a:br>
            <a:r>
              <a:rPr lang="en-US" altLang="en-US" sz="4800" dirty="0" smtClean="0"/>
              <a:t>{(1,3), (2,3), (3,3)}</a:t>
            </a:r>
            <a:endParaRPr lang="en-US" sz="4800" dirty="0" smtClean="0"/>
          </a:p>
        </p:txBody>
      </p:sp>
      <p:sp>
        <p:nvSpPr>
          <p:cNvPr id="365571" name="TPAnswers"/>
          <p:cNvSpPr>
            <a:spLocks noGrp="1" noChangeArrowheads="1"/>
          </p:cNvSpPr>
          <p:nvPr>
            <p:ph type="body" idx="1"/>
            <p:custDataLst>
              <p:tags r:id="rId2"/>
            </p:custDataLst>
          </p:nvPr>
        </p:nvSpPr>
        <p:spPr>
          <a:xfrm>
            <a:off x="457200" y="2286000"/>
            <a:ext cx="4114800" cy="4114800"/>
          </a:xfrm>
        </p:spPr>
        <p:txBody>
          <a:bodyPr/>
          <a:lstStyle/>
          <a:p>
            <a:pPr marL="609600" indent="-609600">
              <a:buFontTx/>
              <a:buAutoNum type="arabicPeriod"/>
            </a:pPr>
            <a:r>
              <a:rPr lang="en-US" dirty="0" smtClean="0"/>
              <a:t>Yes</a:t>
            </a:r>
          </a:p>
          <a:p>
            <a:pPr marL="609600" indent="-609600">
              <a:buFontTx/>
              <a:buAutoNum type="arabicPeriod"/>
            </a:pPr>
            <a:r>
              <a:rPr lang="en-US" dirty="0" smtClean="0"/>
              <a:t>No</a:t>
            </a:r>
          </a:p>
        </p:txBody>
      </p:sp>
      <p:sp>
        <p:nvSpPr>
          <p:cNvPr id="365682" name="CorShape1"/>
          <p:cNvSpPr>
            <a:spLocks/>
          </p:cNvSpPr>
          <p:nvPr>
            <p:custDataLst>
              <p:tags r:id="rId3"/>
            </p:custDataLst>
          </p:nvPr>
        </p:nvSpPr>
        <p:spPr bwMode="auto">
          <a:xfrm rot="10800000">
            <a:off x="223838" y="2438400"/>
            <a:ext cx="292100" cy="292100"/>
          </a:xfrm>
          <a:custGeom>
            <a:avLst/>
            <a:gdLst>
              <a:gd name="T0" fmla="*/ 248285 w 960"/>
              <a:gd name="T1" fmla="*/ 177800 h 1104"/>
              <a:gd name="T2" fmla="*/ 292100 w 960"/>
              <a:gd name="T3" fmla="*/ 88900 h 1104"/>
              <a:gd name="T4" fmla="*/ 175260 w 960"/>
              <a:gd name="T5" fmla="*/ 0 h 1104"/>
              <a:gd name="T6" fmla="*/ 0 w 960"/>
              <a:gd name="T7" fmla="*/ 241300 h 1104"/>
              <a:gd name="T8" fmla="*/ 0 w 960"/>
              <a:gd name="T9" fmla="*/ 292100 h 1104"/>
              <a:gd name="T10" fmla="*/ 189865 w 960"/>
              <a:gd name="T11" fmla="*/ 88900 h 1104"/>
              <a:gd name="T12" fmla="*/ 248285 w 960"/>
              <a:gd name="T13" fmla="*/ 177800 h 1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0" h="1104">
                <a:moveTo>
                  <a:pt x="816" y="672"/>
                </a:moveTo>
                <a:lnTo>
                  <a:pt x="960" y="336"/>
                </a:lnTo>
                <a:lnTo>
                  <a:pt x="576" y="0"/>
                </a:lnTo>
                <a:lnTo>
                  <a:pt x="0" y="912"/>
                </a:lnTo>
                <a:lnTo>
                  <a:pt x="0" y="1104"/>
                </a:lnTo>
                <a:lnTo>
                  <a:pt x="624" y="336"/>
                </a:lnTo>
                <a:lnTo>
                  <a:pt x="816" y="672"/>
                </a:lnTo>
                <a:close/>
              </a:path>
            </a:pathLst>
          </a:custGeom>
          <a:solidFill>
            <a:srgbClr val="00C8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ustDataLst>
      <p:tags r:id="rId1"/>
    </p:custDataLst>
    <p:extLst>
      <p:ext uri="{BB962C8B-B14F-4D97-AF65-F5344CB8AC3E}">
        <p14:creationId xmlns:p14="http://schemas.microsoft.com/office/powerpoint/2010/main" val="3938421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5570"/>
                                        </p:tgtEl>
                                        <p:attrNameLst>
                                          <p:attrName>style.visibility</p:attrName>
                                        </p:attrNameLst>
                                      </p:cBhvr>
                                      <p:to>
                                        <p:strVal val="visible"/>
                                      </p:to>
                                    </p:set>
                                    <p:anim to="" calcmode="lin" valueType="num">
                                      <p:cBhvr>
                                        <p:cTn id="7" dur="1" fill="hold"/>
                                        <p:tgtEl>
                                          <p:spTgt spid="36557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65571">
                                            <p:txEl>
                                              <p:pRg st="0" end="0"/>
                                            </p:txEl>
                                          </p:spTgt>
                                        </p:tgtEl>
                                        <p:attrNameLst>
                                          <p:attrName>style.visibility</p:attrName>
                                        </p:attrNameLst>
                                      </p:cBhvr>
                                      <p:to>
                                        <p:strVal val="visible"/>
                                      </p:to>
                                    </p:set>
                                    <p:anim to="" calcmode="lin" valueType="num">
                                      <p:cBhvr>
                                        <p:cTn id="12" dur="1" fill="hold"/>
                                        <p:tgtEl>
                                          <p:spTgt spid="365571">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65571">
                                            <p:txEl>
                                              <p:pRg st="1" end="1"/>
                                            </p:txEl>
                                          </p:spTgt>
                                        </p:tgtEl>
                                        <p:attrNameLst>
                                          <p:attrName>style.visibility</p:attrName>
                                        </p:attrNameLst>
                                      </p:cBhvr>
                                      <p:to>
                                        <p:strVal val="visible"/>
                                      </p:to>
                                    </p:set>
                                    <p:anim to="" calcmode="lin" valueType="num">
                                      <p:cBhvr>
                                        <p:cTn id="15" dur="1" fill="hold"/>
                                        <p:tgtEl>
                                          <p:spTgt spid="365571">
                                            <p:txEl>
                                              <p:pRg st="1" end="1"/>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65682"/>
                                        </p:tgtEl>
                                        <p:attrNameLst>
                                          <p:attrName>style.visibility</p:attrName>
                                        </p:attrNameLst>
                                      </p:cBhvr>
                                      <p:to>
                                        <p:strVal val="visible"/>
                                      </p:to>
                                    </p:set>
                                    <p:anim calcmode="lin" valueType="num">
                                      <p:cBhvr additive="base">
                                        <p:cTn id="20" dur="500" fill="hold"/>
                                        <p:tgtEl>
                                          <p:spTgt spid="365682"/>
                                        </p:tgtEl>
                                        <p:attrNameLst>
                                          <p:attrName>ppt_x</p:attrName>
                                        </p:attrNameLst>
                                      </p:cBhvr>
                                      <p:tavLst>
                                        <p:tav tm="0">
                                          <p:val>
                                            <p:strVal val="#ppt_x"/>
                                          </p:val>
                                        </p:tav>
                                        <p:tav tm="100000">
                                          <p:val>
                                            <p:strVal val="#ppt_x"/>
                                          </p:val>
                                        </p:tav>
                                      </p:tavLst>
                                    </p:anim>
                                    <p:anim calcmode="lin" valueType="num">
                                      <p:cBhvr additive="base">
                                        <p:cTn id="21" dur="500" fill="hold"/>
                                        <p:tgtEl>
                                          <p:spTgt spid="365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p:bldP spid="36568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a:xfrm>
            <a:off x="0" y="1600200"/>
            <a:ext cx="8686800" cy="4953000"/>
          </a:xfrm>
        </p:spPr>
        <p:txBody>
          <a:bodyPr>
            <a:normAutofit lnSpcReduction="10000"/>
          </a:bodyPr>
          <a:lstStyle/>
          <a:p>
            <a:pPr marL="0" indent="0">
              <a:buNone/>
            </a:pPr>
            <a:r>
              <a:rPr lang="en-US" dirty="0" smtClean="0"/>
              <a:t>c) Decide </a:t>
            </a:r>
            <a:r>
              <a:rPr lang="en-US" dirty="0"/>
              <a:t>if the relation is a function.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b="1" dirty="0" smtClean="0">
                <a:solidFill>
                  <a:srgbClr val="FF0000"/>
                </a:solidFill>
              </a:rPr>
              <a:t>Nope</a:t>
            </a:r>
          </a:p>
        </p:txBody>
      </p:sp>
      <p:pic>
        <p:nvPicPr>
          <p:cNvPr id="5122" name="Picture 2" descr="https://encrypted-tbn2.gstatic.com/images?q=tbn:ANd9GcQPSe5wjejBzthuY20gjCp3dMQovq-eWjILmz7C-EBcLUSJBWt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75114"/>
            <a:ext cx="5232396" cy="336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0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down)">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a:xfrm>
            <a:off x="0" y="1600200"/>
            <a:ext cx="8686800" cy="4953000"/>
          </a:xfrm>
        </p:spPr>
        <p:txBody>
          <a:bodyPr>
            <a:normAutofit lnSpcReduction="10000"/>
          </a:bodyPr>
          <a:lstStyle/>
          <a:p>
            <a:pPr marL="0" indent="0">
              <a:buNone/>
            </a:pPr>
            <a:r>
              <a:rPr lang="en-US" dirty="0"/>
              <a:t>d</a:t>
            </a:r>
            <a:r>
              <a:rPr lang="en-US" dirty="0" smtClean="0"/>
              <a:t>) Decide </a:t>
            </a:r>
            <a:r>
              <a:rPr lang="en-US" dirty="0"/>
              <a:t>if the relation is a function.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b="1" dirty="0" smtClean="0">
                <a:solidFill>
                  <a:srgbClr val="FF0000"/>
                </a:solidFill>
              </a:rPr>
              <a:t>Nope</a:t>
            </a:r>
          </a:p>
        </p:txBody>
      </p:sp>
      <p:sp>
        <p:nvSpPr>
          <p:cNvPr id="4" name="AutoShape 2" descr="data:image/jpeg;base64,/9j/4AAQSkZJRgABAQAAAQABAAD/2wCEAAkGBhIQEBASEBMQExQQFxATEhUVEBMQEBIUFBMZFhQSFRcXHCcfGBkjGRYVHzEjIycpLSwsFh4xNTAqNSYrLTUBCQoKDgwOGA8PGiokHyUwNSwvLCotKikpLTUqLDUsLyosLCwtLCwvLCwpKSk1Ly8uLCwuKSwpKiwyLDUsLCwsLP/AABEIAOEA4QMBIgACEQEDEQH/xAAbAAEBAQEBAQEBAAAAAAAAAAAAAwUEAgYBB//EAD4QAAICAAIECgcHBQEAAwAAAAECAAMEERITITEFIjJBUVJykbLRBhQzYXGS0jRCU2JzsbMWI1SBk6EkQ4L/xAAXAQEBAQEAAAAAAAAAAAAAAAAAAQMC/8QAKBEBAQABAQYFBQEAAAAAAAAAAAECEQMSITFB0VFxscHwIjJhkaET/9oADAMBAAIRAxEAPwD+4xEQEREBERAREQEREBERAREQEREBERAREQEREBERAREQEREBERAREQPLuFBJ2ASfra+/5W8oxfI/2viEtAj62vv+VvKfhxqdJ2/lbyl5G/lV9o/xtAetr7/lbyj1tff8reUtECHrqdJ+VvKfvra+/wCVvKB7Q9keIy0CPra+/wCVvKfgxqdJ2flbyl5GjlWdofxpAetr7/lbymHT6Ts/CBw6hdSlV2baLaxr63ozUcwQJevvzJ3ADP6KZtXo5hkxHrKU1JdlaC6oqM2tZWcsQOMxKjadu1ukwP3A+kFF+eqcsBziuwKdpGxiuTbjuznX62vv+VvKZnod9gwv6YmzAgcYg3k/K3lP31tff8reUYz2dnZfwmWgR9bX3/K3lPw41Ok/K3lLyOI319ofsYD1tff8reUetr7/AJW8paIEPXU6T8reU/fW19/yt5Q/tF7NniSWgR9bX3/K3lPdVwbPI7th2EfvPcjTy7PivhEC0REBERAREQI4vkH4r4hLSGM5B+K+IT915/Dfvr+qBaRv5VfaP8bRrz+G/fX9Ujdcc6+I/KPOnUb80DsiR15/Dfvr+qNefw376/qgB7Q9keIy04xcdYeI/JHOnSfzS2vP4b99f1QLSNHKs7Q/jSNefw376/qnBfw1XQza06BduKCyabEVpmFXSzc7tig75ZLbpBqz8zmN/U4Y5V4fGWZ8llo0UJ7VhUDbznITBTha9cbWy4fGFLmvU543DXa1lDZ0inXaqkIV5SnSOhkcySZp/ll14edk9U1b/od9gwv6YmzPk/RTha1cFhgMHimAQcZXweifeM7we8TTPpOqnK2jF1Zby1OkmfRpVlgf9EiP8sunHysvoatPGezs7L+Ey0yU4cqxCWikhyikOFessmYOQddLSQ7DsIB2HZsmhrz+G/fX9UzssulVaRxG+vtD9jGvP4b99f1SN9xzTiPyhzp0H80g7Ikdefw376/qjXn8N++v6oB/aL2bPEktONrjrF4j8l+dOlPzS2vP4b99f1QLSNPLs+K+ERrz+G/fX9U84Zs2szBG1dhyz5I6CYHRERAREQERECOL5B+K+IS0ji+QfiviEtASN/Kr7R/jaWkb+VX2j/G0C0RECI9oeyPEZy4zhhUbVotltuw6CKSBnu07DklezM8ZgSBsBOQPNZiHxFrLh3CIoAsuAD5nSIKU8xYbc3OYUjRyY6Wjo4LApSujWMhmSSWZ2YnezMxLMx6SSZrpMfu5+Hf5+kcI4Nvu233NWN2rw76KbOc2FRYT8Co9x3yvBXBVVDW6pFUllDNyrGARSAznNmyzOWZOXNNGRo5VnaH8aSXaZWadPA0WnNXwZStr3LVUttgAewVqLHGzYzAZkbBvPMJ0zwLlJKgjSGWYzGY+Imasn0O+wYX9MTZmN6HfYML+mJswM/hngum5Cba0corlGI46ZjboMOMueQzyIzykfUsRT7G0WqN1d442W4KlyZEDLndXJ5zNDGezs7L+Ey07m0yk06flNHFgeFVsJRleqwDM1WaGsC8zjQZlZfepIB2HIgiXxG+vtD9jPGO4OruAFqBsjmp3OjdZGHGRvepBHTM5r7KGrS86VZdRXcTxgTmFS4ZZAkkAONjHIEKSM+t2Zfbz8Ow2oiJkqL+0Xs2eJJaRf2i9mzxJLQEjTy7PivhEtI08uz4r4RAtERAREQERECGM5B+K+IT9ys6U7m84xfIPxXxCWgRys6U7m85G4PnXtTlHmPUb3zskb+VX2j/G0BlZ0p3N5zKc2Yp3rzUU1No2EBv77DlVAg7EU7G5yQVOQBzvwxezNXh6yQ1+npsDk9VKqdOxfzaRRB0GzSyOiRNCihUVUQAKgCqBsAAGQA92U1n0Te63l3+efgjlqqZW0V1ahUUABSFABIAAB2Toys6U7m84HtD2R4jLTJUcrOlO5vORpD6Vm1OUOY9RffOyRo5VnaH8aQGVnSnc3nPmMJq7Mf8A2kSpqGuLt6tbW2IdgQ+blQDWCxOekdJhsAC5n62IHzXoUuI9To0mo0NBdWAjhwMzyyWyJ3bgJv5WdKdzeczPQ77Bhf0xNmBx4sPq3zKcluY9B98tlZ0p3N5xjPZ2dl/CZaBHKzpTubznPjKWYBX1ZDEqQVORBUgg7d2RM7pHEb6+0P2MDKoe3CtXS7B63ISmxgS6sFJFVhGWeYB0X58tE5sQW1crOlO5vOeOEcCt9VlTkgWKykqQHXMbGUkHJgdoPMQDI8GY9n0q7dFbqyQwGYDrnxbkBJ4rfE5HNScwZrl9U3uvXv8APdHtg+sXanJfmPSnvlsrOlO5vOH9ovZs8SS0yVHKzpTubznnDZ6Vmllnmu7dyROiRp5dnxXwiBaIiAiIgIiIEcXyD8V8QlpDGDiH4r4hP3UN+I/dX9MC05sbcqaDOyqqlmZmIVVArckknYABPeob8R+6v6Zjek1BdKadJj6zatTZ6HI0He37uRzrRxkd4JHPO8Md7KQdfAdLEWX2Bg97EgMCGrqUaFdYz2gZAvonLJrX2AkzUkdQ3Xfur+mNQ34j91f0yZZb11Ae0PZHiMtOMUnWHjvyRzJ0n8stqG/Efur+mci0jRyrO0P40jUN+I/dX9MjTSdKzjvyhzJ1F/LA7JzVcIVvbZSrqbKhW1ig5lBYW0M+jPQbZ7veJ71DfiP3V/TM3DcFuuMvtzYJZVhVBGrzZ0sxBfMaPRYm3nz90D89DvsGF/TE2Z836FYFxg6GN9zB0UhCKNGvadilag2XaJ3Te1DfiP3V/TAYz2dnZfwmWnJi6Tq347nitzJ0H8srqG/Efur+mBaRxG+vtD9jGob8R+6v6ZG+k5px35Q5k6D+WB2TI4a/svViuarOu79GwjNx71cIx/KH2E6ImjqG/Efur+mRxfB+tret3crYrK3IByYZHLi753s8t3LW8irN7ROzZ4klph8CWPYqh3bSqOJpbYgJ1NwrViCuzSVVf/8AQy2TW1DfiP3V/TJlju2yi0jTy7PivhEahvxH7q/pnnDLk1mZJ2rtOWfJHQBOR0REQEREBERAji+QfiviEtOPhbFLVUWbPLSqGwZnNrFUbPiROyAmJi20+EKFPJora0DmL2h6w3uKqjj365uibc+d9aVOEXDZ52nDImzPaKMU5+AyRv8AeU12fLK/j14e6V9FERMlRHtD2R4jLTjXFL6w1e3SFaOdmzIuwG3pzUzsgJGjlWdofxpLTjwWKV3xCrnnVYqNmMuMaKn2dPFdf/YHZESeIxC1ozuyqqAszMdFVUbSSTuGUDK9DvsGF/TE2Z8/6B46u7g/Dmp1cKug2X3WU7VI3g7t/SDzz6CWyzhUl15I4z2dnZfwmWnHwvilqw99j56NddrtkMzoqhJyHPsE65FfsjiN9faH7GWnHj8UqGgNn/csCLkM9pRjt6BkpgdkREDC4P4mPxVfMyVYgdA1n9oj450E/wCxN2Y9qaPCNRGw24bEB/zCm6g192ut3dc+6bE12nHS+Mn84eyQkaeXZ8V8Ilpnpjc2xQrGk9OjxSSisxqDKNLI5A5jbkcuiZK0ImZwRwz6yWK1uqKFGk2w63brKtHLehGixz5Wa71M04CIiAiIgZ/D+q9Wt16hqgAXUqX0lDA5BRtZtmwDaTkBtmL6PcA4XE4au2zB01u2sDoDphGSxkK6X3stHeNhmtwxwHh7gzW1VszCtC+WjYVWxXC6a5NohgDlnlmJfgfgmvC0imrS0VNjDSYu2buXO0+9jA4/6OwX+PV3T5Thb0fw9eJuKUYUKnqxzsquu0SyXDiJVtJO3M57ANxz2f0SfKXcFZY+xaXfDm1armalaQWY65WLB62VmOQOkRpbCM9pmuHLLy94ldPBno1g7qabThakNqVuVzD6JdQ2jpA5NlnlmNhynT/R2C/x6u6aWBwSUVV1VjJKkStASWIVFCqMztOwDfLEZ7+eZK+L4Z9HqKLBYuEwhr/sIQQ+vc2W6GS5bFyzzy42e3dNz+jsF/j1d0ifRlBiKmqd6EoX+3TVXhloXSdi5CtUSpbMglSDkTllmc9+Bjf0dgv8er5TMrCej2EONxFBwdCqqVWq+9nLcQ5gbgNEDaczkdgAGf1GKwiWoyWoliNyldQ6Nkc9qtsO0CcuF4PRb7LRmCFSkKMggRQGGQy2HNiOjIDZA5v6OwX+PV3SGP8AQLA3VvWaEUOMtJc1dehlPSDkfOfQRLLpdYlmvCvhfQP0DwaYKp3rFr3DTZn2nbuUAbAAJ9D/AEdgv8eruj0O+wYX9MTZlyyuV1pJMZpHyPpT6O4WjB4i1MFRaUrtYq3FTRVCzFucjIHYAczkNgzI1R6HYL/Hq7p2cNYQXYbEVNmFtqtRiMgwDoVOWYO3IzsE5Vj/ANHYL/Hq7ph+k3o7RQmuTCYNq6eOVZXNtj5HKqvLYrtsVTxs2sAy2bftZjcNcDG62iwX316s8VUGHZNIg/3MrKmOnlmoOewE5byYAeh2C/x6u6P6OwX+PV3TZiB/PsfwLRXwphajhsNq7UvVVAs0stKo6xmOS5gqw0RtyJ27RPqP6OwX+PV3Tgbg7W8KkvZayYaqu2tM00FstdlcZ6OlllVW2jpbMzzGfUTTacN2fj14+6Rjf0dgv8erumfwE9frHCOFwtaULWtJFqja1tgtrdsucIaQu/eGHNs+pmHwN6M4fDYi+2lWU2LWjDWOybGe0tkxPGZ7WJP7EsTmrq4K4EXDFtWzaDLWCp2jTQZG3PrMMtI85Gc0oiAiIgIiIEMYckPuK+IT99cr66fOvnGL5H+18QloEfXK+unzr5zG4YxFaYnBXh1OT2YdsmBAW9djbOcWV1DoAdvdN+Z3DuCN9RqVtEvmFbLSCOEZq3I58nCnLnyymmzsmU15d0rr9cr66fOvnHrlfXT5185LgrH6+pbMipOYdCcyjqdF0J58mBGfPlnzzrnFlxulVxjFprCdNOSPvDpMt65X10+dfOB7Q9keIy0gj65X10+dfOSpxaaVnHTaw+8Oos65GjlWdoeBYHmzhCpRm1lYA3kuoHfnM/C8OaWLxFLapUrrwz1sLAWfWvcrE8wH9oZDfvz3gTUxGGSxSliq6nLNWUMpyOYzB2HaBJV4BVue4Z6ViU1kZ8XRqaxlyHTna3/kDE9CeGKGwdCLdSz1oosUWoXQ5nYwBzXcd/RN71yvrp86+czPQ77Bhf01mzA5MXi0NbgOm1W+8OgyvrlfXT5184xns7Oy/hMrAl65X10+dfORvxaZpx05Q+8OgzskcRvTtD9jAeuV9dPnXzj1yvrp86+ctM/hvGGuo6HtLCtVW4nWWHRVstuYXMudhyVGOWydY43KyQZ3AuJRrsRdpLlbZaF4wAIp0KdL/bVv8QARNv1yvrp86+c58Fg1pFFS7Fqq1a79yatRvOe4Tul2mUyytiRH1yvrp86+c84awM1hBBGa7QcxyROiRp5dnxXwicKtERAREQERECOL5B+K+IS0hjDxD8V8Qn76weo/cPOBaRv5VfaP8bR6weo/cPORuvOdfEflHmHUb3wORf8A42JI/wDrxbM+Z2Cu4Ii6IO7Jwullv0g5zOlkNecWNrW5Cj12EHI7MgylSGVlOexgwDAjcQDObg7hJwTTcr61dIqdFQLqg2S2rtyJAKBwOSx3AMuet+ua9Zz7o0B7Q9keIy04xedYeI/JHMOk++W9YPUfuHnMlWkaOVZ2h/GkesHqP3DzkabzpWcR+UOYdRffA7InJiuEhWhd0uyGWehS9z7TlsSsMx38wPTumRXbb62NB8RYubnEIy1iqpWUmpEyAIfPR2Zk6OZOWkMw6fQ77Bhf0xNmfNehXCBODoXU3gIigMVQI+07UybMj4gTf9YPUfuHnAYz2dnZfwmWnHi7zq34j8luYdB98t6weo/cPOBaRxG+vtD9jHrB6j9w85G+85pxH5Q5h0H3wOyY+F/v4prfuYbWU184sdghtcEcykavLrK+7KMfwi7uKKQ4bYbnAUmmsgkEZ7NNiAADuBLZEDI9mEVaq0rrrdUrVUUbDkqjIDac9wms+ia9b8/vzoiz+0Xs2eJJacbXnWLxH5L8w6U98t6weo/cPOZKtI08uz4r4RHrB6j9w855wzZtYciNq7Dv5IgdEREBERAREQI4vkH4r4hLSOL5B+K+IS0BI38qvtH+NpaRv5VfaP8AG0C05OEMBrQpU6FleZrcDMqTvBH3kO4rz+4gEdcSy2XWDM4Px7NaUtTV2hAdHMFbAGyNlRB4yZkb8mGkuYGkM9OcGN4PrubRsXPIKyncyMCwDow2qwzORG3aZAY27D/aAHqXfeuxlHMbah/6y7Nueiq56Om7M/t5+HbsjWkaOVZ2h/GkYXGJaoetldTuKkEfDZz+6KOVZ2h/Gkzs04VVpwYbgHD1WtdXTWtjlmZwuTMznjMekmd8/JBj+h32DC/pibMxvQ77Bhf0xNmBHGezs7L+Ey0jjPZ2dl/CZ+YzHV0rpWuqLnlmxCgnachnvOw7PdLJbwgvMrhLhAl1qpAa0FSSfZ1Zg5NYc8z0hRtOX3Rxh4GIvxI/tZU0ndaQWusXdnWmwV57SGbS5jo7Z114Gula0rUKNPPZvJIObMd7Md5JzJ5zNN2Yfdz8O/ZHvg7AClNEEsSWd2PKd3Okzn4k7hsAyAyAAnVETO2261UX9ovZs8SS0i/tF7NniSWkCRp5dnxXwiWkaeXZ8V8IgWiIgIiICIiBDGcg/FfEJ+6dnVT/AKN9EYvkH4r4hLQI6dnVT/o30SNzPnXxU5R++eo35Z2SN/Kr7R/jaA07Oqn/AEb6I07Oqn/RvologcYZ9YeKnJH3z0n8stp2dVP+jfRA9oeyPEZaBkYrgUOxsVFqtO+2pwlrDqsdWdJfcwPTvkMP67UbNlOJGY3scPdnoKd4Uo+8AbK8st53zekaOVZ2h/Gk0m0vK8fP5qmjGxPpFiK0JOBxDOMuKj1uuWe06QOZyG3IAnZkATPm6+HKBwkDSubjWHELXg8b62NJCQcQxqLPXpFdFdEaJ0MjkAJ/Q5+ZRvYXnP1e+o+J9EPSVlwtKvTZoqihGSjH2Fhmd4GFCjm3M3xm6eHLm9lg7297stCkdI09o5thAPSBP30OH/wML+mJsy72E5T93toMDFrjbUYk04ddFs1Um+7dny2UIuzYQFbdsadOC4HFbawolluWRusfTu0erpasZKMhsGQ58sySdDGezs7L+Ey0l2l5Th5fNTRHSs6qf9G+iRvZ804qcoffPQfyzskcRvr7Q/YzNTTs6qf9G+iNOzqp/wBG+iWiBxsz6xeKnJf756U/LLadnVT/AKN9EP7RezZ4kloEdOzqp/0b6J5wxOlZmADmu45jkj3CdEjTy7PivhEC0REBERAREQI4vkH4r4hLTxdXpAjPLdt+BznjUt1z8q+UC0jfyq+0f42jUt1z8q+U8thmORLninMcVegjo6CYHREjqW65+VfKNS3XPyr5QA9oeyPEZac/qzZ56Zzyy5K+U9aluuflXygWkaOVZ2h/GkaluuflXynlcMwJIc8Y5nir0AdHQBA6JE4tNYKtNdYVLhNIaZRSFLZb8gWUZ+8SOKouKHVWqr7NE2U61Bt25qrITsz+8P8Ae6fOYLgXFrwo2ItFRR68TWLVs0mWvTw5pqKNWMuRY2QJGbvtz5Qa3od9gwv6YmzMngfgR8MgrGIsdFAVA1dQKAZ86qM/99E0NS3XPyr5QGM9nZ2X8Jlpz2YZmBBc5EEHirz/AOp61Ldc/KvlAtI4jfX2h+xjUt1z8q+U8thmOWbnYcxxV8oHREjqW65+VfKNS3XPyr5QD+0Xs2eJJac5wzZg6ZzAI5K8+WfN7hPWpbrn5V8oFpGnl2fFfCI1Ldc/KvlPVVWjntJJ3nYObLmgUiIgIiICIiAiIgIiICIiAiIgIiICIiAiIgIiICIiAiIgIiICIiAiIgIiICIiAiIgIiICIiAiIgIiICIiAiIgIiICIiAiIgIiICIiAiIgIiI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regentsprep.org/Regents/math/algtrig/ATC1/circlegraph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wipe(down)">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anim calcmode="lin" valueType="num">
                                      <p:cBhvr>
                                        <p:cTn id="2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76200"/>
            <a:ext cx="8458200" cy="1600200"/>
          </a:xfrm>
        </p:spPr>
        <p:txBody>
          <a:bodyPr>
            <a:normAutofit/>
          </a:bodyPr>
          <a:lstStyle/>
          <a:p>
            <a:r>
              <a:rPr lang="en-US" sz="4000" b="1" dirty="0" smtClean="0"/>
              <a:t>Example 5: Are the following functions?</a:t>
            </a:r>
            <a:endParaRPr lang="en-US" dirty="0" smtClean="0"/>
          </a:p>
        </p:txBody>
      </p:sp>
      <p:sp>
        <p:nvSpPr>
          <p:cNvPr id="408579" name="Rectangle 3"/>
          <p:cNvSpPr>
            <a:spLocks noGrp="1" noChangeArrowheads="1"/>
          </p:cNvSpPr>
          <p:nvPr>
            <p:ph type="body" idx="1"/>
          </p:nvPr>
        </p:nvSpPr>
        <p:spPr>
          <a:xfrm>
            <a:off x="0" y="2285999"/>
            <a:ext cx="9144000" cy="5791201"/>
          </a:xfrm>
        </p:spPr>
        <p:txBody>
          <a:bodyPr/>
          <a:lstStyle/>
          <a:p>
            <a:pPr>
              <a:lnSpc>
                <a:spcPct val="90000"/>
              </a:lnSpc>
            </a:pPr>
            <a:r>
              <a:rPr lang="en-US" sz="2800" dirty="0" smtClean="0"/>
              <a:t>The relation is the year and the cost of apples. </a:t>
            </a:r>
          </a:p>
          <a:p>
            <a:pPr marL="0" indent="0">
              <a:lnSpc>
                <a:spcPct val="90000"/>
              </a:lnSpc>
              <a:buNone/>
            </a:pPr>
            <a:endParaRPr lang="en-US" sz="2800" dirty="0"/>
          </a:p>
          <a:p>
            <a:pPr marL="0" indent="0">
              <a:lnSpc>
                <a:spcPct val="90000"/>
              </a:lnSpc>
              <a:buNone/>
            </a:pPr>
            <a:r>
              <a:rPr lang="en-US" sz="2800" dirty="0" smtClean="0"/>
              <a:t>     No</a:t>
            </a:r>
          </a:p>
          <a:p>
            <a:pPr marL="0" indent="0">
              <a:lnSpc>
                <a:spcPct val="90000"/>
              </a:lnSpc>
              <a:buNone/>
            </a:pPr>
            <a:endParaRPr lang="en-US" sz="2800" dirty="0"/>
          </a:p>
          <a:p>
            <a:pPr marL="0" indent="0">
              <a:lnSpc>
                <a:spcPct val="90000"/>
              </a:lnSpc>
              <a:buNone/>
            </a:pPr>
            <a:endParaRPr lang="en-US" sz="2800" dirty="0" smtClean="0"/>
          </a:p>
          <a:p>
            <a:pPr>
              <a:lnSpc>
                <a:spcPct val="90000"/>
              </a:lnSpc>
            </a:pPr>
            <a:r>
              <a:rPr lang="en-US" sz="2800" dirty="0"/>
              <a:t>The relation is a number and it’s square</a:t>
            </a:r>
            <a:r>
              <a:rPr lang="en-US" sz="2800" dirty="0" smtClean="0"/>
              <a:t>.</a:t>
            </a:r>
          </a:p>
          <a:p>
            <a:pPr marL="0" indent="0">
              <a:lnSpc>
                <a:spcPct val="90000"/>
              </a:lnSpc>
              <a:buNone/>
            </a:pPr>
            <a:endParaRPr lang="en-US" sz="2800" dirty="0"/>
          </a:p>
          <a:p>
            <a:pPr marL="0" indent="0">
              <a:lnSpc>
                <a:spcPct val="90000"/>
              </a:lnSpc>
              <a:buNone/>
            </a:pPr>
            <a:r>
              <a:rPr lang="en-US" sz="2800" dirty="0" smtClean="0"/>
              <a:t>    Yes</a:t>
            </a:r>
            <a:endParaRPr lang="en-US" sz="2800" dirty="0"/>
          </a:p>
          <a:p>
            <a:pPr>
              <a:lnSpc>
                <a:spcPct val="90000"/>
              </a:lnSpc>
            </a:pPr>
            <a:endParaRPr lang="en-US" sz="2800" dirty="0"/>
          </a:p>
          <a:p>
            <a:pPr marL="0" indent="0">
              <a:lnSpc>
                <a:spcPct val="90000"/>
              </a:lnSpc>
              <a:buNone/>
            </a:pPr>
            <a:r>
              <a:rPr lang="en-US" sz="2800" dirty="0" smtClean="0"/>
              <a:t>    </a:t>
            </a:r>
          </a:p>
        </p:txBody>
      </p:sp>
    </p:spTree>
    <p:extLst>
      <p:ext uri="{BB962C8B-B14F-4D97-AF65-F5344CB8AC3E}">
        <p14:creationId xmlns:p14="http://schemas.microsoft.com/office/powerpoint/2010/main" val="41598611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wipe(left)">
                                      <p:cBhvr>
                                        <p:cTn id="7" dur="500"/>
                                        <p:tgtEl>
                                          <p:spTgt spid="408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79">
                                            <p:txEl>
                                              <p:pRg st="2" end="2"/>
                                            </p:txEl>
                                          </p:spTgt>
                                        </p:tgtEl>
                                        <p:attrNameLst>
                                          <p:attrName>style.visibility</p:attrName>
                                        </p:attrNameLst>
                                      </p:cBhvr>
                                      <p:to>
                                        <p:strVal val="visible"/>
                                      </p:to>
                                    </p:set>
                                    <p:animEffect transition="in" filter="wipe(left)">
                                      <p:cBhvr>
                                        <p:cTn id="12" dur="500"/>
                                        <p:tgtEl>
                                          <p:spTgt spid="408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579">
                                            <p:txEl>
                                              <p:pRg st="5" end="5"/>
                                            </p:txEl>
                                          </p:spTgt>
                                        </p:tgtEl>
                                        <p:attrNameLst>
                                          <p:attrName>style.visibility</p:attrName>
                                        </p:attrNameLst>
                                      </p:cBhvr>
                                      <p:to>
                                        <p:strVal val="visible"/>
                                      </p:to>
                                    </p:set>
                                    <p:animEffect transition="in" filter="wipe(left)">
                                      <p:cBhvr>
                                        <p:cTn id="17" dur="500"/>
                                        <p:tgtEl>
                                          <p:spTgt spid="4085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8579">
                                            <p:txEl>
                                              <p:pRg st="7" end="7"/>
                                            </p:txEl>
                                          </p:spTgt>
                                        </p:tgtEl>
                                        <p:attrNameLst>
                                          <p:attrName>style.visibility</p:attrName>
                                        </p:attrNameLst>
                                      </p:cBhvr>
                                      <p:to>
                                        <p:strVal val="visible"/>
                                      </p:to>
                                    </p:set>
                                    <p:animEffect transition="in" filter="wipe(left)">
                                      <p:cBhvr>
                                        <p:cTn id="22" dur="500"/>
                                        <p:tgtEl>
                                          <p:spTgt spid="40857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8579">
                                            <p:txEl>
                                              <p:pRg st="9" end="9"/>
                                            </p:txEl>
                                          </p:spTgt>
                                        </p:tgtEl>
                                        <p:attrNameLst>
                                          <p:attrName>style.visibility</p:attrName>
                                        </p:attrNameLst>
                                      </p:cBhvr>
                                      <p:to>
                                        <p:strVal val="visible"/>
                                      </p:to>
                                    </p:set>
                                    <p:animEffect transition="in" filter="wipe(left)">
                                      <p:cBhvr>
                                        <p:cTn id="27" dur="500"/>
                                        <p:tgtEl>
                                          <p:spTgt spid="408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76200"/>
            <a:ext cx="8458200" cy="1600200"/>
          </a:xfrm>
        </p:spPr>
        <p:txBody>
          <a:bodyPr>
            <a:normAutofit fontScale="90000"/>
          </a:bodyPr>
          <a:lstStyle/>
          <a:p>
            <a:r>
              <a:rPr lang="en-US" sz="4000" b="1" dirty="0" smtClean="0"/>
              <a:t>Collins Writing</a:t>
            </a:r>
            <a:r>
              <a:rPr lang="en-US" sz="4000" b="1" dirty="0"/>
              <a:t/>
            </a:r>
            <a:br>
              <a:rPr lang="en-US" sz="4000" b="1" dirty="0"/>
            </a:br>
            <a:r>
              <a:rPr lang="en-US" sz="4000" b="1" dirty="0" smtClean="0"/>
              <a:t>Are the </a:t>
            </a:r>
            <a:r>
              <a:rPr lang="en-US" sz="4000" b="1" dirty="0"/>
              <a:t>r</a:t>
            </a:r>
            <a:r>
              <a:rPr lang="en-US" sz="4000" b="1" dirty="0" smtClean="0"/>
              <a:t>elations functions</a:t>
            </a:r>
            <a:r>
              <a:rPr lang="en-US" sz="4000" b="1" dirty="0"/>
              <a:t>?</a:t>
            </a:r>
            <a:r>
              <a:rPr lang="en-US" sz="4000" b="1" dirty="0" smtClean="0"/>
              <a:t/>
            </a:r>
            <a:br>
              <a:rPr lang="en-US" sz="4000" b="1" dirty="0" smtClean="0"/>
            </a:br>
            <a:r>
              <a:rPr lang="en-US" sz="4000" b="1" dirty="0" smtClean="0"/>
              <a:t>EXPLAIN your answers</a:t>
            </a:r>
            <a:endParaRPr lang="en-US" dirty="0" smtClean="0"/>
          </a:p>
        </p:txBody>
      </p:sp>
      <p:sp>
        <p:nvSpPr>
          <p:cNvPr id="408579" name="Rectangle 3"/>
          <p:cNvSpPr>
            <a:spLocks noGrp="1" noChangeArrowheads="1"/>
          </p:cNvSpPr>
          <p:nvPr>
            <p:ph type="body" idx="1"/>
          </p:nvPr>
        </p:nvSpPr>
        <p:spPr>
          <a:xfrm>
            <a:off x="0" y="2285999"/>
            <a:ext cx="9144000" cy="5791201"/>
          </a:xfrm>
        </p:spPr>
        <p:txBody>
          <a:bodyPr/>
          <a:lstStyle/>
          <a:p>
            <a:pPr>
              <a:lnSpc>
                <a:spcPct val="90000"/>
              </a:lnSpc>
            </a:pPr>
            <a:r>
              <a:rPr lang="en-US" sz="2800" dirty="0" smtClean="0"/>
              <a:t>The relation is the weight of person and the beats per minute of his heart.</a:t>
            </a:r>
          </a:p>
          <a:p>
            <a:pPr>
              <a:lnSpc>
                <a:spcPct val="90000"/>
              </a:lnSpc>
            </a:pPr>
            <a:endParaRPr lang="en-US" sz="2800" dirty="0" smtClean="0"/>
          </a:p>
          <a:p>
            <a:pPr>
              <a:lnSpc>
                <a:spcPct val="90000"/>
              </a:lnSpc>
            </a:pPr>
            <a:r>
              <a:rPr lang="en-US" sz="2800" dirty="0" smtClean="0"/>
              <a:t>The relation is the time of the day and the intensity of the sun light.</a:t>
            </a:r>
          </a:p>
          <a:p>
            <a:pPr>
              <a:lnSpc>
                <a:spcPct val="90000"/>
              </a:lnSpc>
            </a:pPr>
            <a:endParaRPr lang="en-US" sz="2800" dirty="0" smtClean="0"/>
          </a:p>
          <a:p>
            <a:pPr>
              <a:lnSpc>
                <a:spcPct val="90000"/>
              </a:lnSpc>
            </a:pPr>
            <a:r>
              <a:rPr lang="en-US" sz="2800" dirty="0" smtClean="0"/>
              <a:t>The relation is the time since you left your house for work and your distance away from home.</a:t>
            </a:r>
          </a:p>
        </p:txBody>
      </p:sp>
    </p:spTree>
    <p:extLst>
      <p:ext uri="{BB962C8B-B14F-4D97-AF65-F5344CB8AC3E}">
        <p14:creationId xmlns:p14="http://schemas.microsoft.com/office/powerpoint/2010/main" val="251794176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wipe(left)">
                                      <p:cBhvr>
                                        <p:cTn id="7" dur="500"/>
                                        <p:tgtEl>
                                          <p:spTgt spid="408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79">
                                            <p:txEl>
                                              <p:pRg st="2" end="2"/>
                                            </p:txEl>
                                          </p:spTgt>
                                        </p:tgtEl>
                                        <p:attrNameLst>
                                          <p:attrName>style.visibility</p:attrName>
                                        </p:attrNameLst>
                                      </p:cBhvr>
                                      <p:to>
                                        <p:strVal val="visible"/>
                                      </p:to>
                                    </p:set>
                                    <p:animEffect transition="in" filter="wipe(left)">
                                      <p:cBhvr>
                                        <p:cTn id="12" dur="500"/>
                                        <p:tgtEl>
                                          <p:spTgt spid="408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579">
                                            <p:txEl>
                                              <p:pRg st="4" end="4"/>
                                            </p:txEl>
                                          </p:spTgt>
                                        </p:tgtEl>
                                        <p:attrNameLst>
                                          <p:attrName>style.visibility</p:attrName>
                                        </p:attrNameLst>
                                      </p:cBhvr>
                                      <p:to>
                                        <p:strVal val="visible"/>
                                      </p:to>
                                    </p:set>
                                    <p:animEffect transition="in" filter="wipe(left)">
                                      <p:cBhvr>
                                        <p:cTn id="17" dur="500"/>
                                        <p:tgtEl>
                                          <p:spTgt spid="408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Relations and Functions Worksheet #1</a:t>
            </a:r>
            <a:endParaRPr lang="en-US" dirty="0" smtClean="0"/>
          </a:p>
        </p:txBody>
      </p:sp>
    </p:spTree>
    <p:extLst>
      <p:ext uri="{BB962C8B-B14F-4D97-AF65-F5344CB8AC3E}">
        <p14:creationId xmlns:p14="http://schemas.microsoft.com/office/powerpoint/2010/main" val="2415163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3.2 Algebra Lab – The Vertical Line Test</a:t>
            </a:r>
            <a:endParaRPr lang="en-US" sz="4000" dirty="0"/>
          </a:p>
        </p:txBody>
      </p:sp>
    </p:spTree>
    <p:extLst>
      <p:ext uri="{BB962C8B-B14F-4D97-AF65-F5344CB8AC3E}">
        <p14:creationId xmlns:p14="http://schemas.microsoft.com/office/powerpoint/2010/main" val="3961177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Fact: Why learn this?</a:t>
            </a:r>
            <a:endParaRPr lang="en-US" dirty="0"/>
          </a:p>
        </p:txBody>
      </p:sp>
      <p:sp>
        <p:nvSpPr>
          <p:cNvPr id="3" name="Content Placeholder 2"/>
          <p:cNvSpPr>
            <a:spLocks noGrp="1"/>
          </p:cNvSpPr>
          <p:nvPr>
            <p:ph idx="1"/>
          </p:nvPr>
        </p:nvSpPr>
        <p:spPr>
          <a:xfrm>
            <a:off x="0" y="1600200"/>
            <a:ext cx="9144000" cy="4525963"/>
          </a:xfrm>
        </p:spPr>
        <p:txBody>
          <a:bodyPr/>
          <a:lstStyle/>
          <a:p>
            <a:pPr marL="0" indent="0" algn="ctr">
              <a:buNone/>
            </a:pPr>
            <a:r>
              <a:rPr lang="en-US" dirty="0" smtClean="0"/>
              <a:t>You can use a relation to show finishing positions and scores in a track meet.</a:t>
            </a:r>
            <a:endParaRPr lang="en-US" dirty="0"/>
          </a:p>
        </p:txBody>
      </p:sp>
      <p:pic>
        <p:nvPicPr>
          <p:cNvPr id="1026" name="Picture 2" descr="http://upload.wikimedia.org/wikipedia/commons/thumb/b/b8/20070701-nk2007-100m.jpg/220px-20070701-nk2007-100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43200"/>
            <a:ext cx="2971800" cy="395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Relations and Functions </a:t>
            </a:r>
            <a:r>
              <a:rPr lang="en-US" smtClean="0"/>
              <a:t>Worksheet #2</a:t>
            </a:r>
            <a:endParaRPr lang="en-US" dirty="0" smtClean="0"/>
          </a:p>
        </p:txBody>
      </p:sp>
    </p:spTree>
    <p:extLst>
      <p:ext uri="{BB962C8B-B14F-4D97-AF65-F5344CB8AC3E}">
        <p14:creationId xmlns:p14="http://schemas.microsoft.com/office/powerpoint/2010/main" val="2592954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772400" cy="1143000"/>
          </a:xfrm>
        </p:spPr>
        <p:txBody>
          <a:bodyPr/>
          <a:lstStyle/>
          <a:p>
            <a:r>
              <a:rPr lang="en-US" smtClean="0"/>
              <a:t>First, let’s talk about relations</a:t>
            </a:r>
          </a:p>
        </p:txBody>
      </p:sp>
      <p:pic>
        <p:nvPicPr>
          <p:cNvPr id="3727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35210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6956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2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57200"/>
            <a:ext cx="7772400" cy="1143000"/>
          </a:xfrm>
        </p:spPr>
        <p:txBody>
          <a:bodyPr/>
          <a:lstStyle/>
          <a:p>
            <a:r>
              <a:rPr lang="en-US" smtClean="0"/>
              <a:t>Relations</a:t>
            </a:r>
          </a:p>
        </p:txBody>
      </p:sp>
      <p:grpSp>
        <p:nvGrpSpPr>
          <p:cNvPr id="427012" name="Group 4"/>
          <p:cNvGrpSpPr>
            <a:grpSpLocks/>
          </p:cNvGrpSpPr>
          <p:nvPr/>
        </p:nvGrpSpPr>
        <p:grpSpPr bwMode="auto">
          <a:xfrm>
            <a:off x="609600" y="1912938"/>
            <a:ext cx="7723188" cy="3192462"/>
            <a:chOff x="480" y="1200"/>
            <a:chExt cx="4865" cy="2011"/>
          </a:xfrm>
        </p:grpSpPr>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200"/>
              <a:ext cx="2400" cy="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 y="1200"/>
              <a:ext cx="2474" cy="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0762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27012"/>
                                        </p:tgtEl>
                                        <p:attrNameLst>
                                          <p:attrName>style.visibility</p:attrName>
                                        </p:attrNameLst>
                                      </p:cBhvr>
                                      <p:to>
                                        <p:strVal val="visible"/>
                                      </p:to>
                                    </p:set>
                                    <p:animEffect transition="in" filter="diamond(in)">
                                      <p:cBhvr>
                                        <p:cTn id="7" dur="2000"/>
                                        <p:tgtEl>
                                          <p:spTgt spid="427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Relations</a:t>
            </a:r>
          </a:p>
        </p:txBody>
      </p:sp>
      <p:pic>
        <p:nvPicPr>
          <p:cNvPr id="374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981200"/>
            <a:ext cx="3162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29000"/>
            <a:ext cx="52578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209800"/>
            <a:ext cx="289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0" name="Text Box 6"/>
          <p:cNvSpPr>
            <a:spLocks noGrp="1" noChangeArrowheads="1"/>
          </p:cNvSpPr>
          <p:nvPr>
            <p:ph type="body" idx="1"/>
          </p:nvPr>
        </p:nvSpPr>
        <p:spPr>
          <a:xfrm>
            <a:off x="6172200" y="3657600"/>
            <a:ext cx="2514600" cy="1905000"/>
          </a:xfrm>
          <a:noFill/>
        </p:spPr>
        <p:txBody>
          <a:bodyPr/>
          <a:lstStyle/>
          <a:p>
            <a:pPr marL="609600" indent="-609600">
              <a:lnSpc>
                <a:spcPct val="90000"/>
              </a:lnSpc>
              <a:spcBef>
                <a:spcPct val="0"/>
              </a:spcBef>
              <a:buFont typeface="Times" charset="0"/>
              <a:buAutoNum type="arabicParenBoth"/>
            </a:pPr>
            <a:r>
              <a:rPr lang="en-US" sz="3600" b="1" smtClean="0"/>
              <a:t>32 mpg</a:t>
            </a:r>
          </a:p>
          <a:p>
            <a:pPr marL="609600" indent="-609600">
              <a:lnSpc>
                <a:spcPct val="90000"/>
              </a:lnSpc>
              <a:spcBef>
                <a:spcPct val="0"/>
              </a:spcBef>
              <a:buFont typeface="Times" charset="0"/>
              <a:buAutoNum type="arabicParenBoth"/>
            </a:pPr>
            <a:r>
              <a:rPr lang="en-US" sz="3600" b="1" smtClean="0"/>
              <a:t>8 mpg</a:t>
            </a:r>
          </a:p>
          <a:p>
            <a:pPr marL="609600" indent="-609600">
              <a:lnSpc>
                <a:spcPct val="90000"/>
              </a:lnSpc>
              <a:spcBef>
                <a:spcPct val="0"/>
              </a:spcBef>
              <a:buFont typeface="Times" charset="0"/>
              <a:buAutoNum type="arabicParenBoth"/>
            </a:pPr>
            <a:r>
              <a:rPr lang="en-US" sz="3600" b="1" smtClean="0"/>
              <a:t>16 mpg</a:t>
            </a:r>
            <a:endParaRPr lang="en-US" sz="2400" smtClean="0"/>
          </a:p>
          <a:p>
            <a:pPr marL="609600" indent="-609600">
              <a:lnSpc>
                <a:spcPct val="90000"/>
              </a:lnSpc>
              <a:spcBef>
                <a:spcPct val="0"/>
              </a:spcBef>
              <a:buFontTx/>
              <a:buNone/>
            </a:pPr>
            <a:endParaRPr lang="en-US" sz="2400" smtClean="0"/>
          </a:p>
        </p:txBody>
      </p:sp>
      <p:sp>
        <p:nvSpPr>
          <p:cNvPr id="374791" name="Text Box 7"/>
          <p:cNvSpPr txBox="1">
            <a:spLocks noChangeArrowheads="1"/>
          </p:cNvSpPr>
          <p:nvPr/>
        </p:nvSpPr>
        <p:spPr bwMode="auto">
          <a:xfrm>
            <a:off x="1584325" y="1639888"/>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atin typeface="Arial" charset="0"/>
              </a:rPr>
              <a:t>(A)</a:t>
            </a:r>
          </a:p>
        </p:txBody>
      </p:sp>
      <p:sp>
        <p:nvSpPr>
          <p:cNvPr id="374792" name="Text Box 8"/>
          <p:cNvSpPr txBox="1">
            <a:spLocks noChangeArrowheads="1"/>
          </p:cNvSpPr>
          <p:nvPr/>
        </p:nvSpPr>
        <p:spPr bwMode="auto">
          <a:xfrm>
            <a:off x="2362200" y="35814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atin typeface="Arial" charset="0"/>
              </a:rPr>
              <a:t>(C)</a:t>
            </a:r>
          </a:p>
        </p:txBody>
      </p:sp>
      <p:sp>
        <p:nvSpPr>
          <p:cNvPr id="374793" name="Text Box 9"/>
          <p:cNvSpPr txBox="1">
            <a:spLocks noChangeArrowheads="1"/>
          </p:cNvSpPr>
          <p:nvPr/>
        </p:nvSpPr>
        <p:spPr bwMode="auto">
          <a:xfrm>
            <a:off x="7239000" y="19050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atin typeface="Arial" charset="0"/>
              </a:rPr>
              <a:t>(B)</a:t>
            </a:r>
          </a:p>
        </p:txBody>
      </p:sp>
    </p:spTree>
    <p:extLst>
      <p:ext uri="{BB962C8B-B14F-4D97-AF65-F5344CB8AC3E}">
        <p14:creationId xmlns:p14="http://schemas.microsoft.com/office/powerpoint/2010/main" val="3519518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4791"/>
                                        </p:tgtEl>
                                        <p:attrNameLst>
                                          <p:attrName>style.visibility</p:attrName>
                                        </p:attrNameLst>
                                      </p:cBhvr>
                                      <p:to>
                                        <p:strVal val="visible"/>
                                      </p:to>
                                    </p:set>
                                    <p:anim calcmode="lin" valueType="num">
                                      <p:cBhvr additive="base">
                                        <p:cTn id="7" dur="500" fill="hold"/>
                                        <p:tgtEl>
                                          <p:spTgt spid="374791"/>
                                        </p:tgtEl>
                                        <p:attrNameLst>
                                          <p:attrName>ppt_x</p:attrName>
                                        </p:attrNameLst>
                                      </p:cBhvr>
                                      <p:tavLst>
                                        <p:tav tm="0">
                                          <p:val>
                                            <p:strVal val="#ppt_x"/>
                                          </p:val>
                                        </p:tav>
                                        <p:tav tm="100000">
                                          <p:val>
                                            <p:strVal val="#ppt_x"/>
                                          </p:val>
                                        </p:tav>
                                      </p:tavLst>
                                    </p:anim>
                                    <p:anim calcmode="lin" valueType="num">
                                      <p:cBhvr additive="base">
                                        <p:cTn id="8" dur="500" fill="hold"/>
                                        <p:tgtEl>
                                          <p:spTgt spid="37479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74787"/>
                                        </p:tgtEl>
                                        <p:attrNameLst>
                                          <p:attrName>style.visibility</p:attrName>
                                        </p:attrNameLst>
                                      </p:cBhvr>
                                      <p:to>
                                        <p:strVal val="visible"/>
                                      </p:to>
                                    </p:set>
                                    <p:anim calcmode="lin" valueType="num">
                                      <p:cBhvr additive="base">
                                        <p:cTn id="12" dur="500" fill="hold"/>
                                        <p:tgtEl>
                                          <p:spTgt spid="374787"/>
                                        </p:tgtEl>
                                        <p:attrNameLst>
                                          <p:attrName>ppt_x</p:attrName>
                                        </p:attrNameLst>
                                      </p:cBhvr>
                                      <p:tavLst>
                                        <p:tav tm="0">
                                          <p:val>
                                            <p:strVal val="#ppt_x"/>
                                          </p:val>
                                        </p:tav>
                                        <p:tav tm="100000">
                                          <p:val>
                                            <p:strVal val="#ppt_x"/>
                                          </p:val>
                                        </p:tav>
                                      </p:tavLst>
                                    </p:anim>
                                    <p:anim calcmode="lin" valueType="num">
                                      <p:cBhvr additive="base">
                                        <p:cTn id="13" dur="500" fill="hold"/>
                                        <p:tgtEl>
                                          <p:spTgt spid="37478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74793"/>
                                        </p:tgtEl>
                                        <p:attrNameLst>
                                          <p:attrName>style.visibility</p:attrName>
                                        </p:attrNameLst>
                                      </p:cBhvr>
                                      <p:to>
                                        <p:strVal val="visible"/>
                                      </p:to>
                                    </p:set>
                                    <p:anim calcmode="lin" valueType="num">
                                      <p:cBhvr additive="base">
                                        <p:cTn id="17" dur="500" fill="hold"/>
                                        <p:tgtEl>
                                          <p:spTgt spid="374793"/>
                                        </p:tgtEl>
                                        <p:attrNameLst>
                                          <p:attrName>ppt_x</p:attrName>
                                        </p:attrNameLst>
                                      </p:cBhvr>
                                      <p:tavLst>
                                        <p:tav tm="0">
                                          <p:val>
                                            <p:strVal val="#ppt_x"/>
                                          </p:val>
                                        </p:tav>
                                        <p:tav tm="100000">
                                          <p:val>
                                            <p:strVal val="#ppt_x"/>
                                          </p:val>
                                        </p:tav>
                                      </p:tavLst>
                                    </p:anim>
                                    <p:anim calcmode="lin" valueType="num">
                                      <p:cBhvr additive="base">
                                        <p:cTn id="18" dur="500" fill="hold"/>
                                        <p:tgtEl>
                                          <p:spTgt spid="37479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74789"/>
                                        </p:tgtEl>
                                        <p:attrNameLst>
                                          <p:attrName>style.visibility</p:attrName>
                                        </p:attrNameLst>
                                      </p:cBhvr>
                                      <p:to>
                                        <p:strVal val="visible"/>
                                      </p:to>
                                    </p:set>
                                    <p:anim calcmode="lin" valueType="num">
                                      <p:cBhvr additive="base">
                                        <p:cTn id="22" dur="500" fill="hold"/>
                                        <p:tgtEl>
                                          <p:spTgt spid="374789"/>
                                        </p:tgtEl>
                                        <p:attrNameLst>
                                          <p:attrName>ppt_x</p:attrName>
                                        </p:attrNameLst>
                                      </p:cBhvr>
                                      <p:tavLst>
                                        <p:tav tm="0">
                                          <p:val>
                                            <p:strVal val="#ppt_x"/>
                                          </p:val>
                                        </p:tav>
                                        <p:tav tm="100000">
                                          <p:val>
                                            <p:strVal val="#ppt_x"/>
                                          </p:val>
                                        </p:tav>
                                      </p:tavLst>
                                    </p:anim>
                                    <p:anim calcmode="lin" valueType="num">
                                      <p:cBhvr additive="base">
                                        <p:cTn id="23" dur="500" fill="hold"/>
                                        <p:tgtEl>
                                          <p:spTgt spid="37478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74792"/>
                                        </p:tgtEl>
                                        <p:attrNameLst>
                                          <p:attrName>style.visibility</p:attrName>
                                        </p:attrNameLst>
                                      </p:cBhvr>
                                      <p:to>
                                        <p:strVal val="visible"/>
                                      </p:to>
                                    </p:set>
                                    <p:anim calcmode="lin" valueType="num">
                                      <p:cBhvr additive="base">
                                        <p:cTn id="27" dur="500" fill="hold"/>
                                        <p:tgtEl>
                                          <p:spTgt spid="374792"/>
                                        </p:tgtEl>
                                        <p:attrNameLst>
                                          <p:attrName>ppt_x</p:attrName>
                                        </p:attrNameLst>
                                      </p:cBhvr>
                                      <p:tavLst>
                                        <p:tav tm="0">
                                          <p:val>
                                            <p:strVal val="#ppt_x"/>
                                          </p:val>
                                        </p:tav>
                                        <p:tav tm="100000">
                                          <p:val>
                                            <p:strVal val="#ppt_x"/>
                                          </p:val>
                                        </p:tav>
                                      </p:tavLst>
                                    </p:anim>
                                    <p:anim calcmode="lin" valueType="num">
                                      <p:cBhvr additive="base">
                                        <p:cTn id="28" dur="500" fill="hold"/>
                                        <p:tgtEl>
                                          <p:spTgt spid="37479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374788"/>
                                        </p:tgtEl>
                                        <p:attrNameLst>
                                          <p:attrName>style.visibility</p:attrName>
                                        </p:attrNameLst>
                                      </p:cBhvr>
                                      <p:to>
                                        <p:strVal val="visible"/>
                                      </p:to>
                                    </p:set>
                                    <p:anim calcmode="lin" valueType="num">
                                      <p:cBhvr additive="base">
                                        <p:cTn id="32" dur="500" fill="hold"/>
                                        <p:tgtEl>
                                          <p:spTgt spid="374788"/>
                                        </p:tgtEl>
                                        <p:attrNameLst>
                                          <p:attrName>ppt_x</p:attrName>
                                        </p:attrNameLst>
                                      </p:cBhvr>
                                      <p:tavLst>
                                        <p:tav tm="0">
                                          <p:val>
                                            <p:strVal val="#ppt_x"/>
                                          </p:val>
                                        </p:tav>
                                        <p:tav tm="100000">
                                          <p:val>
                                            <p:strVal val="#ppt_x"/>
                                          </p:val>
                                        </p:tav>
                                      </p:tavLst>
                                    </p:anim>
                                    <p:anim calcmode="lin" valueType="num">
                                      <p:cBhvr additive="base">
                                        <p:cTn id="33" dur="500" fill="hold"/>
                                        <p:tgtEl>
                                          <p:spTgt spid="37478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74790">
                                            <p:txEl>
                                              <p:pRg st="0" end="0"/>
                                            </p:txEl>
                                          </p:spTgt>
                                        </p:tgtEl>
                                        <p:attrNameLst>
                                          <p:attrName>style.visibility</p:attrName>
                                        </p:attrNameLst>
                                      </p:cBhvr>
                                      <p:to>
                                        <p:strVal val="visible"/>
                                      </p:to>
                                    </p:set>
                                    <p:anim calcmode="lin" valueType="num">
                                      <p:cBhvr additive="base">
                                        <p:cTn id="37" dur="500" fill="hold"/>
                                        <p:tgtEl>
                                          <p:spTgt spid="37479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4790">
                                            <p:txEl>
                                              <p:pRg st="0" end="0"/>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74790">
                                            <p:txEl>
                                              <p:pRg st="1" end="1"/>
                                            </p:txEl>
                                          </p:spTgt>
                                        </p:tgtEl>
                                        <p:attrNameLst>
                                          <p:attrName>style.visibility</p:attrName>
                                        </p:attrNameLst>
                                      </p:cBhvr>
                                      <p:to>
                                        <p:strVal val="visible"/>
                                      </p:to>
                                    </p:set>
                                    <p:anim calcmode="lin" valueType="num">
                                      <p:cBhvr additive="base">
                                        <p:cTn id="42" dur="500" fill="hold"/>
                                        <p:tgtEl>
                                          <p:spTgt spid="374790">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74790">
                                            <p:txEl>
                                              <p:pRg st="1" end="1"/>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74790">
                                            <p:txEl>
                                              <p:pRg st="2" end="2"/>
                                            </p:txEl>
                                          </p:spTgt>
                                        </p:tgtEl>
                                        <p:attrNameLst>
                                          <p:attrName>style.visibility</p:attrName>
                                        </p:attrNameLst>
                                      </p:cBhvr>
                                      <p:to>
                                        <p:strVal val="visible"/>
                                      </p:to>
                                    </p:set>
                                    <p:anim calcmode="lin" valueType="num">
                                      <p:cBhvr additive="base">
                                        <p:cTn id="47" dur="500" fill="hold"/>
                                        <p:tgtEl>
                                          <p:spTgt spid="37479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47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build="p"/>
      <p:bldP spid="374791" grpId="0"/>
      <p:bldP spid="374792" grpId="0"/>
      <p:bldP spid="3747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smtClean="0"/>
          </a:p>
        </p:txBody>
      </p:sp>
      <p:sp>
        <p:nvSpPr>
          <p:cNvPr id="376835" name="Rectangle 3"/>
          <p:cNvSpPr>
            <a:spLocks noGrp="1" noChangeArrowheads="1"/>
          </p:cNvSpPr>
          <p:nvPr>
            <p:ph type="body" idx="1"/>
          </p:nvPr>
        </p:nvSpPr>
        <p:spPr>
          <a:xfrm>
            <a:off x="228600" y="1981200"/>
            <a:ext cx="8610600" cy="4114800"/>
          </a:xfrm>
        </p:spPr>
        <p:txBody>
          <a:bodyPr/>
          <a:lstStyle/>
          <a:p>
            <a:pPr algn="ctr"/>
            <a:r>
              <a:rPr lang="en-US" sz="4000" dirty="0" smtClean="0"/>
              <a:t>Many things are related:</a:t>
            </a:r>
          </a:p>
          <a:p>
            <a:pPr algn="ctr"/>
            <a:endParaRPr lang="en-US" sz="4000" dirty="0" smtClean="0"/>
          </a:p>
          <a:p>
            <a:pPr algn="ctr"/>
            <a:r>
              <a:rPr lang="en-US" sz="4000" dirty="0" smtClean="0"/>
              <a:t>Think about things in the world that relate two quantities by some rule…</a:t>
            </a:r>
          </a:p>
          <a:p>
            <a:endParaRPr lang="en-US" dirty="0" smtClean="0"/>
          </a:p>
          <a:p>
            <a:pPr>
              <a:buFontTx/>
              <a:buNone/>
            </a:pPr>
            <a:endParaRPr lang="en-US" dirty="0" smtClean="0"/>
          </a:p>
        </p:txBody>
      </p:sp>
    </p:spTree>
    <p:extLst>
      <p:ext uri="{BB962C8B-B14F-4D97-AF65-F5344CB8AC3E}">
        <p14:creationId xmlns:p14="http://schemas.microsoft.com/office/powerpoint/2010/main" val="396649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to="" calcmode="lin" valueType="num">
                                      <p:cBhvr>
                                        <p:cTn id="7" dur="1" fill="hold"/>
                                        <p:tgtEl>
                                          <p:spTgt spid="3768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76835">
                                            <p:txEl>
                                              <p:pRg st="2" end="2"/>
                                            </p:txEl>
                                          </p:spTgt>
                                        </p:tgtEl>
                                        <p:attrNameLst>
                                          <p:attrName>style.visibility</p:attrName>
                                        </p:attrNameLst>
                                      </p:cBhvr>
                                      <p:to>
                                        <p:strVal val="visible"/>
                                      </p:to>
                                    </p:set>
                                    <p:anim to="" calcmode="lin" valueType="num">
                                      <p:cBhvr>
                                        <p:cTn id="12" dur="1" fill="hold"/>
                                        <p:tgtEl>
                                          <p:spTgt spid="3768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normAutofit fontScale="90000"/>
          </a:bodyPr>
          <a:lstStyle/>
          <a:p>
            <a:r>
              <a:rPr lang="en-US" sz="4800" b="1" smtClean="0"/>
              <a:t>Area of a Circle</a:t>
            </a:r>
            <a:r>
              <a:rPr lang="en-US" sz="4800" smtClean="0"/>
              <a:t> relates to its </a:t>
            </a:r>
            <a:r>
              <a:rPr lang="en-US" sz="4800" b="1" smtClean="0"/>
              <a:t>Radius</a:t>
            </a:r>
          </a:p>
        </p:txBody>
      </p:sp>
      <p:sp>
        <p:nvSpPr>
          <p:cNvPr id="377860" name="Oval 4"/>
          <p:cNvSpPr>
            <a:spLocks noChangeArrowheads="1"/>
          </p:cNvSpPr>
          <p:nvPr/>
        </p:nvSpPr>
        <p:spPr bwMode="auto">
          <a:xfrm>
            <a:off x="2590800" y="2133600"/>
            <a:ext cx="4419600" cy="403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2" name="Rectangle 6"/>
          <p:cNvSpPr>
            <a:spLocks noGrp="1" noChangeArrowheads="1"/>
          </p:cNvSpPr>
          <p:nvPr>
            <p:ph type="body" idx="1"/>
          </p:nvPr>
        </p:nvSpPr>
        <p:spPr>
          <a:noFill/>
        </p:spPr>
        <p:txBody>
          <a:bodyPr/>
          <a:lstStyle/>
          <a:p>
            <a:pPr>
              <a:buFontTx/>
              <a:buNone/>
            </a:pPr>
            <a:r>
              <a:rPr lang="en-US" smtClean="0"/>
              <a:t>				</a:t>
            </a:r>
          </a:p>
          <a:p>
            <a:endParaRPr lang="en-US" smtClean="0"/>
          </a:p>
          <a:p>
            <a:endParaRPr lang="en-US" smtClean="0"/>
          </a:p>
          <a:p>
            <a:pPr>
              <a:buFontTx/>
              <a:buNone/>
            </a:pPr>
            <a:r>
              <a:rPr lang="en-US" smtClean="0"/>
              <a:t>   				 </a:t>
            </a:r>
            <a:r>
              <a:rPr lang="en-US" sz="5400" b="1" smtClean="0"/>
              <a:t>A = </a:t>
            </a:r>
            <a:r>
              <a:rPr lang="el-GR" sz="5400" b="1" smtClean="0"/>
              <a:t>π</a:t>
            </a:r>
            <a:r>
              <a:rPr lang="en-US" sz="5400" b="1" smtClean="0"/>
              <a:t>r²</a:t>
            </a:r>
          </a:p>
        </p:txBody>
      </p:sp>
    </p:spTree>
    <p:extLst>
      <p:ext uri="{BB962C8B-B14F-4D97-AF65-F5344CB8AC3E}">
        <p14:creationId xmlns:p14="http://schemas.microsoft.com/office/powerpoint/2010/main" val="1346917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 to="" calcmode="lin" valueType="num">
                                      <p:cBhvr>
                                        <p:cTn id="7" dur="1" fill="hold"/>
                                        <p:tgtEl>
                                          <p:spTgt spid="37785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7860"/>
                                        </p:tgtEl>
                                        <p:attrNameLst>
                                          <p:attrName>style.visibility</p:attrName>
                                        </p:attrNameLst>
                                      </p:cBhvr>
                                      <p:to>
                                        <p:strVal val="visible"/>
                                      </p:to>
                                    </p:set>
                                    <p:anim calcmode="lin" valueType="num">
                                      <p:cBhvr additive="base">
                                        <p:cTn id="12" dur="500" fill="hold"/>
                                        <p:tgtEl>
                                          <p:spTgt spid="377860"/>
                                        </p:tgtEl>
                                        <p:attrNameLst>
                                          <p:attrName>ppt_x</p:attrName>
                                        </p:attrNameLst>
                                      </p:cBhvr>
                                      <p:tavLst>
                                        <p:tav tm="0">
                                          <p:val>
                                            <p:strVal val="#ppt_x"/>
                                          </p:val>
                                        </p:tav>
                                        <p:tav tm="100000">
                                          <p:val>
                                            <p:strVal val="#ppt_x"/>
                                          </p:val>
                                        </p:tav>
                                      </p:tavLst>
                                    </p:anim>
                                    <p:anim calcmode="lin" valueType="num">
                                      <p:cBhvr additive="base">
                                        <p:cTn id="13" dur="500" fill="hold"/>
                                        <p:tgtEl>
                                          <p:spTgt spid="37786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377862">
                                            <p:txEl>
                                              <p:pRg st="3" end="3"/>
                                            </p:txEl>
                                          </p:spTgt>
                                        </p:tgtEl>
                                        <p:attrNameLst>
                                          <p:attrName>style.visibility</p:attrName>
                                        </p:attrNameLst>
                                      </p:cBhvr>
                                      <p:to>
                                        <p:strVal val="visible"/>
                                      </p:to>
                                    </p:set>
                                    <p:anim calcmode="lin" valueType="num">
                                      <p:cBhvr additive="base">
                                        <p:cTn id="17" dur="500" fill="hold"/>
                                        <p:tgtEl>
                                          <p:spTgt spid="37786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78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37786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D707F4DA2FFA44B0B2C35F7BFA940927"/>
  <p:tag name="SLIDEID" val="D707F4DA2FFA44B0B2C35F7BFA940927"/>
  <p:tag name="SLIDEORDER" val="1"/>
  <p:tag name="SLIDETYPE" val="Q"/>
  <p:tag name="DEMOGRAPHIC" val="False"/>
  <p:tag name="SPEEDSCORING" val="False"/>
  <p:tag name="VALUES" val="Correct¤Incorrect"/>
  <p:tag name="QUESTIONALIAS" val="Is this relation a function?{(1,3), (2,3), (3,3)}"/>
  <p:tag name="ANSWERSALIAS" val="Yes¤No"/>
  <p:tag name="TOTALRESPONSES" val="32"/>
  <p:tag name="SLICED" val="False"/>
  <p:tag name="RESPONSES" val="COM12,1,32,1;1;2;2;1;2;1;2;1;2;2;1;1;1;1;2;1;1;1;1;2;2;1;2;2;2;2;2;2;2;1;2;"/>
  <p:tag name="CHARTSTRINGSTD" val="15 17"/>
  <p:tag name="CHARTSTRINGREV" val="17 15"/>
  <p:tag name="CHARTSTRINGSTDPER" val="0.46875 0.53125"/>
  <p:tag name="CHARTSTRINGREVPER" val="0.53125 0.46875"/>
  <p:tag name="RESPONSESGATHERED" val="False"/>
</p:tagLst>
</file>

<file path=ppt/tags/tag3.xml><?xml version="1.0" encoding="utf-8"?>
<p:tagLst xmlns:a="http://schemas.openxmlformats.org/drawingml/2006/main" xmlns:r="http://schemas.openxmlformats.org/officeDocument/2006/relationships" xmlns:p="http://schemas.openxmlformats.org/presentationml/2006/main">
  <p:tag name="TEXTLENGTH" val="7"/>
  <p:tag name="FONTSIZE" val="32"/>
  <p:tag name="BULLETTYPE" val="ppBulletArabicPeriod"/>
  <p:tag name="ANSWERTEXT" val="Yes&#10;No"/>
</p:tagLst>
</file>

<file path=ppt/tags/tag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22725</TotalTime>
  <Words>1320</Words>
  <Application>Microsoft Office PowerPoint</Application>
  <PresentationFormat>On-screen Show (4:3)</PresentationFormat>
  <Paragraphs>323</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vt:lpstr>
      <vt:lpstr>Times New Roman</vt:lpstr>
      <vt:lpstr>Office Theme</vt:lpstr>
      <vt:lpstr>Relations and Functions</vt:lpstr>
      <vt:lpstr>Objectives:</vt:lpstr>
      <vt:lpstr>Classwork:</vt:lpstr>
      <vt:lpstr>Random Fact: Why learn this?</vt:lpstr>
      <vt:lpstr>First, let’s talk about relations</vt:lpstr>
      <vt:lpstr>Relations</vt:lpstr>
      <vt:lpstr>Relations</vt:lpstr>
      <vt:lpstr>PowerPoint Presentation</vt:lpstr>
      <vt:lpstr>Area of a Circle relates to its Radius</vt:lpstr>
      <vt:lpstr>The distance d traveled on a bike in 2 hours is related to the speed s</vt:lpstr>
      <vt:lpstr>However, not all relations have simple math formulas…</vt:lpstr>
      <vt:lpstr>PowerPoint Presentation</vt:lpstr>
      <vt:lpstr>Relations:</vt:lpstr>
      <vt:lpstr>PowerPoint Presentation</vt:lpstr>
      <vt:lpstr>Relations</vt:lpstr>
      <vt:lpstr>Example 1:</vt:lpstr>
      <vt:lpstr>Example 2: </vt:lpstr>
      <vt:lpstr>Example 2: </vt:lpstr>
      <vt:lpstr>Example 2: </vt:lpstr>
      <vt:lpstr>Example 2: </vt:lpstr>
      <vt:lpstr>Example 3:</vt:lpstr>
      <vt:lpstr>Example 3:</vt:lpstr>
      <vt:lpstr>Example 3:</vt:lpstr>
      <vt:lpstr>Example 3:</vt:lpstr>
      <vt:lpstr>Homework:</vt:lpstr>
      <vt:lpstr>Functions</vt:lpstr>
      <vt:lpstr>Mapping</vt:lpstr>
      <vt:lpstr>Another example of a function:</vt:lpstr>
      <vt:lpstr>Types of Functions</vt:lpstr>
      <vt:lpstr>PowerPoint Presentation</vt:lpstr>
      <vt:lpstr>PowerPoint Presentation</vt:lpstr>
      <vt:lpstr>Example 4:</vt:lpstr>
      <vt:lpstr>Example 4:  b) Decide if the relation is a function. {(1,3), (2,3), (3,3)}</vt:lpstr>
      <vt:lpstr>Example 4:</vt:lpstr>
      <vt:lpstr>Example 4:</vt:lpstr>
      <vt:lpstr>Example 5: Are the following functions?</vt:lpstr>
      <vt:lpstr>Collins Writing Are the relations functions? EXPLAIN your answers</vt:lpstr>
      <vt:lpstr>Homework:</vt:lpstr>
      <vt:lpstr>Classwork:</vt:lpstr>
      <vt:lpstr>Homework:</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 and Functions</dc:title>
  <dc:creator>Kimberly</dc:creator>
  <cp:lastModifiedBy>Cassandra Klimczuk</cp:lastModifiedBy>
  <cp:revision>24</cp:revision>
  <dcterms:created xsi:type="dcterms:W3CDTF">2013-08-16T22:45:47Z</dcterms:created>
  <dcterms:modified xsi:type="dcterms:W3CDTF">2019-12-12T19:00:03Z</dcterms:modified>
</cp:coreProperties>
</file>