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312" r:id="rId3"/>
    <p:sldId id="339" r:id="rId4"/>
    <p:sldId id="257" r:id="rId5"/>
    <p:sldId id="269" r:id="rId6"/>
    <p:sldId id="276" r:id="rId7"/>
    <p:sldId id="277" r:id="rId8"/>
    <p:sldId id="278" r:id="rId9"/>
    <p:sldId id="279" r:id="rId10"/>
    <p:sldId id="280" r:id="rId11"/>
    <p:sldId id="281" r:id="rId12"/>
    <p:sldId id="282" r:id="rId13"/>
    <p:sldId id="283" r:id="rId14"/>
    <p:sldId id="313" r:id="rId15"/>
    <p:sldId id="290" r:id="rId16"/>
    <p:sldId id="291" r:id="rId17"/>
    <p:sldId id="342" r:id="rId18"/>
    <p:sldId id="318" r:id="rId19"/>
    <p:sldId id="319" r:id="rId20"/>
    <p:sldId id="320" r:id="rId21"/>
    <p:sldId id="321" r:id="rId22"/>
    <p:sldId id="323" r:id="rId23"/>
    <p:sldId id="324" r:id="rId24"/>
    <p:sldId id="270" r:id="rId25"/>
    <p:sldId id="287" r:id="rId26"/>
    <p:sldId id="288" r:id="rId27"/>
    <p:sldId id="333" r:id="rId28"/>
    <p:sldId id="341" r:id="rId29"/>
    <p:sldId id="338" r:id="rId30"/>
    <p:sldId id="295" r:id="rId31"/>
    <p:sldId id="293" r:id="rId32"/>
    <p:sldId id="294" r:id="rId33"/>
    <p:sldId id="296" r:id="rId34"/>
    <p:sldId id="297" r:id="rId35"/>
    <p:sldId id="298" r:id="rId36"/>
    <p:sldId id="299" r:id="rId37"/>
    <p:sldId id="300" r:id="rId38"/>
    <p:sldId id="301" r:id="rId39"/>
    <p:sldId id="302" r:id="rId40"/>
    <p:sldId id="303" r:id="rId41"/>
    <p:sldId id="304" r:id="rId42"/>
    <p:sldId id="305" r:id="rId43"/>
    <p:sldId id="34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CE679-3016-44BA-BA3C-EF659A26AEDE}" type="datetimeFigureOut">
              <a:rPr lang="en-US" smtClean="0"/>
              <a:t>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73C46-590E-4B6D-9321-F925CDAB9610}" type="slidenum">
              <a:rPr lang="en-US" smtClean="0"/>
              <a:t>‹#›</a:t>
            </a:fld>
            <a:endParaRPr lang="en-US"/>
          </a:p>
        </p:txBody>
      </p:sp>
    </p:spTree>
    <p:extLst>
      <p:ext uri="{BB962C8B-B14F-4D97-AF65-F5344CB8AC3E}">
        <p14:creationId xmlns:p14="http://schemas.microsoft.com/office/powerpoint/2010/main" val="423194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1</a:t>
            </a:fld>
            <a:endParaRPr lang="en-US"/>
          </a:p>
        </p:txBody>
      </p:sp>
    </p:spTree>
    <p:extLst>
      <p:ext uri="{BB962C8B-B14F-4D97-AF65-F5344CB8AC3E}">
        <p14:creationId xmlns:p14="http://schemas.microsoft.com/office/powerpoint/2010/main" val="257814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12</a:t>
            </a:fld>
            <a:endParaRPr lang="en-US"/>
          </a:p>
        </p:txBody>
      </p:sp>
    </p:spTree>
    <p:extLst>
      <p:ext uri="{BB962C8B-B14F-4D97-AF65-F5344CB8AC3E}">
        <p14:creationId xmlns:p14="http://schemas.microsoft.com/office/powerpoint/2010/main" val="402588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13</a:t>
            </a:fld>
            <a:endParaRPr lang="en-US"/>
          </a:p>
        </p:txBody>
      </p:sp>
    </p:spTree>
    <p:extLst>
      <p:ext uri="{BB962C8B-B14F-4D97-AF65-F5344CB8AC3E}">
        <p14:creationId xmlns:p14="http://schemas.microsoft.com/office/powerpoint/2010/main" val="257910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15</a:t>
            </a:fld>
            <a:endParaRPr lang="en-US"/>
          </a:p>
        </p:txBody>
      </p:sp>
    </p:spTree>
    <p:extLst>
      <p:ext uri="{BB962C8B-B14F-4D97-AF65-F5344CB8AC3E}">
        <p14:creationId xmlns:p14="http://schemas.microsoft.com/office/powerpoint/2010/main" val="308282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E3C5C-5ABB-4864-9EF9-2DFC8ADB2C2A}" type="slidenum">
              <a:rPr lang="en-US" smtClean="0"/>
              <a:t>16</a:t>
            </a:fld>
            <a:endParaRPr lang="en-US"/>
          </a:p>
        </p:txBody>
      </p:sp>
    </p:spTree>
    <p:extLst>
      <p:ext uri="{BB962C8B-B14F-4D97-AF65-F5344CB8AC3E}">
        <p14:creationId xmlns:p14="http://schemas.microsoft.com/office/powerpoint/2010/main" val="294913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24</a:t>
            </a:fld>
            <a:endParaRPr lang="en-US"/>
          </a:p>
        </p:txBody>
      </p:sp>
    </p:spTree>
    <p:extLst>
      <p:ext uri="{BB962C8B-B14F-4D97-AF65-F5344CB8AC3E}">
        <p14:creationId xmlns:p14="http://schemas.microsoft.com/office/powerpoint/2010/main" val="67842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25</a:t>
            </a:fld>
            <a:endParaRPr lang="en-US"/>
          </a:p>
        </p:txBody>
      </p:sp>
    </p:spTree>
    <p:extLst>
      <p:ext uri="{BB962C8B-B14F-4D97-AF65-F5344CB8AC3E}">
        <p14:creationId xmlns:p14="http://schemas.microsoft.com/office/powerpoint/2010/main" val="157452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26</a:t>
            </a:fld>
            <a:endParaRPr lang="en-US"/>
          </a:p>
        </p:txBody>
      </p:sp>
    </p:spTree>
    <p:extLst>
      <p:ext uri="{BB962C8B-B14F-4D97-AF65-F5344CB8AC3E}">
        <p14:creationId xmlns:p14="http://schemas.microsoft.com/office/powerpoint/2010/main" val="330885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27D14-AB18-4A7C-AE38-C5803E7E4CD9}" type="slidenum">
              <a:rPr lang="en-US"/>
              <a:pPr/>
              <a:t>30</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32746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5AC92-7B4E-41B1-BFEC-4AE9E4FAFCCA}" type="slidenum">
              <a:rPr lang="en-US"/>
              <a:pPr/>
              <a:t>31</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xfrm>
            <a:off x="914400" y="4343400"/>
            <a:ext cx="5029200" cy="4114800"/>
          </a:xfrm>
        </p:spPr>
        <p:txBody>
          <a:bodyPr/>
          <a:lstStyle/>
          <a:p>
            <a:pPr lvl="1"/>
            <a:r>
              <a:rPr lang="en-US"/>
              <a:t>(The data is shown in the table with the temperature placed in increasing order.)</a:t>
            </a:r>
          </a:p>
          <a:p>
            <a:endParaRPr lang="en-US"/>
          </a:p>
        </p:txBody>
      </p:sp>
    </p:spTree>
    <p:extLst>
      <p:ext uri="{BB962C8B-B14F-4D97-AF65-F5344CB8AC3E}">
        <p14:creationId xmlns:p14="http://schemas.microsoft.com/office/powerpoint/2010/main" val="3782255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0316E-CB15-4625-B024-B0243D839AC9}" type="slidenum">
              <a:rPr lang="en-US"/>
              <a:pPr/>
              <a:t>32</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914400" y="4343400"/>
            <a:ext cx="5029200" cy="4114800"/>
          </a:xfrm>
        </p:spPr>
        <p:txBody>
          <a:bodyPr/>
          <a:lstStyle/>
          <a:p>
            <a:r>
              <a:rPr lang="en-US"/>
              <a:t>If you were planning an outdoor party in the summer time, you might need to estimate how many soft drinks to buy.  In your planning, you will, of course, need to know how many people will be attending.  However, as you determine the number of soft drinks for each person, you might want to also consider how hot it will be.  The temperatures have been forecasted for around 95 degrees on the day of the outdoor party.   (In real life, you would probably make an estimate based on your previous experience and make a logical increase based on the temperature.)  We will use some hypothetical data to determine how thirsty people might be.  We will use the Temperature/Water example data for this.</a:t>
            </a:r>
          </a:p>
          <a:p>
            <a:endParaRPr lang="en-US"/>
          </a:p>
        </p:txBody>
      </p:sp>
    </p:spTree>
    <p:extLst>
      <p:ext uri="{BB962C8B-B14F-4D97-AF65-F5344CB8AC3E}">
        <p14:creationId xmlns:p14="http://schemas.microsoft.com/office/powerpoint/2010/main" val="191581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4</a:t>
            </a:fld>
            <a:endParaRPr lang="en-US"/>
          </a:p>
        </p:txBody>
      </p:sp>
    </p:spTree>
    <p:extLst>
      <p:ext uri="{BB962C8B-B14F-4D97-AF65-F5344CB8AC3E}">
        <p14:creationId xmlns:p14="http://schemas.microsoft.com/office/powerpoint/2010/main" val="277990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BA9A4-8EB8-4EB4-B3BC-B6895D0EE0F5}" type="slidenum">
              <a:rPr lang="en-US"/>
              <a:pPr/>
              <a:t>33</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431343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4A349-4F20-4559-9DBF-7E95034CEE75}" type="slidenum">
              <a:rPr lang="en-US"/>
              <a:pPr/>
              <a:t>34</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89310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03A4-6375-4A65-AE10-050B523DB8FC}" type="slidenum">
              <a:rPr lang="en-US"/>
              <a:pPr/>
              <a:t>35</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54922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A33AC1-4D4C-4972-A715-745E4C398748}" type="slidenum">
              <a:rPr lang="en-US"/>
              <a:pPr/>
              <a:t>36</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04096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7ADAA-5085-400F-A2E6-49764E549038}" type="slidenum">
              <a:rPr lang="en-US"/>
              <a:pPr/>
              <a:t>37</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967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7558E-A454-41E9-AB05-83BE1116064C}" type="slidenum">
              <a:rPr lang="en-US"/>
              <a:pPr/>
              <a:t>38</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4744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9D088-C347-428B-8363-1BE72C109DE0}" type="slidenum">
              <a:rPr lang="en-US"/>
              <a:pPr/>
              <a:t>39</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625080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9684C-D320-467B-BF9F-947F6AB73DA8}" type="slidenum">
              <a:rPr lang="en-US"/>
              <a:pPr/>
              <a:t>40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4008659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2B1D7-D944-4BCE-B80C-B6301291BCE4}" type="slidenum">
              <a:rPr lang="en-US"/>
              <a:pPr/>
              <a:t>41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374079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AD0BB-BCAE-4CD9-B7AA-E98313FF2FA3}" type="slidenum">
              <a:rPr lang="en-US"/>
              <a:pPr/>
              <a:t>42</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914400" y="4343400"/>
            <a:ext cx="5029200" cy="4114800"/>
          </a:xfrm>
        </p:spPr>
        <p:txBody>
          <a:bodyPr/>
          <a:lstStyle/>
          <a:p>
            <a:pPr>
              <a:lnSpc>
                <a:spcPct val="90000"/>
              </a:lnSpc>
            </a:pPr>
            <a:r>
              <a:rPr lang="en-US" sz="2000"/>
              <a:t>Solution: Substitute the value of x=95 (degrees F) into the regression equation y=1.5*x - 96.9  and solve for y (water consumption).</a:t>
            </a:r>
          </a:p>
          <a:p>
            <a:pPr>
              <a:lnSpc>
                <a:spcPct val="90000"/>
              </a:lnSpc>
            </a:pPr>
            <a:r>
              <a:rPr lang="en-US" sz="2000"/>
              <a:t>                    y=1.5*x - 96.9</a:t>
            </a:r>
          </a:p>
          <a:p>
            <a:pPr>
              <a:lnSpc>
                <a:spcPct val="90000"/>
              </a:lnSpc>
            </a:pPr>
            <a:r>
              <a:rPr lang="en-US" sz="2000"/>
              <a:t>if x=95, then y=1.5*95 - 96.9 = 45.6 ounces.  </a:t>
            </a:r>
            <a:endParaRPr lang="en-US" sz="1000"/>
          </a:p>
          <a:p>
            <a:endParaRPr lang="en-US" sz="2000"/>
          </a:p>
          <a:p>
            <a:r>
              <a:rPr lang="en-US" sz="2000"/>
              <a:t>Note:  Since 95 degrees F is in the range of values that were used to find the regression equation, then we can use this equation to predict the water consumption.  If the desired prediction had been for 50 degrees F, then the model should not be used, since the value of x does not fall in the range of predictability for this model. </a:t>
            </a:r>
          </a:p>
          <a:p>
            <a:endParaRPr lang="en-US" sz="2000"/>
          </a:p>
          <a:p>
            <a:endParaRPr lang="en-US"/>
          </a:p>
        </p:txBody>
      </p:sp>
    </p:spTree>
    <p:extLst>
      <p:ext uri="{BB962C8B-B14F-4D97-AF65-F5344CB8AC3E}">
        <p14:creationId xmlns:p14="http://schemas.microsoft.com/office/powerpoint/2010/main" val="307650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73C46-590E-4B6D-9321-F925CDAB9610}" type="slidenum">
              <a:rPr lang="en-US" smtClean="0"/>
              <a:t>5</a:t>
            </a:fld>
            <a:endParaRPr lang="en-US"/>
          </a:p>
        </p:txBody>
      </p:sp>
    </p:spTree>
    <p:extLst>
      <p:ext uri="{BB962C8B-B14F-4D97-AF65-F5344CB8AC3E}">
        <p14:creationId xmlns:p14="http://schemas.microsoft.com/office/powerpoint/2010/main" val="308282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6DFD4B-FDDC-4C1C-8DD8-7AF89BD64350}" type="slidenum">
              <a:rPr lang="en-US"/>
              <a:pPr/>
              <a:t>6</a:t>
            </a:fld>
            <a:endParaRPr lang="en-US"/>
          </a:p>
        </p:txBody>
      </p:sp>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xfrm>
            <a:off x="685800" y="4343400"/>
            <a:ext cx="5486400" cy="4114800"/>
          </a:xfrm>
        </p:spPr>
        <p:txBody>
          <a:bodyPr/>
          <a:lstStyle/>
          <a:p>
            <a:endParaRPr lang="en-GB"/>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7E87CB25-A3FF-4128-B85F-E73F5F332C65}" type="slidenum">
              <a:rPr lang="en-US" sz="1200" b="1">
                <a:latin typeface="Georgia" pitchFamily="18" charset="0"/>
              </a:rPr>
              <a:pPr algn="r"/>
              <a:t>6</a:t>
            </a:fld>
            <a:endParaRPr lang="en-US" sz="1200" b="1">
              <a:latin typeface="Georgia" pitchFamily="18" charset="0"/>
            </a:endParaRPr>
          </a:p>
        </p:txBody>
      </p:sp>
    </p:spTree>
    <p:extLst>
      <p:ext uri="{BB962C8B-B14F-4D97-AF65-F5344CB8AC3E}">
        <p14:creationId xmlns:p14="http://schemas.microsoft.com/office/powerpoint/2010/main" val="24587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7</a:t>
            </a:fld>
            <a:endParaRPr lang="en-US"/>
          </a:p>
        </p:txBody>
      </p:sp>
    </p:spTree>
    <p:extLst>
      <p:ext uri="{BB962C8B-B14F-4D97-AF65-F5344CB8AC3E}">
        <p14:creationId xmlns:p14="http://schemas.microsoft.com/office/powerpoint/2010/main" val="111006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8</a:t>
            </a:fld>
            <a:endParaRPr lang="en-US"/>
          </a:p>
        </p:txBody>
      </p:sp>
    </p:spTree>
    <p:extLst>
      <p:ext uri="{BB962C8B-B14F-4D97-AF65-F5344CB8AC3E}">
        <p14:creationId xmlns:p14="http://schemas.microsoft.com/office/powerpoint/2010/main" val="55456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9</a:t>
            </a:fld>
            <a:endParaRPr lang="en-US"/>
          </a:p>
        </p:txBody>
      </p:sp>
    </p:spTree>
    <p:extLst>
      <p:ext uri="{BB962C8B-B14F-4D97-AF65-F5344CB8AC3E}">
        <p14:creationId xmlns:p14="http://schemas.microsoft.com/office/powerpoint/2010/main" val="324585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10</a:t>
            </a:fld>
            <a:endParaRPr lang="en-US"/>
          </a:p>
        </p:txBody>
      </p:sp>
    </p:spTree>
    <p:extLst>
      <p:ext uri="{BB962C8B-B14F-4D97-AF65-F5344CB8AC3E}">
        <p14:creationId xmlns:p14="http://schemas.microsoft.com/office/powerpoint/2010/main" val="114176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A8164-569C-49D7-8F73-5A80E72E8D61}" type="slidenum">
              <a:rPr lang="en-US" smtClean="0"/>
              <a:t>11</a:t>
            </a:fld>
            <a:endParaRPr lang="en-US"/>
          </a:p>
        </p:txBody>
      </p:sp>
    </p:spTree>
    <p:extLst>
      <p:ext uri="{BB962C8B-B14F-4D97-AF65-F5344CB8AC3E}">
        <p14:creationId xmlns:p14="http://schemas.microsoft.com/office/powerpoint/2010/main" val="6553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AA9721-F56B-4893-B1D8-78B187CCC1D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A9721-F56B-4893-B1D8-78B187CCC1D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AA9721-F56B-4893-B1D8-78B187CCC1D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8119EE-A84A-480E-901A-0E86CA565EB0}" type="slidenum">
              <a:rPr lang="en-US"/>
              <a:pPr>
                <a:defRPr/>
              </a:pPr>
              <a:t>‹#›</a:t>
            </a:fld>
            <a:endParaRPr lang="en-US"/>
          </a:p>
        </p:txBody>
      </p:sp>
    </p:spTree>
    <p:extLst>
      <p:ext uri="{BB962C8B-B14F-4D97-AF65-F5344CB8AC3E}">
        <p14:creationId xmlns:p14="http://schemas.microsoft.com/office/powerpoint/2010/main" val="305397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3E8EA3E-7BD5-428E-8A92-B5079F292674}" type="slidenum">
              <a:rPr lang="en-US"/>
              <a:pPr>
                <a:defRPr/>
              </a:pPr>
              <a:t>‹#›</a:t>
            </a:fld>
            <a:endParaRPr lang="en-US"/>
          </a:p>
        </p:txBody>
      </p:sp>
    </p:spTree>
    <p:extLst>
      <p:ext uri="{BB962C8B-B14F-4D97-AF65-F5344CB8AC3E}">
        <p14:creationId xmlns:p14="http://schemas.microsoft.com/office/powerpoint/2010/main" val="36816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A9721-F56B-4893-B1D8-78B187CCC1D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A9721-F56B-4893-B1D8-78B187CCC1D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0AA9721-F56B-4893-B1D8-78B187CCC1D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E849-B096-49FC-B32D-6D8E7624677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AA9721-F56B-4893-B1D8-78B187CCC1DA}"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AA9721-F56B-4893-B1D8-78B187CCC1DA}"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AA9721-F56B-4893-B1D8-78B187CCC1DA}"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1E849-B096-49FC-B32D-6D8E762467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AA9721-F56B-4893-B1D8-78B187CCC1D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E849-B096-49FC-B32D-6D8E7624677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AA9721-F56B-4893-B1D8-78B187CCC1D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E849-B096-49FC-B32D-6D8E7624677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AA9721-F56B-4893-B1D8-78B187CCC1DA}" type="datetimeFigureOut">
              <a:rPr lang="en-US" smtClean="0"/>
              <a:t>1/11/2020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B41E849-B096-49FC-B32D-6D8E7624677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Section 3.5</a:t>
            </a:r>
          </a:p>
        </p:txBody>
      </p:sp>
      <p:sp>
        <p:nvSpPr>
          <p:cNvPr id="3" name="Subtitle 2"/>
          <p:cNvSpPr>
            <a:spLocks noGrp="1"/>
          </p:cNvSpPr>
          <p:nvPr>
            <p:ph type="subTitle" idx="1"/>
          </p:nvPr>
        </p:nvSpPr>
        <p:spPr/>
        <p:txBody>
          <a:bodyPr>
            <a:noAutofit/>
          </a:bodyPr>
          <a:lstStyle/>
          <a:p>
            <a:r>
              <a:rPr lang="en-US" sz="4000" dirty="0"/>
              <a:t>Scatter Plots and Trend Lines</a:t>
            </a:r>
          </a:p>
        </p:txBody>
      </p:sp>
    </p:spTree>
    <p:extLst>
      <p:ext uri="{BB962C8B-B14F-4D97-AF65-F5344CB8AC3E}">
        <p14:creationId xmlns:p14="http://schemas.microsoft.com/office/powerpoint/2010/main" val="1323486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defRPr/>
            </a:pPr>
            <a:r>
              <a:rPr lang="en-US" b="1" u="sng" dirty="0">
                <a:effectLst>
                  <a:outerShdw blurRad="38100" dist="38100" dir="2700000" algn="tl">
                    <a:srgbClr val="FFFFFF"/>
                  </a:outerShdw>
                </a:effectLst>
              </a:rPr>
              <a:t>Negative Correlation</a:t>
            </a:r>
            <a:br>
              <a:rPr lang="en-US" b="1" u="sng" dirty="0">
                <a:effectLst>
                  <a:outerShdw blurRad="38100" dist="38100" dir="2700000" algn="tl">
                    <a:srgbClr val="FFFFFF"/>
                  </a:outerShdw>
                </a:effectLst>
              </a:rPr>
            </a:br>
            <a:r>
              <a:rPr lang="en-US" b="1" u="sng" dirty="0">
                <a:effectLst>
                  <a:outerShdw blurRad="38100" dist="38100" dir="2700000" algn="tl">
                    <a:srgbClr val="FFFFFF"/>
                  </a:outerShdw>
                </a:effectLst>
              </a:rPr>
              <a:t>Age of Family Car vs. Value</a:t>
            </a:r>
          </a:p>
        </p:txBody>
      </p:sp>
      <p:sp>
        <p:nvSpPr>
          <p:cNvPr id="9219" name="Rectangle 3"/>
          <p:cNvSpPr>
            <a:spLocks noGrp="1" noChangeArrowheads="1"/>
          </p:cNvSpPr>
          <p:nvPr>
            <p:ph type="body" sz="half" idx="1"/>
          </p:nvPr>
        </p:nvSpPr>
        <p:spPr>
          <a:xfrm>
            <a:off x="685800" y="2362200"/>
            <a:ext cx="7924800" cy="4525963"/>
          </a:xfrm>
        </p:spPr>
        <p:txBody>
          <a:bodyPr/>
          <a:lstStyle/>
          <a:p>
            <a:pPr marL="0" indent="0" algn="ctr" eaLnBrk="1" hangingPunct="1">
              <a:buNone/>
            </a:pPr>
            <a:r>
              <a:rPr lang="en-US" sz="2800" b="1" dirty="0"/>
              <a:t>As the car gets older, the car is worth less. </a:t>
            </a:r>
          </a:p>
          <a:p>
            <a:pPr marL="0" indent="0" algn="ctr" eaLnBrk="1" hangingPunct="1">
              <a:buNone/>
            </a:pPr>
            <a:endParaRPr lang="en-US" sz="2800" b="1" dirty="0"/>
          </a:p>
          <a:p>
            <a:pPr marL="0" indent="0" algn="ctr" eaLnBrk="1" hangingPunct="1">
              <a:buNone/>
            </a:pPr>
            <a:r>
              <a:rPr lang="en-US" sz="2800" b="1" dirty="0"/>
              <a:t>This is negative correlation.</a:t>
            </a:r>
          </a:p>
        </p:txBody>
      </p:sp>
      <p:graphicFrame>
        <p:nvGraphicFramePr>
          <p:cNvPr id="10272" name="Group 32"/>
          <p:cNvGraphicFramePr>
            <a:graphicFrameLocks noGrp="1"/>
          </p:cNvGraphicFramePr>
          <p:nvPr>
            <p:ph sz="quarter" idx="2"/>
            <p:extLst>
              <p:ext uri="{D42A27DB-BD31-4B8C-83A1-F6EECF244321}">
                <p14:modId xmlns:p14="http://schemas.microsoft.com/office/powerpoint/2010/main" val="3308339569"/>
              </p:ext>
            </p:extLst>
          </p:nvPr>
        </p:nvGraphicFramePr>
        <p:xfrm>
          <a:off x="76200" y="5346192"/>
          <a:ext cx="8915400" cy="1353312"/>
        </p:xfrm>
        <a:graphic>
          <a:graphicData uri="http://schemas.openxmlformats.org/drawingml/2006/table">
            <a:tbl>
              <a:tblPr/>
              <a:tblGrid>
                <a:gridCol w="1173445">
                  <a:extLst>
                    <a:ext uri="{9D8B030D-6E8A-4147-A177-3AD203B41FA5}">
                      <a16:colId xmlns:a16="http://schemas.microsoft.com/office/drawing/2014/main" val="20000"/>
                    </a:ext>
                  </a:extLst>
                </a:gridCol>
                <a:gridCol w="1798355">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gridCol w="1485900">
                  <a:extLst>
                    <a:ext uri="{9D8B030D-6E8A-4147-A177-3AD203B41FA5}">
                      <a16:colId xmlns:a16="http://schemas.microsoft.com/office/drawing/2014/main" val="20005"/>
                    </a:ext>
                  </a:extLst>
                </a:gridCol>
              </a:tblGrid>
              <a:tr h="752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Age of 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rPr>
                        <a:t>2 years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rPr>
                        <a:t>3 years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rPr>
                        <a:t>4 years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rPr>
                        <a:t>5 years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$23,500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$18,700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$15,350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243" name="Picture 29" descr="MPj04285760000[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581400" y="3940175"/>
            <a:ext cx="2024063" cy="1317625"/>
          </a:xfrm>
          <a:noFill/>
        </p:spPr>
      </p:pic>
    </p:spTree>
    <p:extLst>
      <p:ext uri="{BB962C8B-B14F-4D97-AF65-F5344CB8AC3E}">
        <p14:creationId xmlns:p14="http://schemas.microsoft.com/office/powerpoint/2010/main" val="31273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down)">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2"/>
                                        </p:tgtEl>
                                        <p:attrNameLst>
                                          <p:attrName>style.visibility</p:attrName>
                                        </p:attrNameLst>
                                      </p:cBhvr>
                                      <p:to>
                                        <p:strVal val="visible"/>
                                      </p:to>
                                    </p:set>
                                    <p:animEffect transition="in" filter="wipe(down)">
                                      <p:cBhvr>
                                        <p:cTn id="17" dur="500"/>
                                        <p:tgtEl>
                                          <p:spTgt spid="10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b="1" u="sng">
                <a:effectLst>
                  <a:outerShdw blurRad="38100" dist="38100" dir="2700000" algn="tl">
                    <a:srgbClr val="FFFFFF"/>
                  </a:outerShdw>
                </a:effectLst>
              </a:rPr>
              <a:t>No Correlation</a:t>
            </a:r>
          </a:p>
        </p:txBody>
      </p:sp>
      <p:sp>
        <p:nvSpPr>
          <p:cNvPr id="10243" name="Rectangle 3"/>
          <p:cNvSpPr>
            <a:spLocks noGrp="1" noChangeArrowheads="1"/>
          </p:cNvSpPr>
          <p:nvPr>
            <p:ph type="body" sz="half" idx="1"/>
          </p:nvPr>
        </p:nvSpPr>
        <p:spPr>
          <a:xfrm>
            <a:off x="457200" y="2438400"/>
            <a:ext cx="4953000" cy="4525963"/>
          </a:xfrm>
        </p:spPr>
        <p:txBody>
          <a:bodyPr/>
          <a:lstStyle/>
          <a:p>
            <a:pPr marL="0" indent="0" eaLnBrk="1" hangingPunct="1">
              <a:buNone/>
            </a:pPr>
            <a:r>
              <a:rPr lang="en-US" sz="2800" dirty="0"/>
              <a:t>If there is no pattern, and the points looked scattered, then it is NO CORRELATION.</a:t>
            </a:r>
          </a:p>
        </p:txBody>
      </p:sp>
      <p:pic>
        <p:nvPicPr>
          <p:cNvPr id="10244"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62600" y="1775340"/>
            <a:ext cx="3186113" cy="3558660"/>
          </a:xfrm>
          <a:noFill/>
        </p:spPr>
      </p:pic>
      <p:pic>
        <p:nvPicPr>
          <p:cNvPr id="10245" name="Picture 6" descr="MCBD06670_0000[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19200" y="4419600"/>
            <a:ext cx="2430463" cy="2438400"/>
          </a:xfrm>
          <a:noFill/>
        </p:spPr>
      </p:pic>
    </p:spTree>
    <p:extLst>
      <p:ext uri="{BB962C8B-B14F-4D97-AF65-F5344CB8AC3E}">
        <p14:creationId xmlns:p14="http://schemas.microsoft.com/office/powerpoint/2010/main" val="30675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ircle(in)">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wipe(down)">
                                      <p:cBhvr>
                                        <p:cTn id="1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43000"/>
          </a:xfrm>
        </p:spPr>
        <p:txBody>
          <a:bodyPr>
            <a:normAutofit fontScale="90000"/>
          </a:bodyPr>
          <a:lstStyle/>
          <a:p>
            <a:pPr eaLnBrk="1" hangingPunct="1">
              <a:defRPr/>
            </a:pPr>
            <a:r>
              <a:rPr lang="en-US" b="1" u="sng" dirty="0">
                <a:effectLst>
                  <a:outerShdw blurRad="38100" dist="38100" dir="2700000" algn="tl">
                    <a:srgbClr val="FFFFFF"/>
                  </a:outerShdw>
                </a:effectLst>
              </a:rPr>
              <a:t>No Correlation</a:t>
            </a:r>
            <a:br>
              <a:rPr lang="en-US" b="1" u="sng" dirty="0">
                <a:effectLst>
                  <a:outerShdw blurRad="38100" dist="38100" dir="2700000" algn="tl">
                    <a:srgbClr val="FFFFFF"/>
                  </a:outerShdw>
                </a:effectLst>
              </a:rPr>
            </a:br>
            <a:r>
              <a:rPr lang="en-US" b="1" u="sng" dirty="0">
                <a:effectLst>
                  <a:outerShdw blurRad="38100" dist="38100" dir="2700000" algn="tl">
                    <a:srgbClr val="FFFFFF"/>
                  </a:outerShdw>
                </a:effectLst>
              </a:rPr>
              <a:t>Shoe Size vs. Batting Average</a:t>
            </a:r>
          </a:p>
        </p:txBody>
      </p:sp>
      <p:sp>
        <p:nvSpPr>
          <p:cNvPr id="11267" name="Rectangle 3"/>
          <p:cNvSpPr>
            <a:spLocks noGrp="1" noChangeArrowheads="1"/>
          </p:cNvSpPr>
          <p:nvPr>
            <p:ph type="body" sz="half" idx="1"/>
          </p:nvPr>
        </p:nvSpPr>
        <p:spPr>
          <a:xfrm>
            <a:off x="0" y="2408237"/>
            <a:ext cx="9144000" cy="4525963"/>
          </a:xfrm>
        </p:spPr>
        <p:txBody>
          <a:bodyPr>
            <a:normAutofit/>
          </a:bodyPr>
          <a:lstStyle/>
          <a:p>
            <a:pPr marL="0" indent="0" algn="ctr" eaLnBrk="1" hangingPunct="1">
              <a:buNone/>
            </a:pPr>
            <a:r>
              <a:rPr lang="en-US" sz="3200" b="1" dirty="0"/>
              <a:t>The shoe size does not make the player better or worse.</a:t>
            </a:r>
          </a:p>
          <a:p>
            <a:pPr marL="0" indent="0" algn="ctr" eaLnBrk="1" hangingPunct="1">
              <a:buNone/>
            </a:pPr>
            <a:endParaRPr lang="en-US" sz="3200" b="1" dirty="0"/>
          </a:p>
          <a:p>
            <a:pPr marL="0" indent="0" algn="ctr" eaLnBrk="1" hangingPunct="1">
              <a:buNone/>
            </a:pPr>
            <a:r>
              <a:rPr lang="en-US" sz="3200" b="1" dirty="0"/>
              <a:t>This has no correlation.</a:t>
            </a:r>
          </a:p>
        </p:txBody>
      </p:sp>
      <p:pic>
        <p:nvPicPr>
          <p:cNvPr id="11268" name="Picture 4" descr="j019903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81800" y="3224212"/>
            <a:ext cx="2122487" cy="2338388"/>
          </a:xfrm>
          <a:noFill/>
        </p:spPr>
      </p:pic>
      <p:pic>
        <p:nvPicPr>
          <p:cNvPr id="11269" name="Picture 6" descr="MPj04074330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4114800"/>
            <a:ext cx="1725613" cy="2590800"/>
          </a:xfrm>
          <a:noFill/>
        </p:spPr>
      </p:pic>
    </p:spTree>
    <p:extLst>
      <p:ext uri="{BB962C8B-B14F-4D97-AF65-F5344CB8AC3E}">
        <p14:creationId xmlns:p14="http://schemas.microsoft.com/office/powerpoint/2010/main" val="35748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ircle(in)">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circle(in)">
                                      <p:cBhvr>
                                        <p:cTn id="12" dur="2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0563" y="152400"/>
            <a:ext cx="2103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u="sng">
                <a:latin typeface="Times New Roman" pitchFamily="18" charset="0"/>
              </a:rPr>
              <a:t>Scatterplots</a:t>
            </a:r>
          </a:p>
        </p:txBody>
      </p:sp>
      <p:sp>
        <p:nvSpPr>
          <p:cNvPr id="12291" name="Text Box 3"/>
          <p:cNvSpPr txBox="1">
            <a:spLocks noChangeArrowheads="1"/>
          </p:cNvSpPr>
          <p:nvPr/>
        </p:nvSpPr>
        <p:spPr bwMode="auto">
          <a:xfrm>
            <a:off x="838200" y="609600"/>
            <a:ext cx="7705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Which scatterplots below show a linear trend?</a:t>
            </a:r>
          </a:p>
        </p:txBody>
      </p:sp>
      <p:sp>
        <p:nvSpPr>
          <p:cNvPr id="12292" name="Line 4"/>
          <p:cNvSpPr>
            <a:spLocks noChangeShapeType="1"/>
          </p:cNvSpPr>
          <p:nvPr/>
        </p:nvSpPr>
        <p:spPr bwMode="auto">
          <a:xfrm flipV="1">
            <a:off x="838200" y="14478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p:cNvSpPr>
            <a:spLocks noChangeShapeType="1"/>
          </p:cNvSpPr>
          <p:nvPr/>
        </p:nvSpPr>
        <p:spPr bwMode="auto">
          <a:xfrm>
            <a:off x="838200" y="34163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4" name="Oval 6"/>
          <p:cNvSpPr>
            <a:spLocks noChangeArrowheads="1"/>
          </p:cNvSpPr>
          <p:nvPr/>
        </p:nvSpPr>
        <p:spPr bwMode="auto">
          <a:xfrm>
            <a:off x="1066800" y="2501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5" name="Oval 7"/>
          <p:cNvSpPr>
            <a:spLocks noChangeArrowheads="1"/>
          </p:cNvSpPr>
          <p:nvPr/>
        </p:nvSpPr>
        <p:spPr bwMode="auto">
          <a:xfrm>
            <a:off x="1981200" y="2273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6" name="Oval 8"/>
          <p:cNvSpPr>
            <a:spLocks noChangeArrowheads="1"/>
          </p:cNvSpPr>
          <p:nvPr/>
        </p:nvSpPr>
        <p:spPr bwMode="auto">
          <a:xfrm>
            <a:off x="1295400" y="2882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7" name="Oval 9"/>
          <p:cNvSpPr>
            <a:spLocks noChangeArrowheads="1"/>
          </p:cNvSpPr>
          <p:nvPr/>
        </p:nvSpPr>
        <p:spPr bwMode="auto">
          <a:xfrm>
            <a:off x="2286000" y="27305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8" name="Oval 10"/>
          <p:cNvSpPr>
            <a:spLocks noChangeArrowheads="1"/>
          </p:cNvSpPr>
          <p:nvPr/>
        </p:nvSpPr>
        <p:spPr bwMode="auto">
          <a:xfrm>
            <a:off x="1600200" y="2120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9" name="Oval 11"/>
          <p:cNvSpPr>
            <a:spLocks noChangeArrowheads="1"/>
          </p:cNvSpPr>
          <p:nvPr/>
        </p:nvSpPr>
        <p:spPr bwMode="auto">
          <a:xfrm>
            <a:off x="1828800" y="3263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0" name="Oval 12"/>
          <p:cNvSpPr>
            <a:spLocks noChangeArrowheads="1"/>
          </p:cNvSpPr>
          <p:nvPr/>
        </p:nvSpPr>
        <p:spPr bwMode="auto">
          <a:xfrm>
            <a:off x="2514600" y="19685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1" name="Oval 13"/>
          <p:cNvSpPr>
            <a:spLocks noChangeArrowheads="1"/>
          </p:cNvSpPr>
          <p:nvPr/>
        </p:nvSpPr>
        <p:spPr bwMode="auto">
          <a:xfrm>
            <a:off x="1905000" y="2654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2" name="Oval 14"/>
          <p:cNvSpPr>
            <a:spLocks noChangeArrowheads="1"/>
          </p:cNvSpPr>
          <p:nvPr/>
        </p:nvSpPr>
        <p:spPr bwMode="auto">
          <a:xfrm>
            <a:off x="1295400" y="1739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3" name="Line 15"/>
          <p:cNvSpPr>
            <a:spLocks noChangeShapeType="1"/>
          </p:cNvSpPr>
          <p:nvPr/>
        </p:nvSpPr>
        <p:spPr bwMode="auto">
          <a:xfrm flipV="1">
            <a:off x="3733800" y="14478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4" name="Line 16"/>
          <p:cNvSpPr>
            <a:spLocks noChangeShapeType="1"/>
          </p:cNvSpPr>
          <p:nvPr/>
        </p:nvSpPr>
        <p:spPr bwMode="auto">
          <a:xfrm>
            <a:off x="3733800" y="34163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5" name="Oval 17"/>
          <p:cNvSpPr>
            <a:spLocks noChangeArrowheads="1"/>
          </p:cNvSpPr>
          <p:nvPr/>
        </p:nvSpPr>
        <p:spPr bwMode="auto">
          <a:xfrm>
            <a:off x="3962400" y="1981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6" name="Oval 18"/>
          <p:cNvSpPr>
            <a:spLocks noChangeArrowheads="1"/>
          </p:cNvSpPr>
          <p:nvPr/>
        </p:nvSpPr>
        <p:spPr bwMode="auto">
          <a:xfrm>
            <a:off x="5029200" y="2895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7" name="Oval 19"/>
          <p:cNvSpPr>
            <a:spLocks noChangeArrowheads="1"/>
          </p:cNvSpPr>
          <p:nvPr/>
        </p:nvSpPr>
        <p:spPr bwMode="auto">
          <a:xfrm>
            <a:off x="42672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8" name="Oval 20"/>
          <p:cNvSpPr>
            <a:spLocks noChangeArrowheads="1"/>
          </p:cNvSpPr>
          <p:nvPr/>
        </p:nvSpPr>
        <p:spPr bwMode="auto">
          <a:xfrm>
            <a:off x="5181600" y="27305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09" name="Oval 21"/>
          <p:cNvSpPr>
            <a:spLocks noChangeArrowheads="1"/>
          </p:cNvSpPr>
          <p:nvPr/>
        </p:nvSpPr>
        <p:spPr bwMode="auto">
          <a:xfrm>
            <a:off x="4495800" y="2120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0" name="Oval 22"/>
          <p:cNvSpPr>
            <a:spLocks noChangeArrowheads="1"/>
          </p:cNvSpPr>
          <p:nvPr/>
        </p:nvSpPr>
        <p:spPr bwMode="auto">
          <a:xfrm>
            <a:off x="5410200" y="3263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1" name="Oval 23"/>
          <p:cNvSpPr>
            <a:spLocks noChangeArrowheads="1"/>
          </p:cNvSpPr>
          <p:nvPr/>
        </p:nvSpPr>
        <p:spPr bwMode="auto">
          <a:xfrm>
            <a:off x="4724400" y="2438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2" name="Oval 24"/>
          <p:cNvSpPr>
            <a:spLocks noChangeArrowheads="1"/>
          </p:cNvSpPr>
          <p:nvPr/>
        </p:nvSpPr>
        <p:spPr bwMode="auto">
          <a:xfrm>
            <a:off x="4800600" y="2654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3" name="Oval 25"/>
          <p:cNvSpPr>
            <a:spLocks noChangeArrowheads="1"/>
          </p:cNvSpPr>
          <p:nvPr/>
        </p:nvSpPr>
        <p:spPr bwMode="auto">
          <a:xfrm>
            <a:off x="3886200" y="1739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4" name="Line 26"/>
          <p:cNvSpPr>
            <a:spLocks noChangeShapeType="1"/>
          </p:cNvSpPr>
          <p:nvPr/>
        </p:nvSpPr>
        <p:spPr bwMode="auto">
          <a:xfrm flipV="1">
            <a:off x="6400800" y="14478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7"/>
          <p:cNvSpPr>
            <a:spLocks noChangeShapeType="1"/>
          </p:cNvSpPr>
          <p:nvPr/>
        </p:nvSpPr>
        <p:spPr bwMode="auto">
          <a:xfrm>
            <a:off x="6400800" y="34163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Oval 28"/>
          <p:cNvSpPr>
            <a:spLocks noChangeArrowheads="1"/>
          </p:cNvSpPr>
          <p:nvPr/>
        </p:nvSpPr>
        <p:spPr bwMode="auto">
          <a:xfrm>
            <a:off x="6629400" y="2501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7" name="Oval 29"/>
          <p:cNvSpPr>
            <a:spLocks noChangeArrowheads="1"/>
          </p:cNvSpPr>
          <p:nvPr/>
        </p:nvSpPr>
        <p:spPr bwMode="auto">
          <a:xfrm>
            <a:off x="75438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8" name="Oval 30"/>
          <p:cNvSpPr>
            <a:spLocks noChangeArrowheads="1"/>
          </p:cNvSpPr>
          <p:nvPr/>
        </p:nvSpPr>
        <p:spPr bwMode="auto">
          <a:xfrm>
            <a:off x="6858000" y="2362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19" name="Oval 31"/>
          <p:cNvSpPr>
            <a:spLocks noChangeArrowheads="1"/>
          </p:cNvSpPr>
          <p:nvPr/>
        </p:nvSpPr>
        <p:spPr bwMode="auto">
          <a:xfrm>
            <a:off x="78486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0" name="Oval 32"/>
          <p:cNvSpPr>
            <a:spLocks noChangeArrowheads="1"/>
          </p:cNvSpPr>
          <p:nvPr/>
        </p:nvSpPr>
        <p:spPr bwMode="auto">
          <a:xfrm>
            <a:off x="7162800" y="2120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1" name="Oval 33"/>
          <p:cNvSpPr>
            <a:spLocks noChangeArrowheads="1"/>
          </p:cNvSpPr>
          <p:nvPr/>
        </p:nvSpPr>
        <p:spPr bwMode="auto">
          <a:xfrm>
            <a:off x="8077200" y="1524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2" name="Oval 34"/>
          <p:cNvSpPr>
            <a:spLocks noChangeArrowheads="1"/>
          </p:cNvSpPr>
          <p:nvPr/>
        </p:nvSpPr>
        <p:spPr bwMode="auto">
          <a:xfrm>
            <a:off x="7467600" y="2057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3" name="Oval 35"/>
          <p:cNvSpPr>
            <a:spLocks noChangeArrowheads="1"/>
          </p:cNvSpPr>
          <p:nvPr/>
        </p:nvSpPr>
        <p:spPr bwMode="auto">
          <a:xfrm>
            <a:off x="6858000" y="2590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24" name="Text Box 36"/>
          <p:cNvSpPr txBox="1">
            <a:spLocks noChangeArrowheads="1"/>
          </p:cNvSpPr>
          <p:nvPr/>
        </p:nvSpPr>
        <p:spPr bwMode="auto">
          <a:xfrm>
            <a:off x="338138" y="1238250"/>
            <a:ext cx="500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a)</a:t>
            </a:r>
          </a:p>
        </p:txBody>
      </p:sp>
      <p:sp>
        <p:nvSpPr>
          <p:cNvPr id="12325" name="Text Box 37"/>
          <p:cNvSpPr txBox="1">
            <a:spLocks noChangeArrowheads="1"/>
          </p:cNvSpPr>
          <p:nvPr/>
        </p:nvSpPr>
        <p:spPr bwMode="auto">
          <a:xfrm>
            <a:off x="3200400" y="1249363"/>
            <a:ext cx="500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c)</a:t>
            </a:r>
          </a:p>
        </p:txBody>
      </p:sp>
      <p:sp>
        <p:nvSpPr>
          <p:cNvPr id="12326" name="Text Box 38"/>
          <p:cNvSpPr txBox="1">
            <a:spLocks noChangeArrowheads="1"/>
          </p:cNvSpPr>
          <p:nvPr/>
        </p:nvSpPr>
        <p:spPr bwMode="auto">
          <a:xfrm>
            <a:off x="5900738" y="1249363"/>
            <a:ext cx="50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e)</a:t>
            </a:r>
          </a:p>
        </p:txBody>
      </p:sp>
      <p:sp>
        <p:nvSpPr>
          <p:cNvPr id="12327" name="Line 39"/>
          <p:cNvSpPr>
            <a:spLocks noChangeShapeType="1"/>
          </p:cNvSpPr>
          <p:nvPr/>
        </p:nvSpPr>
        <p:spPr bwMode="auto">
          <a:xfrm flipV="1">
            <a:off x="838200" y="40386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8" name="Line 40"/>
          <p:cNvSpPr>
            <a:spLocks noChangeShapeType="1"/>
          </p:cNvSpPr>
          <p:nvPr/>
        </p:nvSpPr>
        <p:spPr bwMode="auto">
          <a:xfrm>
            <a:off x="838200" y="60071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9" name="Oval 41"/>
          <p:cNvSpPr>
            <a:spLocks noChangeArrowheads="1"/>
          </p:cNvSpPr>
          <p:nvPr/>
        </p:nvSpPr>
        <p:spPr bwMode="auto">
          <a:xfrm>
            <a:off x="1066800" y="5092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0" name="Oval 42"/>
          <p:cNvSpPr>
            <a:spLocks noChangeArrowheads="1"/>
          </p:cNvSpPr>
          <p:nvPr/>
        </p:nvSpPr>
        <p:spPr bwMode="auto">
          <a:xfrm>
            <a:off x="914400" y="5791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1" name="Oval 43"/>
          <p:cNvSpPr>
            <a:spLocks noChangeArrowheads="1"/>
          </p:cNvSpPr>
          <p:nvPr/>
        </p:nvSpPr>
        <p:spPr bwMode="auto">
          <a:xfrm>
            <a:off x="1295400" y="5473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2" name="Oval 44"/>
          <p:cNvSpPr>
            <a:spLocks noChangeArrowheads="1"/>
          </p:cNvSpPr>
          <p:nvPr/>
        </p:nvSpPr>
        <p:spPr bwMode="auto">
          <a:xfrm>
            <a:off x="990600" y="5321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3" name="Oval 45"/>
          <p:cNvSpPr>
            <a:spLocks noChangeArrowheads="1"/>
          </p:cNvSpPr>
          <p:nvPr/>
        </p:nvSpPr>
        <p:spPr bwMode="auto">
          <a:xfrm>
            <a:off x="1447800" y="571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4" name="Oval 46"/>
          <p:cNvSpPr>
            <a:spLocks noChangeArrowheads="1"/>
          </p:cNvSpPr>
          <p:nvPr/>
        </p:nvSpPr>
        <p:spPr bwMode="auto">
          <a:xfrm>
            <a:off x="1295400" y="5854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5" name="Oval 47"/>
          <p:cNvSpPr>
            <a:spLocks noChangeArrowheads="1"/>
          </p:cNvSpPr>
          <p:nvPr/>
        </p:nvSpPr>
        <p:spPr bwMode="auto">
          <a:xfrm>
            <a:off x="1066800" y="5638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6" name="Oval 48"/>
          <p:cNvSpPr>
            <a:spLocks noChangeArrowheads="1"/>
          </p:cNvSpPr>
          <p:nvPr/>
        </p:nvSpPr>
        <p:spPr bwMode="auto">
          <a:xfrm>
            <a:off x="914400" y="52451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7" name="Oval 49"/>
          <p:cNvSpPr>
            <a:spLocks noChangeArrowheads="1"/>
          </p:cNvSpPr>
          <p:nvPr/>
        </p:nvSpPr>
        <p:spPr bwMode="auto">
          <a:xfrm>
            <a:off x="1219200" y="571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38" name="Line 50"/>
          <p:cNvSpPr>
            <a:spLocks noChangeShapeType="1"/>
          </p:cNvSpPr>
          <p:nvPr/>
        </p:nvSpPr>
        <p:spPr bwMode="auto">
          <a:xfrm flipV="1">
            <a:off x="3733800" y="40386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9" name="Line 51"/>
          <p:cNvSpPr>
            <a:spLocks noChangeShapeType="1"/>
          </p:cNvSpPr>
          <p:nvPr/>
        </p:nvSpPr>
        <p:spPr bwMode="auto">
          <a:xfrm>
            <a:off x="3733800" y="60071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0" name="Oval 52"/>
          <p:cNvSpPr>
            <a:spLocks noChangeArrowheads="1"/>
          </p:cNvSpPr>
          <p:nvPr/>
        </p:nvSpPr>
        <p:spPr bwMode="auto">
          <a:xfrm>
            <a:off x="4953000" y="4572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1" name="Oval 53"/>
          <p:cNvSpPr>
            <a:spLocks noChangeArrowheads="1"/>
          </p:cNvSpPr>
          <p:nvPr/>
        </p:nvSpPr>
        <p:spPr bwMode="auto">
          <a:xfrm>
            <a:off x="4495800" y="5486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2" name="Oval 54"/>
          <p:cNvSpPr>
            <a:spLocks noChangeArrowheads="1"/>
          </p:cNvSpPr>
          <p:nvPr/>
        </p:nvSpPr>
        <p:spPr bwMode="auto">
          <a:xfrm>
            <a:off x="4267200" y="4495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3" name="Oval 55"/>
          <p:cNvSpPr>
            <a:spLocks noChangeArrowheads="1"/>
          </p:cNvSpPr>
          <p:nvPr/>
        </p:nvSpPr>
        <p:spPr bwMode="auto">
          <a:xfrm>
            <a:off x="5029200" y="5321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4" name="Oval 56"/>
          <p:cNvSpPr>
            <a:spLocks noChangeArrowheads="1"/>
          </p:cNvSpPr>
          <p:nvPr/>
        </p:nvSpPr>
        <p:spPr bwMode="auto">
          <a:xfrm>
            <a:off x="4038600" y="4711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5" name="Oval 57"/>
          <p:cNvSpPr>
            <a:spLocks noChangeArrowheads="1"/>
          </p:cNvSpPr>
          <p:nvPr/>
        </p:nvSpPr>
        <p:spPr bwMode="auto">
          <a:xfrm>
            <a:off x="5410200" y="5854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6" name="Oval 58"/>
          <p:cNvSpPr>
            <a:spLocks noChangeArrowheads="1"/>
          </p:cNvSpPr>
          <p:nvPr/>
        </p:nvSpPr>
        <p:spPr bwMode="auto">
          <a:xfrm>
            <a:off x="5181600" y="5029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7" name="Oval 59"/>
          <p:cNvSpPr>
            <a:spLocks noChangeArrowheads="1"/>
          </p:cNvSpPr>
          <p:nvPr/>
        </p:nvSpPr>
        <p:spPr bwMode="auto">
          <a:xfrm>
            <a:off x="4038600" y="52451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8" name="Oval 60"/>
          <p:cNvSpPr>
            <a:spLocks noChangeArrowheads="1"/>
          </p:cNvSpPr>
          <p:nvPr/>
        </p:nvSpPr>
        <p:spPr bwMode="auto">
          <a:xfrm>
            <a:off x="4572000" y="4330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49" name="Line 61"/>
          <p:cNvSpPr>
            <a:spLocks noChangeShapeType="1"/>
          </p:cNvSpPr>
          <p:nvPr/>
        </p:nvSpPr>
        <p:spPr bwMode="auto">
          <a:xfrm flipV="1">
            <a:off x="6400800" y="40386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50" name="Line 62"/>
          <p:cNvSpPr>
            <a:spLocks noChangeShapeType="1"/>
          </p:cNvSpPr>
          <p:nvPr/>
        </p:nvSpPr>
        <p:spPr bwMode="auto">
          <a:xfrm>
            <a:off x="6400800" y="6007100"/>
            <a:ext cx="19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51" name="Oval 63"/>
          <p:cNvSpPr>
            <a:spLocks noChangeArrowheads="1"/>
          </p:cNvSpPr>
          <p:nvPr/>
        </p:nvSpPr>
        <p:spPr bwMode="auto">
          <a:xfrm>
            <a:off x="6553200" y="4800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2" name="Oval 64"/>
          <p:cNvSpPr>
            <a:spLocks noChangeArrowheads="1"/>
          </p:cNvSpPr>
          <p:nvPr/>
        </p:nvSpPr>
        <p:spPr bwMode="auto">
          <a:xfrm>
            <a:off x="6858000" y="4724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3" name="Oval 65"/>
          <p:cNvSpPr>
            <a:spLocks noChangeArrowheads="1"/>
          </p:cNvSpPr>
          <p:nvPr/>
        </p:nvSpPr>
        <p:spPr bwMode="auto">
          <a:xfrm>
            <a:off x="7772400" y="4800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4" name="Oval 66"/>
          <p:cNvSpPr>
            <a:spLocks noChangeArrowheads="1"/>
          </p:cNvSpPr>
          <p:nvPr/>
        </p:nvSpPr>
        <p:spPr bwMode="auto">
          <a:xfrm>
            <a:off x="7543800" y="4724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5" name="Oval 67"/>
          <p:cNvSpPr>
            <a:spLocks noChangeArrowheads="1"/>
          </p:cNvSpPr>
          <p:nvPr/>
        </p:nvSpPr>
        <p:spPr bwMode="auto">
          <a:xfrm>
            <a:off x="7162800" y="4711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6" name="Oval 68"/>
          <p:cNvSpPr>
            <a:spLocks noChangeArrowheads="1"/>
          </p:cNvSpPr>
          <p:nvPr/>
        </p:nvSpPr>
        <p:spPr bwMode="auto">
          <a:xfrm>
            <a:off x="8001000" y="49149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7" name="Oval 69"/>
          <p:cNvSpPr>
            <a:spLocks noChangeArrowheads="1"/>
          </p:cNvSpPr>
          <p:nvPr/>
        </p:nvSpPr>
        <p:spPr bwMode="auto">
          <a:xfrm>
            <a:off x="7010400" y="48641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8" name="Oval 70"/>
          <p:cNvSpPr>
            <a:spLocks noChangeArrowheads="1"/>
          </p:cNvSpPr>
          <p:nvPr/>
        </p:nvSpPr>
        <p:spPr bwMode="auto">
          <a:xfrm>
            <a:off x="7467600" y="4953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359" name="Text Box 71"/>
          <p:cNvSpPr txBox="1">
            <a:spLocks noChangeArrowheads="1"/>
          </p:cNvSpPr>
          <p:nvPr/>
        </p:nvSpPr>
        <p:spPr bwMode="auto">
          <a:xfrm>
            <a:off x="338138" y="3829050"/>
            <a:ext cx="522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b)</a:t>
            </a:r>
          </a:p>
        </p:txBody>
      </p:sp>
      <p:sp>
        <p:nvSpPr>
          <p:cNvPr id="12360" name="Text Box 72"/>
          <p:cNvSpPr txBox="1">
            <a:spLocks noChangeArrowheads="1"/>
          </p:cNvSpPr>
          <p:nvPr/>
        </p:nvSpPr>
        <p:spPr bwMode="auto">
          <a:xfrm>
            <a:off x="3200400" y="3840163"/>
            <a:ext cx="522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d)</a:t>
            </a:r>
          </a:p>
        </p:txBody>
      </p:sp>
      <p:sp>
        <p:nvSpPr>
          <p:cNvPr id="12361" name="Text Box 73"/>
          <p:cNvSpPr txBox="1">
            <a:spLocks noChangeArrowheads="1"/>
          </p:cNvSpPr>
          <p:nvPr/>
        </p:nvSpPr>
        <p:spPr bwMode="auto">
          <a:xfrm>
            <a:off x="5900738" y="3840163"/>
            <a:ext cx="454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f)</a:t>
            </a:r>
          </a:p>
        </p:txBody>
      </p:sp>
      <p:sp>
        <p:nvSpPr>
          <p:cNvPr id="18506" name="Oval 74"/>
          <p:cNvSpPr>
            <a:spLocks noChangeArrowheads="1"/>
          </p:cNvSpPr>
          <p:nvPr/>
        </p:nvSpPr>
        <p:spPr bwMode="auto">
          <a:xfrm>
            <a:off x="3200400" y="1371600"/>
            <a:ext cx="457200" cy="457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7" name="Line 75"/>
          <p:cNvSpPr>
            <a:spLocks noChangeShapeType="1"/>
          </p:cNvSpPr>
          <p:nvPr/>
        </p:nvSpPr>
        <p:spPr bwMode="auto">
          <a:xfrm>
            <a:off x="3733800" y="1600200"/>
            <a:ext cx="1828800" cy="1600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508" name="Oval 76"/>
          <p:cNvSpPr>
            <a:spLocks noChangeArrowheads="1"/>
          </p:cNvSpPr>
          <p:nvPr/>
        </p:nvSpPr>
        <p:spPr bwMode="auto">
          <a:xfrm>
            <a:off x="5867400" y="1371600"/>
            <a:ext cx="457200" cy="457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9" name="Line 77"/>
          <p:cNvSpPr>
            <a:spLocks noChangeShapeType="1"/>
          </p:cNvSpPr>
          <p:nvPr/>
        </p:nvSpPr>
        <p:spPr bwMode="auto">
          <a:xfrm flipV="1">
            <a:off x="6400800" y="1295400"/>
            <a:ext cx="1981200" cy="1600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510" name="Oval 78"/>
          <p:cNvSpPr>
            <a:spLocks noChangeArrowheads="1"/>
          </p:cNvSpPr>
          <p:nvPr/>
        </p:nvSpPr>
        <p:spPr bwMode="auto">
          <a:xfrm>
            <a:off x="5854700" y="3937000"/>
            <a:ext cx="457200" cy="457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11" name="Line 79"/>
          <p:cNvSpPr>
            <a:spLocks noChangeShapeType="1"/>
          </p:cNvSpPr>
          <p:nvPr/>
        </p:nvSpPr>
        <p:spPr bwMode="auto">
          <a:xfrm rot="5400000" flipV="1">
            <a:off x="7391400" y="3848100"/>
            <a:ext cx="0" cy="1981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512" name="Text Box 80"/>
          <p:cNvSpPr txBox="1">
            <a:spLocks noChangeArrowheads="1"/>
          </p:cNvSpPr>
          <p:nvPr/>
        </p:nvSpPr>
        <p:spPr bwMode="auto">
          <a:xfrm>
            <a:off x="4343400" y="1336675"/>
            <a:ext cx="15700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Negative</a:t>
            </a:r>
          </a:p>
          <a:p>
            <a:pPr>
              <a:lnSpc>
                <a:spcPct val="90000"/>
              </a:lnSpc>
            </a:pPr>
            <a:r>
              <a:rPr lang="en-US" sz="2400">
                <a:latin typeface="Times New Roman" pitchFamily="18" charset="0"/>
              </a:rPr>
              <a:t>Correlation</a:t>
            </a:r>
          </a:p>
        </p:txBody>
      </p:sp>
      <p:sp>
        <p:nvSpPr>
          <p:cNvPr id="18513" name="Text Box 81"/>
          <p:cNvSpPr txBox="1">
            <a:spLocks noChangeArrowheads="1"/>
          </p:cNvSpPr>
          <p:nvPr/>
        </p:nvSpPr>
        <p:spPr bwMode="auto">
          <a:xfrm>
            <a:off x="7162800" y="2420938"/>
            <a:ext cx="15700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r>
              <a:rPr lang="en-US" sz="2400">
                <a:latin typeface="Times New Roman" pitchFamily="18" charset="0"/>
              </a:rPr>
              <a:t>Positive</a:t>
            </a:r>
          </a:p>
          <a:p>
            <a:pPr>
              <a:lnSpc>
                <a:spcPct val="80000"/>
              </a:lnSpc>
            </a:pPr>
            <a:r>
              <a:rPr lang="en-US" sz="2400">
                <a:latin typeface="Times New Roman" pitchFamily="18" charset="0"/>
              </a:rPr>
              <a:t>Correlation</a:t>
            </a:r>
          </a:p>
        </p:txBody>
      </p:sp>
      <p:sp>
        <p:nvSpPr>
          <p:cNvPr id="18514" name="Text Box 82"/>
          <p:cNvSpPr txBox="1">
            <a:spLocks noChangeArrowheads="1"/>
          </p:cNvSpPr>
          <p:nvPr/>
        </p:nvSpPr>
        <p:spPr bwMode="auto">
          <a:xfrm>
            <a:off x="6858000" y="5105400"/>
            <a:ext cx="15700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r>
              <a:rPr lang="en-US" sz="2400">
                <a:latin typeface="Times New Roman" pitchFamily="18" charset="0"/>
              </a:rPr>
              <a:t>Constant</a:t>
            </a:r>
          </a:p>
          <a:p>
            <a:pPr>
              <a:lnSpc>
                <a:spcPct val="80000"/>
              </a:lnSpc>
            </a:pPr>
            <a:r>
              <a:rPr lang="en-US" sz="2400">
                <a:latin typeface="Times New Roman" pitchFamily="18" charset="0"/>
              </a:rPr>
              <a:t>Correlation</a:t>
            </a:r>
          </a:p>
        </p:txBody>
      </p:sp>
    </p:spTree>
    <p:extLst>
      <p:ext uri="{BB962C8B-B14F-4D97-AF65-F5344CB8AC3E}">
        <p14:creationId xmlns:p14="http://schemas.microsoft.com/office/powerpoint/2010/main" val="1529359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06"/>
                                        </p:tgtEl>
                                        <p:attrNameLst>
                                          <p:attrName>style.visibility</p:attrName>
                                        </p:attrNameLst>
                                      </p:cBhvr>
                                      <p:to>
                                        <p:strVal val="visible"/>
                                      </p:to>
                                    </p:set>
                                    <p:animEffect transition="in" filter="wipe(left)">
                                      <p:cBhvr>
                                        <p:cTn id="7" dur="500"/>
                                        <p:tgtEl>
                                          <p:spTgt spid="18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07"/>
                                        </p:tgtEl>
                                        <p:attrNameLst>
                                          <p:attrName>style.visibility</p:attrName>
                                        </p:attrNameLst>
                                      </p:cBhvr>
                                      <p:to>
                                        <p:strVal val="visible"/>
                                      </p:to>
                                    </p:set>
                                    <p:animEffect transition="in" filter="wipe(left)">
                                      <p:cBhvr>
                                        <p:cTn id="12" dur="500"/>
                                        <p:tgtEl>
                                          <p:spTgt spid="18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08"/>
                                        </p:tgtEl>
                                        <p:attrNameLst>
                                          <p:attrName>style.visibility</p:attrName>
                                        </p:attrNameLst>
                                      </p:cBhvr>
                                      <p:to>
                                        <p:strVal val="visible"/>
                                      </p:to>
                                    </p:set>
                                    <p:animEffect transition="in" filter="wipe(left)">
                                      <p:cBhvr>
                                        <p:cTn id="17" dur="500"/>
                                        <p:tgtEl>
                                          <p:spTgt spid="18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09"/>
                                        </p:tgtEl>
                                        <p:attrNameLst>
                                          <p:attrName>style.visibility</p:attrName>
                                        </p:attrNameLst>
                                      </p:cBhvr>
                                      <p:to>
                                        <p:strVal val="visible"/>
                                      </p:to>
                                    </p:set>
                                    <p:animEffect transition="in" filter="wipe(left)">
                                      <p:cBhvr>
                                        <p:cTn id="22" dur="500"/>
                                        <p:tgtEl>
                                          <p:spTgt spid="185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510"/>
                                        </p:tgtEl>
                                        <p:attrNameLst>
                                          <p:attrName>style.visibility</p:attrName>
                                        </p:attrNameLst>
                                      </p:cBhvr>
                                      <p:to>
                                        <p:strVal val="visible"/>
                                      </p:to>
                                    </p:set>
                                    <p:animEffect transition="in" filter="wipe(left)">
                                      <p:cBhvr>
                                        <p:cTn id="27" dur="500"/>
                                        <p:tgtEl>
                                          <p:spTgt spid="185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511"/>
                                        </p:tgtEl>
                                        <p:attrNameLst>
                                          <p:attrName>style.visibility</p:attrName>
                                        </p:attrNameLst>
                                      </p:cBhvr>
                                      <p:to>
                                        <p:strVal val="visible"/>
                                      </p:to>
                                    </p:set>
                                    <p:animEffect transition="in" filter="wipe(left)">
                                      <p:cBhvr>
                                        <p:cTn id="32" dur="500"/>
                                        <p:tgtEl>
                                          <p:spTgt spid="185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85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851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06" grpId="0" animBg="1"/>
      <p:bldP spid="18507" grpId="0" animBg="1"/>
      <p:bldP spid="18508" grpId="0" animBg="1"/>
      <p:bldP spid="18509" grpId="0" animBg="1"/>
      <p:bldP spid="18510" grpId="0" animBg="1"/>
      <p:bldP spid="18511" grpId="0" animBg="1"/>
      <p:bldP spid="18512" grpId="0" autoUpdateAnimBg="0"/>
      <p:bldP spid="18513" grpId="0" autoUpdateAnimBg="0"/>
      <p:bldP spid="1851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0" y="1981200"/>
            <a:ext cx="9143999" cy="4144963"/>
          </a:xfrm>
        </p:spPr>
        <p:txBody>
          <a:bodyPr>
            <a:noAutofit/>
          </a:bodyPr>
          <a:lstStyle/>
          <a:p>
            <a:pPr marL="0" indent="0">
              <a:buNone/>
            </a:pPr>
            <a:r>
              <a:rPr lang="en-US" sz="2800" dirty="0"/>
              <a:t>Identify the type of correlation you would expect to see between each pair of data sets. Explain.</a:t>
            </a:r>
          </a:p>
          <a:p>
            <a:pPr marL="0" indent="0">
              <a:buNone/>
            </a:pPr>
            <a:r>
              <a:rPr lang="en-US" sz="2800" dirty="0"/>
              <a:t>a) The average temperature in a city and the number of speeding tickets given in the city. </a:t>
            </a:r>
          </a:p>
          <a:p>
            <a:pPr marL="0" indent="0">
              <a:buNone/>
            </a:pPr>
            <a:r>
              <a:rPr lang="en-US" sz="2800" b="1" dirty="0">
                <a:solidFill>
                  <a:srgbClr val="FF0000"/>
                </a:solidFill>
              </a:rPr>
              <a:t>No Correlation</a:t>
            </a:r>
          </a:p>
          <a:p>
            <a:pPr marL="0" indent="0">
              <a:buNone/>
            </a:pPr>
            <a:r>
              <a:rPr lang="en-US" sz="2800" dirty="0"/>
              <a:t>b) The number of people in an audience and ticket sales.</a:t>
            </a:r>
          </a:p>
          <a:p>
            <a:pPr marL="0" indent="0">
              <a:buNone/>
            </a:pPr>
            <a:r>
              <a:rPr lang="en-US" sz="2800" b="1" dirty="0">
                <a:solidFill>
                  <a:srgbClr val="FF0000"/>
                </a:solidFill>
              </a:rPr>
              <a:t>Positive Correlation</a:t>
            </a:r>
          </a:p>
          <a:p>
            <a:pPr marL="0" indent="0">
              <a:buNone/>
            </a:pPr>
            <a:r>
              <a:rPr lang="en-US" sz="2800" dirty="0"/>
              <a:t>c) The time since the start of a race and a runner’s distance to the finish line.</a:t>
            </a:r>
          </a:p>
          <a:p>
            <a:pPr marL="0" indent="0">
              <a:buNone/>
            </a:pPr>
            <a:r>
              <a:rPr lang="en-US" sz="2800" b="1" dirty="0">
                <a:solidFill>
                  <a:srgbClr val="FF0000"/>
                </a:solidFill>
              </a:rPr>
              <a:t>Negative Correlation</a:t>
            </a:r>
          </a:p>
        </p:txBody>
      </p:sp>
    </p:spTree>
    <p:extLst>
      <p:ext uri="{BB962C8B-B14F-4D97-AF65-F5344CB8AC3E}">
        <p14:creationId xmlns:p14="http://schemas.microsoft.com/office/powerpoint/2010/main" val="75136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86000"/>
            <a:ext cx="9220200" cy="4114799"/>
          </a:xfrm>
        </p:spPr>
        <p:txBody>
          <a:bodyPr>
            <a:noAutofit/>
          </a:bodyPr>
          <a:lstStyle/>
          <a:p>
            <a:pPr marL="0" indent="0" algn="ctr">
              <a:buNone/>
            </a:pPr>
            <a:r>
              <a:rPr lang="en-US" sz="3200" b="1" i="1" dirty="0"/>
              <a:t>Sometimes statisticians omit these points when studying data.</a:t>
            </a:r>
          </a:p>
        </p:txBody>
      </p:sp>
      <p:sp>
        <p:nvSpPr>
          <p:cNvPr id="3" name="Title 2"/>
          <p:cNvSpPr>
            <a:spLocks noGrp="1"/>
          </p:cNvSpPr>
          <p:nvPr>
            <p:ph type="title"/>
          </p:nvPr>
        </p:nvSpPr>
        <p:spPr/>
        <p:txBody>
          <a:bodyPr>
            <a:normAutofit fontScale="90000"/>
          </a:bodyPr>
          <a:lstStyle/>
          <a:p>
            <a:r>
              <a:rPr lang="en-US" dirty="0"/>
              <a:t>An </a:t>
            </a:r>
            <a:r>
              <a:rPr lang="en-US" b="1" u="sng" dirty="0"/>
              <a:t>outlier</a:t>
            </a:r>
            <a:r>
              <a:rPr lang="en-US" dirty="0"/>
              <a:t> is a point of the scatterplot that doesn’t fit the trend.</a:t>
            </a:r>
          </a:p>
        </p:txBody>
      </p:sp>
      <p:pic>
        <p:nvPicPr>
          <p:cNvPr id="3074" name="Picture 2" descr="http://t0.gstatic.com/images?q=tbn:ANd9GcRoJ0Vdbj2DaMUP4SWI9w4975kOWxRoATB3alWWaJJZbuijWtz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3" y="3352800"/>
            <a:ext cx="656408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8229600" cy="868363"/>
          </a:xfrm>
        </p:spPr>
        <p:txBody>
          <a:bodyPr/>
          <a:lstStyle/>
          <a:p>
            <a:r>
              <a:rPr lang="en-US" dirty="0"/>
              <a:t>2000 Presidential Election</a:t>
            </a:r>
          </a:p>
        </p:txBody>
      </p:sp>
      <p:pic>
        <p:nvPicPr>
          <p:cNvPr id="13315" name="Picture 3" descr="Oct0115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0" y="1364280"/>
            <a:ext cx="6019800" cy="54937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038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600" dirty="0"/>
              <a:t>Scatterplots Worksheet #1</a:t>
            </a:r>
          </a:p>
        </p:txBody>
      </p:sp>
      <p:sp>
        <p:nvSpPr>
          <p:cNvPr id="3" name="Title 2"/>
          <p:cNvSpPr>
            <a:spLocks noGrp="1"/>
          </p:cNvSpPr>
          <p:nvPr>
            <p:ph type="title"/>
          </p:nvPr>
        </p:nvSpPr>
        <p:spPr/>
        <p:txBody>
          <a:bodyPr/>
          <a:lstStyle/>
          <a:p>
            <a:r>
              <a:rPr lang="en-US" dirty="0"/>
              <a:t>Homework:</a:t>
            </a:r>
          </a:p>
        </p:txBody>
      </p:sp>
    </p:spTree>
    <p:extLst>
      <p:ext uri="{BB962C8B-B14F-4D97-AF65-F5344CB8AC3E}">
        <p14:creationId xmlns:p14="http://schemas.microsoft.com/office/powerpoint/2010/main" val="168537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304800"/>
            <a:ext cx="944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en-US" sz="3200" b="1" dirty="0">
                <a:solidFill>
                  <a:srgbClr val="002060"/>
                </a:solidFill>
                <a:latin typeface="Arial MT Bl" charset="0"/>
              </a:rPr>
              <a:t>Example 2:</a:t>
            </a:r>
          </a:p>
        </p:txBody>
      </p:sp>
      <p:sp>
        <p:nvSpPr>
          <p:cNvPr id="19459" name="Text Box 3"/>
          <p:cNvSpPr txBox="1">
            <a:spLocks noChangeArrowheads="1"/>
          </p:cNvSpPr>
          <p:nvPr/>
        </p:nvSpPr>
        <p:spPr bwMode="auto">
          <a:xfrm>
            <a:off x="381000" y="1266825"/>
            <a:ext cx="8550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b="1" dirty="0"/>
              <a:t>Choose the scatter plot that best represents the relationship between the age of a car and the amount of money spent each year on repairs. Explain.</a:t>
            </a:r>
          </a:p>
        </p:txBody>
      </p:sp>
      <p:sp>
        <p:nvSpPr>
          <p:cNvPr id="19460" name="Text Box 7"/>
          <p:cNvSpPr txBox="1">
            <a:spLocks noChangeArrowheads="1"/>
          </p:cNvSpPr>
          <p:nvPr/>
        </p:nvSpPr>
        <p:spPr bwMode="auto">
          <a:xfrm>
            <a:off x="931863" y="2727325"/>
            <a:ext cx="1330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dirty="0"/>
              <a:t>Graph A</a:t>
            </a:r>
          </a:p>
        </p:txBody>
      </p:sp>
      <p:sp>
        <p:nvSpPr>
          <p:cNvPr id="19461" name="Text Box 19"/>
          <p:cNvSpPr txBox="1">
            <a:spLocks noChangeArrowheads="1"/>
          </p:cNvSpPr>
          <p:nvPr/>
        </p:nvSpPr>
        <p:spPr bwMode="auto">
          <a:xfrm>
            <a:off x="4005263" y="2709863"/>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dirty="0"/>
              <a:t>Graph B</a:t>
            </a:r>
          </a:p>
        </p:txBody>
      </p:sp>
      <p:sp>
        <p:nvSpPr>
          <p:cNvPr id="19462" name="Text Box 31"/>
          <p:cNvSpPr txBox="1">
            <a:spLocks noChangeArrowheads="1"/>
          </p:cNvSpPr>
          <p:nvPr/>
        </p:nvSpPr>
        <p:spPr bwMode="auto">
          <a:xfrm>
            <a:off x="6943725" y="2727325"/>
            <a:ext cx="1317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dirty="0"/>
              <a:t>Graph C</a:t>
            </a:r>
          </a:p>
        </p:txBody>
      </p:sp>
      <p:pic>
        <p:nvPicPr>
          <p:cNvPr id="19463"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2286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4"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0"/>
            <a:ext cx="26003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5"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513" y="3105150"/>
            <a:ext cx="256063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068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65"/>
                                        </p:tgtEl>
                                        <p:attrNameLst>
                                          <p:attrName>style.visibility</p:attrName>
                                        </p:attrNameLst>
                                      </p:cBhvr>
                                      <p:to>
                                        <p:strVal val="visible"/>
                                      </p:to>
                                    </p:set>
                                    <p:anim calcmode="lin" valueType="num">
                                      <p:cBhvr additive="base">
                                        <p:cTn id="31" dur="500" fill="hold"/>
                                        <p:tgtEl>
                                          <p:spTgt spid="19465"/>
                                        </p:tgtEl>
                                        <p:attrNameLst>
                                          <p:attrName>ppt_x</p:attrName>
                                        </p:attrNameLst>
                                      </p:cBhvr>
                                      <p:tavLst>
                                        <p:tav tm="0">
                                          <p:val>
                                            <p:strVal val="#ppt_x"/>
                                          </p:val>
                                        </p:tav>
                                        <p:tav tm="100000">
                                          <p:val>
                                            <p:strVal val="#ppt_x"/>
                                          </p:val>
                                        </p:tav>
                                      </p:tavLst>
                                    </p:anim>
                                    <p:anim calcmode="lin" valueType="num">
                                      <p:cBhvr additive="base">
                                        <p:cTn id="32"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931863" y="2589213"/>
            <a:ext cx="1330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a:t>Graph A</a:t>
            </a:r>
          </a:p>
        </p:txBody>
      </p:sp>
      <p:sp>
        <p:nvSpPr>
          <p:cNvPr id="366599" name="Text Box 7"/>
          <p:cNvSpPr txBox="1">
            <a:spLocks noChangeArrowheads="1"/>
          </p:cNvSpPr>
          <p:nvPr/>
        </p:nvSpPr>
        <p:spPr bwMode="auto">
          <a:xfrm>
            <a:off x="3352800" y="3848100"/>
            <a:ext cx="358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1313" indent="-341313">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i="1" dirty="0">
                <a:solidFill>
                  <a:srgbClr val="3333FF"/>
                </a:solidFill>
                <a:latin typeface="Arial" panose="020B0604020202020204" pitchFamily="34" charset="0"/>
              </a:rPr>
              <a:t>    The age of the car cannot be negative.</a:t>
            </a:r>
          </a:p>
          <a:p>
            <a:endParaRPr lang="en-US" i="1" dirty="0">
              <a:solidFill>
                <a:srgbClr val="3333FF"/>
              </a:solidFill>
              <a:latin typeface="Arial" panose="020B0604020202020204" pitchFamily="34" charset="0"/>
            </a:endParaRPr>
          </a:p>
          <a:p>
            <a:r>
              <a:rPr lang="en-US" i="1" dirty="0">
                <a:solidFill>
                  <a:srgbClr val="3333FF"/>
                </a:solidFill>
                <a:latin typeface="Arial" panose="020B0604020202020204" pitchFamily="34" charset="0"/>
              </a:rPr>
              <a:t>    This is incorrect</a:t>
            </a:r>
          </a:p>
        </p:txBody>
      </p:sp>
      <p:pic>
        <p:nvPicPr>
          <p:cNvPr id="2048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86100"/>
            <a:ext cx="2286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 Box 2"/>
          <p:cNvSpPr txBox="1">
            <a:spLocks noChangeArrowheads="1"/>
          </p:cNvSpPr>
          <p:nvPr/>
        </p:nvSpPr>
        <p:spPr bwMode="auto">
          <a:xfrm>
            <a:off x="-152400" y="304800"/>
            <a:ext cx="944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en-US" sz="3200" b="1" dirty="0">
                <a:solidFill>
                  <a:srgbClr val="002060"/>
                </a:solidFill>
                <a:latin typeface="Arial MT Bl" charset="0"/>
              </a:rPr>
              <a:t>Example 2:</a:t>
            </a:r>
          </a:p>
        </p:txBody>
      </p:sp>
    </p:spTree>
    <p:extLst>
      <p:ext uri="{BB962C8B-B14F-4D97-AF65-F5344CB8AC3E}">
        <p14:creationId xmlns:p14="http://schemas.microsoft.com/office/powerpoint/2010/main" val="18280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6599">
                                            <p:txEl>
                                              <p:pRg st="0" end="0"/>
                                            </p:txEl>
                                          </p:spTgt>
                                        </p:tgtEl>
                                        <p:attrNameLst>
                                          <p:attrName>style.visibility</p:attrName>
                                        </p:attrNameLst>
                                      </p:cBhvr>
                                      <p:to>
                                        <p:strVal val="visible"/>
                                      </p:to>
                                    </p:set>
                                    <p:animEffect transition="in" filter="fade">
                                      <p:cBhvr>
                                        <p:cTn id="7" dur="1000"/>
                                        <p:tgtEl>
                                          <p:spTgt spid="366599">
                                            <p:txEl>
                                              <p:pRg st="0" end="0"/>
                                            </p:txEl>
                                          </p:spTgt>
                                        </p:tgtEl>
                                      </p:cBhvr>
                                    </p:animEffect>
                                    <p:anim calcmode="lin" valueType="num">
                                      <p:cBhvr>
                                        <p:cTn id="8" dur="1000" fill="hold"/>
                                        <p:tgtEl>
                                          <p:spTgt spid="3665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65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6599">
                                            <p:txEl>
                                              <p:pRg st="2" end="2"/>
                                            </p:txEl>
                                          </p:spTgt>
                                        </p:tgtEl>
                                        <p:attrNameLst>
                                          <p:attrName>style.visibility</p:attrName>
                                        </p:attrNameLst>
                                      </p:cBhvr>
                                      <p:to>
                                        <p:strVal val="visible"/>
                                      </p:to>
                                    </p:set>
                                    <p:animEffect transition="in" filter="fade">
                                      <p:cBhvr>
                                        <p:cTn id="14" dur="1000"/>
                                        <p:tgtEl>
                                          <p:spTgt spid="366599">
                                            <p:txEl>
                                              <p:pRg st="2" end="2"/>
                                            </p:txEl>
                                          </p:spTgt>
                                        </p:tgtEl>
                                      </p:cBhvr>
                                    </p:animEffect>
                                    <p:anim calcmode="lin" valueType="num">
                                      <p:cBhvr>
                                        <p:cTn id="15" dur="1000" fill="hold"/>
                                        <p:tgtEl>
                                          <p:spTgt spid="36659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65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a:t>Create and interpret scatter plots.</a:t>
            </a:r>
          </a:p>
          <a:p>
            <a:pPr marL="0" indent="0">
              <a:buNone/>
            </a:pPr>
            <a:endParaRPr lang="en-US" sz="3200" dirty="0"/>
          </a:p>
          <a:p>
            <a:pPr marL="0" indent="0">
              <a:buNone/>
            </a:pPr>
            <a:r>
              <a:rPr lang="en-US" sz="3200" dirty="0"/>
              <a:t>Use trend lines to make predictions.</a:t>
            </a:r>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97607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1187450" y="2598738"/>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a:t>Graph B</a:t>
            </a:r>
          </a:p>
        </p:txBody>
      </p:sp>
      <p:pic>
        <p:nvPicPr>
          <p:cNvPr id="215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95625"/>
            <a:ext cx="26003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7624" name="Text Box 8"/>
          <p:cNvSpPr txBox="1">
            <a:spLocks noChangeArrowheads="1"/>
          </p:cNvSpPr>
          <p:nvPr/>
        </p:nvSpPr>
        <p:spPr bwMode="auto">
          <a:xfrm>
            <a:off x="3505200" y="3327400"/>
            <a:ext cx="3657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1313" indent="-341313">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i="1" dirty="0">
                <a:solidFill>
                  <a:srgbClr val="3333FF"/>
                </a:solidFill>
                <a:latin typeface="Arial" panose="020B0604020202020204" pitchFamily="34" charset="0"/>
              </a:rPr>
              <a:t>     This graph shows all positive values  and a positive correlation, so this graph could be correct!</a:t>
            </a:r>
          </a:p>
        </p:txBody>
      </p:sp>
      <p:sp>
        <p:nvSpPr>
          <p:cNvPr id="7" name="Text Box 2"/>
          <p:cNvSpPr txBox="1">
            <a:spLocks noChangeArrowheads="1"/>
          </p:cNvSpPr>
          <p:nvPr/>
        </p:nvSpPr>
        <p:spPr bwMode="auto">
          <a:xfrm>
            <a:off x="-152400" y="304800"/>
            <a:ext cx="944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en-US" sz="3200" b="1" dirty="0">
                <a:solidFill>
                  <a:srgbClr val="002060"/>
                </a:solidFill>
                <a:latin typeface="Arial MT Bl" charset="0"/>
              </a:rPr>
              <a:t>Example 2:</a:t>
            </a:r>
          </a:p>
        </p:txBody>
      </p:sp>
    </p:spTree>
    <p:extLst>
      <p:ext uri="{BB962C8B-B14F-4D97-AF65-F5344CB8AC3E}">
        <p14:creationId xmlns:p14="http://schemas.microsoft.com/office/powerpoint/2010/main" val="2816191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67624"/>
                                        </p:tgtEl>
                                        <p:attrNameLst>
                                          <p:attrName>style.visibility</p:attrName>
                                        </p:attrNameLst>
                                      </p:cBhvr>
                                      <p:to>
                                        <p:strVal val="visible"/>
                                      </p:to>
                                    </p:set>
                                    <p:anim calcmode="lin" valueType="num">
                                      <p:cBhvr>
                                        <p:cTn id="7" dur="1000" fill="hold"/>
                                        <p:tgtEl>
                                          <p:spTgt spid="367624"/>
                                        </p:tgtEl>
                                        <p:attrNameLst>
                                          <p:attrName>ppt_w</p:attrName>
                                        </p:attrNameLst>
                                      </p:cBhvr>
                                      <p:tavLst>
                                        <p:tav tm="0">
                                          <p:val>
                                            <p:strVal val="#ppt_w+.3"/>
                                          </p:val>
                                        </p:tav>
                                        <p:tav tm="100000">
                                          <p:val>
                                            <p:strVal val="#ppt_w"/>
                                          </p:val>
                                        </p:tav>
                                      </p:tavLst>
                                    </p:anim>
                                    <p:anim calcmode="lin" valueType="num">
                                      <p:cBhvr>
                                        <p:cTn id="8" dur="1000" fill="hold"/>
                                        <p:tgtEl>
                                          <p:spTgt spid="367624"/>
                                        </p:tgtEl>
                                        <p:attrNameLst>
                                          <p:attrName>ppt_h</p:attrName>
                                        </p:attrNameLst>
                                      </p:cBhvr>
                                      <p:tavLst>
                                        <p:tav tm="0">
                                          <p:val>
                                            <p:strVal val="#ppt_h"/>
                                          </p:val>
                                        </p:tav>
                                        <p:tav tm="100000">
                                          <p:val>
                                            <p:strVal val="#ppt_h"/>
                                          </p:val>
                                        </p:tav>
                                      </p:tavLst>
                                    </p:anim>
                                    <p:animEffect transition="in" filter="fade">
                                      <p:cBhvr>
                                        <p:cTn id="9" dur="1000"/>
                                        <p:tgtEl>
                                          <p:spTgt spid="367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1187450" y="2455863"/>
            <a:ext cx="1317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a:t>Graph C</a:t>
            </a:r>
          </a:p>
        </p:txBody>
      </p:sp>
      <p:pic>
        <p:nvPicPr>
          <p:cNvPr id="2253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76550"/>
            <a:ext cx="26955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648" name="Text Box 8"/>
          <p:cNvSpPr txBox="1">
            <a:spLocks noChangeArrowheads="1"/>
          </p:cNvSpPr>
          <p:nvPr/>
        </p:nvSpPr>
        <p:spPr bwMode="auto">
          <a:xfrm>
            <a:off x="3276600" y="3105150"/>
            <a:ext cx="487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1313" indent="-341313">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i="1" dirty="0">
                <a:solidFill>
                  <a:srgbClr val="3333FF"/>
                </a:solidFill>
                <a:latin typeface="Arial" panose="020B0604020202020204" pitchFamily="34" charset="0"/>
              </a:rPr>
              <a:t>There will be a positive correlation between the amount spent on repairs and the age of the car. </a:t>
            </a:r>
          </a:p>
          <a:p>
            <a:endParaRPr lang="en-US" i="1" dirty="0">
              <a:solidFill>
                <a:srgbClr val="3333FF"/>
              </a:solidFill>
              <a:latin typeface="Arial" panose="020B0604020202020204" pitchFamily="34" charset="0"/>
            </a:endParaRPr>
          </a:p>
          <a:p>
            <a:r>
              <a:rPr lang="en-US" i="1" dirty="0">
                <a:solidFill>
                  <a:srgbClr val="3333FF"/>
                </a:solidFill>
                <a:latin typeface="Arial" panose="020B0604020202020204" pitchFamily="34" charset="0"/>
              </a:rPr>
              <a:t>Graph C shows a negative correlation, so it is incorrect.</a:t>
            </a:r>
          </a:p>
        </p:txBody>
      </p:sp>
      <p:sp>
        <p:nvSpPr>
          <p:cNvPr id="7" name="Text Box 2"/>
          <p:cNvSpPr txBox="1">
            <a:spLocks noChangeArrowheads="1"/>
          </p:cNvSpPr>
          <p:nvPr/>
        </p:nvSpPr>
        <p:spPr bwMode="auto">
          <a:xfrm>
            <a:off x="-152400" y="304800"/>
            <a:ext cx="944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en-US" sz="3200" b="1" dirty="0">
                <a:solidFill>
                  <a:srgbClr val="002060"/>
                </a:solidFill>
                <a:latin typeface="Arial MT Bl" charset="0"/>
              </a:rPr>
              <a:t>Example 2:</a:t>
            </a:r>
          </a:p>
        </p:txBody>
      </p:sp>
    </p:spTree>
    <p:extLst>
      <p:ext uri="{BB962C8B-B14F-4D97-AF65-F5344CB8AC3E}">
        <p14:creationId xmlns:p14="http://schemas.microsoft.com/office/powerpoint/2010/main" val="363560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3810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en-US" sz="3200" b="1" dirty="0">
                <a:solidFill>
                  <a:srgbClr val="002060"/>
                </a:solidFill>
                <a:latin typeface="Arial Black" panose="020B0A04020102020204" pitchFamily="34" charset="0"/>
              </a:rPr>
              <a:t>Example 3: ON YOUR OWN</a:t>
            </a:r>
            <a:endParaRPr lang="en-US" altLang="en-US" sz="3200" b="1" dirty="0">
              <a:solidFill>
                <a:srgbClr val="002060"/>
              </a:solidFill>
              <a:latin typeface="Arial MT Bl" charset="0"/>
            </a:endParaRPr>
          </a:p>
        </p:txBody>
      </p:sp>
      <p:sp>
        <p:nvSpPr>
          <p:cNvPr id="24579" name="Text Box 3"/>
          <p:cNvSpPr txBox="1">
            <a:spLocks noChangeArrowheads="1"/>
          </p:cNvSpPr>
          <p:nvPr/>
        </p:nvSpPr>
        <p:spPr bwMode="auto">
          <a:xfrm>
            <a:off x="381000" y="1114425"/>
            <a:ext cx="861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b="1" dirty="0"/>
              <a:t>Choose the scatter plot that best represents the relationship between the number of minutes since an oven was turned off and the temperature of the oven. Explain.</a:t>
            </a:r>
          </a:p>
        </p:txBody>
      </p:sp>
      <p:sp>
        <p:nvSpPr>
          <p:cNvPr id="24580" name="Text Box 4"/>
          <p:cNvSpPr txBox="1">
            <a:spLocks noChangeArrowheads="1"/>
          </p:cNvSpPr>
          <p:nvPr/>
        </p:nvSpPr>
        <p:spPr bwMode="auto">
          <a:xfrm>
            <a:off x="1228725" y="2911475"/>
            <a:ext cx="1330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a:t>Graph A</a:t>
            </a:r>
          </a:p>
        </p:txBody>
      </p:sp>
      <p:sp>
        <p:nvSpPr>
          <p:cNvPr id="24581" name="Text Box 5"/>
          <p:cNvSpPr txBox="1">
            <a:spLocks noChangeArrowheads="1"/>
          </p:cNvSpPr>
          <p:nvPr/>
        </p:nvSpPr>
        <p:spPr bwMode="auto">
          <a:xfrm>
            <a:off x="4168775" y="28956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a:t>Graph B</a:t>
            </a:r>
          </a:p>
        </p:txBody>
      </p:sp>
      <p:sp>
        <p:nvSpPr>
          <p:cNvPr id="24582" name="Text Box 6"/>
          <p:cNvSpPr txBox="1">
            <a:spLocks noChangeArrowheads="1"/>
          </p:cNvSpPr>
          <p:nvPr/>
        </p:nvSpPr>
        <p:spPr bwMode="auto">
          <a:xfrm>
            <a:off x="7019925" y="2895600"/>
            <a:ext cx="1317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a:t>Graph C</a:t>
            </a:r>
          </a:p>
        </p:txBody>
      </p:sp>
      <p:pic>
        <p:nvPicPr>
          <p:cNvPr id="2458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368675"/>
            <a:ext cx="24955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8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3292475"/>
            <a:ext cx="21240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8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3292475"/>
            <a:ext cx="25050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1012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162050" y="2895600"/>
            <a:ext cx="1330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sz="2000" b="1"/>
              <a:t>Graph A</a:t>
            </a:r>
          </a:p>
        </p:txBody>
      </p:sp>
      <p:sp>
        <p:nvSpPr>
          <p:cNvPr id="371719" name="Text Box 7"/>
          <p:cNvSpPr txBox="1">
            <a:spLocks noChangeArrowheads="1"/>
          </p:cNvSpPr>
          <p:nvPr/>
        </p:nvSpPr>
        <p:spPr bwMode="auto">
          <a:xfrm>
            <a:off x="3581400" y="2819400"/>
            <a:ext cx="464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1313" indent="-341313">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i="1" dirty="0">
                <a:solidFill>
                  <a:srgbClr val="3333FF"/>
                </a:solidFill>
                <a:latin typeface="Arial" panose="020B0604020202020204" pitchFamily="34" charset="0"/>
              </a:rPr>
              <a:t>    Answer: Graph A</a:t>
            </a:r>
          </a:p>
          <a:p>
            <a:r>
              <a:rPr lang="en-US" i="1" dirty="0">
                <a:solidFill>
                  <a:srgbClr val="3333FF"/>
                </a:solidFill>
                <a:latin typeface="Arial" panose="020B0604020202020204" pitchFamily="34" charset="0"/>
              </a:rPr>
              <a:t>   There will be a negative correlation between the time and the temperature because oven will get cooler as it is turned off.</a:t>
            </a:r>
          </a:p>
        </p:txBody>
      </p:sp>
      <p:pic>
        <p:nvPicPr>
          <p:cNvPr id="2560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52800"/>
            <a:ext cx="24955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 Box 2"/>
          <p:cNvSpPr txBox="1">
            <a:spLocks noChangeArrowheads="1"/>
          </p:cNvSpPr>
          <p:nvPr/>
        </p:nvSpPr>
        <p:spPr bwMode="auto">
          <a:xfrm>
            <a:off x="0" y="3810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altLang="en-US" sz="3200" b="1" dirty="0">
                <a:solidFill>
                  <a:srgbClr val="002060"/>
                </a:solidFill>
                <a:latin typeface="Arial Black" panose="020B0A04020102020204" pitchFamily="34" charset="0"/>
              </a:rPr>
              <a:t>Example 3:</a:t>
            </a:r>
            <a:endParaRPr lang="en-US" altLang="en-US" sz="3200" b="1" dirty="0">
              <a:solidFill>
                <a:srgbClr val="002060"/>
              </a:solidFill>
              <a:latin typeface="Arial MT Bl" charset="0"/>
            </a:endParaRPr>
          </a:p>
        </p:txBody>
      </p:sp>
    </p:spTree>
    <p:extLst>
      <p:ext uri="{BB962C8B-B14F-4D97-AF65-F5344CB8AC3E}">
        <p14:creationId xmlns:p14="http://schemas.microsoft.com/office/powerpoint/2010/main" val="2716122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1719"/>
                                        </p:tgtEl>
                                        <p:attrNameLst>
                                          <p:attrName>style.visibility</p:attrName>
                                        </p:attrNameLst>
                                      </p:cBhvr>
                                      <p:to>
                                        <p:strVal val="visible"/>
                                      </p:to>
                                    </p:set>
                                    <p:animEffect transition="in" filter="dissolve">
                                      <p:cBhvr>
                                        <p:cTn id="7" dur="500"/>
                                        <p:tgtEl>
                                          <p:spTgt spid="371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1" y="2797704"/>
            <a:ext cx="9143999" cy="783696"/>
          </a:xfrm>
        </p:spPr>
        <p:txBody>
          <a:bodyPr>
            <a:noAutofit/>
          </a:bodyPr>
          <a:lstStyle/>
          <a:p>
            <a:pPr marL="0" indent="0">
              <a:buNone/>
            </a:pPr>
            <a:r>
              <a:rPr lang="en-US" sz="2800" dirty="0"/>
              <a:t>The </a:t>
            </a:r>
            <a:r>
              <a:rPr lang="en-US" sz="2800" u="sng" dirty="0"/>
              <a:t>trend line </a:t>
            </a:r>
            <a:r>
              <a:rPr lang="en-US" sz="2800" dirty="0"/>
              <a:t>is the straight line that fits closest to the data.</a:t>
            </a:r>
          </a:p>
          <a:p>
            <a:pPr marL="0" indent="0">
              <a:buNone/>
            </a:pPr>
            <a:r>
              <a:rPr lang="en-US" sz="2800" dirty="0"/>
              <a:t>It may go through some, or none of the points.</a:t>
            </a:r>
          </a:p>
          <a:p>
            <a:pPr marL="0" indent="0">
              <a:buNone/>
            </a:pPr>
            <a:r>
              <a:rPr lang="en-US" sz="2800" dirty="0"/>
              <a:t>Try to have the same amount of points above and below the line.</a:t>
            </a:r>
          </a:p>
          <a:p>
            <a:pPr marL="0" indent="0">
              <a:buNone/>
            </a:pPr>
            <a:r>
              <a:rPr lang="en-US" sz="2800" dirty="0"/>
              <a:t>Trend lines can help us make predictions.</a:t>
            </a:r>
          </a:p>
          <a:p>
            <a:pPr marL="0" indent="0">
              <a:buNone/>
            </a:pPr>
            <a:r>
              <a:rPr lang="en-US" sz="2800" dirty="0"/>
              <a:t>They also show us the correlation more clearly.</a:t>
            </a:r>
          </a:p>
        </p:txBody>
      </p:sp>
      <p:sp>
        <p:nvSpPr>
          <p:cNvPr id="3" name="Title 2"/>
          <p:cNvSpPr>
            <a:spLocks noGrp="1"/>
          </p:cNvSpPr>
          <p:nvPr>
            <p:ph type="title"/>
          </p:nvPr>
        </p:nvSpPr>
        <p:spPr/>
        <p:txBody>
          <a:bodyPr/>
          <a:lstStyle/>
          <a:p>
            <a:r>
              <a:rPr lang="en-US" dirty="0"/>
              <a:t>Trend Lines</a:t>
            </a:r>
          </a:p>
        </p:txBody>
      </p:sp>
    </p:spTree>
    <p:extLst>
      <p:ext uri="{BB962C8B-B14F-4D97-AF65-F5344CB8AC3E}">
        <p14:creationId xmlns:p14="http://schemas.microsoft.com/office/powerpoint/2010/main" val="15258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 y="1524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u="sng" dirty="0">
                <a:latin typeface="Times New Roman" pitchFamily="18" charset="0"/>
              </a:rPr>
              <a:t>Example 4:</a:t>
            </a:r>
            <a:r>
              <a:rPr lang="en-US" sz="3200" b="1" dirty="0">
                <a:latin typeface="Times New Roman" pitchFamily="18" charset="0"/>
              </a:rPr>
              <a:t> Plot the data on homework time and TV time on the graph</a:t>
            </a:r>
          </a:p>
        </p:txBody>
      </p:sp>
      <p:sp>
        <p:nvSpPr>
          <p:cNvPr id="15363" name="Text Box 3"/>
          <p:cNvSpPr txBox="1">
            <a:spLocks noChangeArrowheads="1"/>
          </p:cNvSpPr>
          <p:nvPr/>
        </p:nvSpPr>
        <p:spPr bwMode="auto">
          <a:xfrm>
            <a:off x="533400" y="1676400"/>
            <a:ext cx="609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sz="2400">
                <a:latin typeface="Times New Roman" pitchFamily="18" charset="0"/>
              </a:rPr>
              <a:t>TV</a:t>
            </a:r>
          </a:p>
        </p:txBody>
      </p:sp>
      <p:sp>
        <p:nvSpPr>
          <p:cNvPr id="15364" name="Text Box 4"/>
          <p:cNvSpPr txBox="1">
            <a:spLocks noChangeArrowheads="1"/>
          </p:cNvSpPr>
          <p:nvPr/>
        </p:nvSpPr>
        <p:spPr bwMode="auto">
          <a:xfrm>
            <a:off x="1377950" y="1676400"/>
            <a:ext cx="15938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sz="2400">
                <a:latin typeface="Times New Roman" pitchFamily="18" charset="0"/>
              </a:rPr>
              <a:t>Homework</a:t>
            </a:r>
          </a:p>
        </p:txBody>
      </p:sp>
      <p:sp>
        <p:nvSpPr>
          <p:cNvPr id="15365" name="Line 5"/>
          <p:cNvSpPr>
            <a:spLocks noChangeShapeType="1"/>
          </p:cNvSpPr>
          <p:nvPr/>
        </p:nvSpPr>
        <p:spPr bwMode="auto">
          <a:xfrm>
            <a:off x="1371600" y="1716088"/>
            <a:ext cx="0" cy="419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a:off x="228600" y="2173288"/>
            <a:ext cx="2667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Text Box 7"/>
          <p:cNvSpPr txBox="1">
            <a:spLocks noChangeArrowheads="1"/>
          </p:cNvSpPr>
          <p:nvPr/>
        </p:nvSpPr>
        <p:spPr bwMode="auto">
          <a:xfrm>
            <a:off x="257175" y="22240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30 min.</a:t>
            </a:r>
          </a:p>
        </p:txBody>
      </p:sp>
      <p:sp>
        <p:nvSpPr>
          <p:cNvPr id="15368" name="Text Box 8"/>
          <p:cNvSpPr txBox="1">
            <a:spLocks noChangeArrowheads="1"/>
          </p:cNvSpPr>
          <p:nvPr/>
        </p:nvSpPr>
        <p:spPr bwMode="auto">
          <a:xfrm>
            <a:off x="277813" y="27574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45 min.</a:t>
            </a:r>
          </a:p>
        </p:txBody>
      </p:sp>
      <p:sp>
        <p:nvSpPr>
          <p:cNvPr id="15369" name="Text Box 9"/>
          <p:cNvSpPr txBox="1">
            <a:spLocks noChangeArrowheads="1"/>
          </p:cNvSpPr>
          <p:nvPr/>
        </p:nvSpPr>
        <p:spPr bwMode="auto">
          <a:xfrm>
            <a:off x="152400" y="32908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120 min.</a:t>
            </a:r>
          </a:p>
        </p:txBody>
      </p:sp>
      <p:sp>
        <p:nvSpPr>
          <p:cNvPr id="15370" name="Text Box 10"/>
          <p:cNvSpPr txBox="1">
            <a:spLocks noChangeArrowheads="1"/>
          </p:cNvSpPr>
          <p:nvPr/>
        </p:nvSpPr>
        <p:spPr bwMode="auto">
          <a:xfrm>
            <a:off x="180975" y="38242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240 min.</a:t>
            </a:r>
          </a:p>
        </p:txBody>
      </p:sp>
      <p:sp>
        <p:nvSpPr>
          <p:cNvPr id="15371" name="Text Box 11"/>
          <p:cNvSpPr txBox="1">
            <a:spLocks noChangeArrowheads="1"/>
          </p:cNvSpPr>
          <p:nvPr/>
        </p:nvSpPr>
        <p:spPr bwMode="auto">
          <a:xfrm>
            <a:off x="257175" y="43576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90 min.</a:t>
            </a:r>
          </a:p>
        </p:txBody>
      </p:sp>
      <p:sp>
        <p:nvSpPr>
          <p:cNvPr id="15372" name="Text Box 12"/>
          <p:cNvSpPr txBox="1">
            <a:spLocks noChangeArrowheads="1"/>
          </p:cNvSpPr>
          <p:nvPr/>
        </p:nvSpPr>
        <p:spPr bwMode="auto">
          <a:xfrm>
            <a:off x="152400" y="48910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150 min.</a:t>
            </a:r>
          </a:p>
        </p:txBody>
      </p:sp>
      <p:sp>
        <p:nvSpPr>
          <p:cNvPr id="15373" name="Text Box 13"/>
          <p:cNvSpPr txBox="1">
            <a:spLocks noChangeArrowheads="1"/>
          </p:cNvSpPr>
          <p:nvPr/>
        </p:nvSpPr>
        <p:spPr bwMode="auto">
          <a:xfrm>
            <a:off x="152400" y="54244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180 min.</a:t>
            </a:r>
          </a:p>
        </p:txBody>
      </p:sp>
      <p:sp>
        <p:nvSpPr>
          <p:cNvPr id="15374" name="Text Box 14"/>
          <p:cNvSpPr txBox="1">
            <a:spLocks noChangeArrowheads="1"/>
          </p:cNvSpPr>
          <p:nvPr/>
        </p:nvSpPr>
        <p:spPr bwMode="auto">
          <a:xfrm>
            <a:off x="1400175" y="22240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180 min.</a:t>
            </a:r>
          </a:p>
        </p:txBody>
      </p:sp>
      <p:sp>
        <p:nvSpPr>
          <p:cNvPr id="15375" name="Text Box 15"/>
          <p:cNvSpPr txBox="1">
            <a:spLocks noChangeArrowheads="1"/>
          </p:cNvSpPr>
          <p:nvPr/>
        </p:nvSpPr>
        <p:spPr bwMode="auto">
          <a:xfrm>
            <a:off x="1400175" y="27574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150 min.</a:t>
            </a:r>
          </a:p>
        </p:txBody>
      </p:sp>
      <p:sp>
        <p:nvSpPr>
          <p:cNvPr id="15376" name="Text Box 16"/>
          <p:cNvSpPr txBox="1">
            <a:spLocks noChangeArrowheads="1"/>
          </p:cNvSpPr>
          <p:nvPr/>
        </p:nvSpPr>
        <p:spPr bwMode="auto">
          <a:xfrm>
            <a:off x="1476375" y="32908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90 min.</a:t>
            </a:r>
          </a:p>
        </p:txBody>
      </p:sp>
      <p:sp>
        <p:nvSpPr>
          <p:cNvPr id="15377" name="Text Box 17"/>
          <p:cNvSpPr txBox="1">
            <a:spLocks noChangeArrowheads="1"/>
          </p:cNvSpPr>
          <p:nvPr/>
        </p:nvSpPr>
        <p:spPr bwMode="auto">
          <a:xfrm>
            <a:off x="1476375" y="38242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30 min.</a:t>
            </a:r>
          </a:p>
        </p:txBody>
      </p:sp>
      <p:sp>
        <p:nvSpPr>
          <p:cNvPr id="15378" name="Text Box 18"/>
          <p:cNvSpPr txBox="1">
            <a:spLocks noChangeArrowheads="1"/>
          </p:cNvSpPr>
          <p:nvPr/>
        </p:nvSpPr>
        <p:spPr bwMode="auto">
          <a:xfrm>
            <a:off x="1371600" y="43576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120 min.</a:t>
            </a:r>
          </a:p>
        </p:txBody>
      </p:sp>
      <p:sp>
        <p:nvSpPr>
          <p:cNvPr id="15379" name="Text Box 19"/>
          <p:cNvSpPr txBox="1">
            <a:spLocks noChangeArrowheads="1"/>
          </p:cNvSpPr>
          <p:nvPr/>
        </p:nvSpPr>
        <p:spPr bwMode="auto">
          <a:xfrm>
            <a:off x="1371600" y="4891088"/>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120 min.</a:t>
            </a:r>
          </a:p>
        </p:txBody>
      </p:sp>
      <p:sp>
        <p:nvSpPr>
          <p:cNvPr id="15380" name="Text Box 20"/>
          <p:cNvSpPr txBox="1">
            <a:spLocks noChangeArrowheads="1"/>
          </p:cNvSpPr>
          <p:nvPr/>
        </p:nvSpPr>
        <p:spPr bwMode="auto">
          <a:xfrm>
            <a:off x="1476375" y="54244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90 min.</a:t>
            </a:r>
          </a:p>
        </p:txBody>
      </p:sp>
      <p:sp>
        <p:nvSpPr>
          <p:cNvPr id="20501" name="Text Box 21"/>
          <p:cNvSpPr txBox="1">
            <a:spLocks noChangeArrowheads="1"/>
          </p:cNvSpPr>
          <p:nvPr/>
        </p:nvSpPr>
        <p:spPr bwMode="auto">
          <a:xfrm>
            <a:off x="5522913" y="6172200"/>
            <a:ext cx="256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Time Watching TV</a:t>
            </a:r>
          </a:p>
        </p:txBody>
      </p:sp>
      <p:sp>
        <p:nvSpPr>
          <p:cNvPr id="20502" name="Text Box 22"/>
          <p:cNvSpPr txBox="1">
            <a:spLocks noChangeArrowheads="1"/>
          </p:cNvSpPr>
          <p:nvPr/>
        </p:nvSpPr>
        <p:spPr bwMode="auto">
          <a:xfrm rot="16200000" flipH="1">
            <a:off x="2613818" y="3253582"/>
            <a:ext cx="17700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sz="2400">
                <a:latin typeface="Times New Roman" pitchFamily="18" charset="0"/>
              </a:rPr>
              <a:t>Time on</a:t>
            </a:r>
          </a:p>
          <a:p>
            <a:pPr>
              <a:lnSpc>
                <a:spcPct val="90000"/>
              </a:lnSpc>
            </a:pPr>
            <a:r>
              <a:rPr lang="en-US" sz="2400">
                <a:latin typeface="Times New Roman" pitchFamily="18" charset="0"/>
              </a:rPr>
              <a:t>Homework</a:t>
            </a:r>
          </a:p>
        </p:txBody>
      </p:sp>
      <p:grpSp>
        <p:nvGrpSpPr>
          <p:cNvPr id="2" name="Group 23"/>
          <p:cNvGrpSpPr>
            <a:grpSpLocks/>
          </p:cNvGrpSpPr>
          <p:nvPr/>
        </p:nvGrpSpPr>
        <p:grpSpPr bwMode="auto">
          <a:xfrm>
            <a:off x="4495800" y="1752600"/>
            <a:ext cx="4267200" cy="3886200"/>
            <a:chOff x="2832" y="1104"/>
            <a:chExt cx="2688" cy="2448"/>
          </a:xfrm>
        </p:grpSpPr>
        <p:sp>
          <p:nvSpPr>
            <p:cNvPr id="15402" name="Line 24"/>
            <p:cNvSpPr>
              <a:spLocks noChangeShapeType="1"/>
            </p:cNvSpPr>
            <p:nvPr/>
          </p:nvSpPr>
          <p:spPr bwMode="auto">
            <a:xfrm>
              <a:off x="3120"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3" name="Line 25"/>
            <p:cNvSpPr>
              <a:spLocks noChangeShapeType="1"/>
            </p:cNvSpPr>
            <p:nvPr/>
          </p:nvSpPr>
          <p:spPr bwMode="auto">
            <a:xfrm>
              <a:off x="3408"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4" name="Line 26"/>
            <p:cNvSpPr>
              <a:spLocks noChangeShapeType="1"/>
            </p:cNvSpPr>
            <p:nvPr/>
          </p:nvSpPr>
          <p:spPr bwMode="auto">
            <a:xfrm>
              <a:off x="3696"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5" name="Line 27"/>
            <p:cNvSpPr>
              <a:spLocks noChangeShapeType="1"/>
            </p:cNvSpPr>
            <p:nvPr/>
          </p:nvSpPr>
          <p:spPr bwMode="auto">
            <a:xfrm>
              <a:off x="3984"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6" name="Line 28"/>
            <p:cNvSpPr>
              <a:spLocks noChangeShapeType="1"/>
            </p:cNvSpPr>
            <p:nvPr/>
          </p:nvSpPr>
          <p:spPr bwMode="auto">
            <a:xfrm>
              <a:off x="4272"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7" name="Line 29"/>
            <p:cNvSpPr>
              <a:spLocks noChangeShapeType="1"/>
            </p:cNvSpPr>
            <p:nvPr/>
          </p:nvSpPr>
          <p:spPr bwMode="auto">
            <a:xfrm>
              <a:off x="4560"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8" name="Line 30"/>
            <p:cNvSpPr>
              <a:spLocks noChangeShapeType="1"/>
            </p:cNvSpPr>
            <p:nvPr/>
          </p:nvSpPr>
          <p:spPr bwMode="auto">
            <a:xfrm>
              <a:off x="4848"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9" name="Line 31"/>
            <p:cNvSpPr>
              <a:spLocks noChangeShapeType="1"/>
            </p:cNvSpPr>
            <p:nvPr/>
          </p:nvSpPr>
          <p:spPr bwMode="auto">
            <a:xfrm>
              <a:off x="5136"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0" name="Line 32"/>
            <p:cNvSpPr>
              <a:spLocks noChangeShapeType="1"/>
            </p:cNvSpPr>
            <p:nvPr/>
          </p:nvSpPr>
          <p:spPr bwMode="auto">
            <a:xfrm>
              <a:off x="5424"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1" name="Line 33"/>
            <p:cNvSpPr>
              <a:spLocks noChangeShapeType="1"/>
            </p:cNvSpPr>
            <p:nvPr/>
          </p:nvSpPr>
          <p:spPr bwMode="auto">
            <a:xfrm>
              <a:off x="2832" y="3552"/>
              <a:ext cx="26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2" name="Line 34"/>
            <p:cNvSpPr>
              <a:spLocks noChangeShapeType="1"/>
            </p:cNvSpPr>
            <p:nvPr/>
          </p:nvSpPr>
          <p:spPr bwMode="auto">
            <a:xfrm>
              <a:off x="2832" y="3264"/>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3" name="Line 35"/>
            <p:cNvSpPr>
              <a:spLocks noChangeShapeType="1"/>
            </p:cNvSpPr>
            <p:nvPr/>
          </p:nvSpPr>
          <p:spPr bwMode="auto">
            <a:xfrm>
              <a:off x="2832" y="2976"/>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4" name="Line 36"/>
            <p:cNvSpPr>
              <a:spLocks noChangeShapeType="1"/>
            </p:cNvSpPr>
            <p:nvPr/>
          </p:nvSpPr>
          <p:spPr bwMode="auto">
            <a:xfrm>
              <a:off x="2832" y="2688"/>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5" name="Line 37"/>
            <p:cNvSpPr>
              <a:spLocks noChangeShapeType="1"/>
            </p:cNvSpPr>
            <p:nvPr/>
          </p:nvSpPr>
          <p:spPr bwMode="auto">
            <a:xfrm>
              <a:off x="2832" y="2400"/>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6" name="Line 38"/>
            <p:cNvSpPr>
              <a:spLocks noChangeShapeType="1"/>
            </p:cNvSpPr>
            <p:nvPr/>
          </p:nvSpPr>
          <p:spPr bwMode="auto">
            <a:xfrm>
              <a:off x="2832" y="2112"/>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7" name="Line 39"/>
            <p:cNvSpPr>
              <a:spLocks noChangeShapeType="1"/>
            </p:cNvSpPr>
            <p:nvPr/>
          </p:nvSpPr>
          <p:spPr bwMode="auto">
            <a:xfrm>
              <a:off x="2832" y="1824"/>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8" name="Line 40"/>
            <p:cNvSpPr>
              <a:spLocks noChangeShapeType="1"/>
            </p:cNvSpPr>
            <p:nvPr/>
          </p:nvSpPr>
          <p:spPr bwMode="auto">
            <a:xfrm>
              <a:off x="2832" y="1536"/>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9" name="Line 41"/>
            <p:cNvSpPr>
              <a:spLocks noChangeShapeType="1"/>
            </p:cNvSpPr>
            <p:nvPr/>
          </p:nvSpPr>
          <p:spPr bwMode="auto">
            <a:xfrm>
              <a:off x="2832" y="1248"/>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0" name="Line 42"/>
            <p:cNvSpPr>
              <a:spLocks noChangeShapeType="1"/>
            </p:cNvSpPr>
            <p:nvPr/>
          </p:nvSpPr>
          <p:spPr bwMode="auto">
            <a:xfrm>
              <a:off x="2840" y="1104"/>
              <a:ext cx="0" cy="24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23" name="Text Box 43"/>
          <p:cNvSpPr txBox="1">
            <a:spLocks noChangeArrowheads="1"/>
          </p:cNvSpPr>
          <p:nvPr/>
        </p:nvSpPr>
        <p:spPr bwMode="auto">
          <a:xfrm>
            <a:off x="4692650" y="5689600"/>
            <a:ext cx="3841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0000"/>
              </a:lnSpc>
            </a:pPr>
            <a:r>
              <a:rPr lang="en-US" sz="2400">
                <a:latin typeface="Times New Roman" pitchFamily="18" charset="0"/>
              </a:rPr>
              <a:t>30        90       150      210    </a:t>
            </a:r>
          </a:p>
          <a:p>
            <a:pPr>
              <a:lnSpc>
                <a:spcPct val="70000"/>
              </a:lnSpc>
            </a:pPr>
            <a:r>
              <a:rPr lang="en-US" sz="2400">
                <a:latin typeface="Times New Roman" pitchFamily="18" charset="0"/>
              </a:rPr>
              <a:t>       60       120      180      240</a:t>
            </a:r>
          </a:p>
        </p:txBody>
      </p:sp>
      <p:grpSp>
        <p:nvGrpSpPr>
          <p:cNvPr id="3" name="Group 44"/>
          <p:cNvGrpSpPr>
            <a:grpSpLocks/>
          </p:cNvGrpSpPr>
          <p:nvPr/>
        </p:nvGrpSpPr>
        <p:grpSpPr bwMode="auto">
          <a:xfrm>
            <a:off x="4953000" y="5562600"/>
            <a:ext cx="3200400" cy="304800"/>
            <a:chOff x="3120" y="3504"/>
            <a:chExt cx="2016" cy="192"/>
          </a:xfrm>
        </p:grpSpPr>
        <p:sp>
          <p:nvSpPr>
            <p:cNvPr id="15394" name="Line 45"/>
            <p:cNvSpPr>
              <a:spLocks noChangeShapeType="1"/>
            </p:cNvSpPr>
            <p:nvPr/>
          </p:nvSpPr>
          <p:spPr bwMode="auto">
            <a:xfrm>
              <a:off x="3120"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5" name="Line 46"/>
            <p:cNvSpPr>
              <a:spLocks noChangeShapeType="1"/>
            </p:cNvSpPr>
            <p:nvPr/>
          </p:nvSpPr>
          <p:spPr bwMode="auto">
            <a:xfrm>
              <a:off x="3408"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6" name="Line 47"/>
            <p:cNvSpPr>
              <a:spLocks noChangeShapeType="1"/>
            </p:cNvSpPr>
            <p:nvPr/>
          </p:nvSpPr>
          <p:spPr bwMode="auto">
            <a:xfrm>
              <a:off x="3696"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7" name="Line 48"/>
            <p:cNvSpPr>
              <a:spLocks noChangeShapeType="1"/>
            </p:cNvSpPr>
            <p:nvPr/>
          </p:nvSpPr>
          <p:spPr bwMode="auto">
            <a:xfrm>
              <a:off x="3984"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8" name="Line 49"/>
            <p:cNvSpPr>
              <a:spLocks noChangeShapeType="1"/>
            </p:cNvSpPr>
            <p:nvPr/>
          </p:nvSpPr>
          <p:spPr bwMode="auto">
            <a:xfrm>
              <a:off x="4272"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9" name="Line 50"/>
            <p:cNvSpPr>
              <a:spLocks noChangeShapeType="1"/>
            </p:cNvSpPr>
            <p:nvPr/>
          </p:nvSpPr>
          <p:spPr bwMode="auto">
            <a:xfrm>
              <a:off x="4560"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51"/>
            <p:cNvSpPr>
              <a:spLocks noChangeShapeType="1"/>
            </p:cNvSpPr>
            <p:nvPr/>
          </p:nvSpPr>
          <p:spPr bwMode="auto">
            <a:xfrm>
              <a:off x="4848"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1" name="Line 52"/>
            <p:cNvSpPr>
              <a:spLocks noChangeShapeType="1"/>
            </p:cNvSpPr>
            <p:nvPr/>
          </p:nvSpPr>
          <p:spPr bwMode="auto">
            <a:xfrm>
              <a:off x="5136"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33" name="Text Box 53"/>
          <p:cNvSpPr txBox="1">
            <a:spLocks noChangeArrowheads="1"/>
          </p:cNvSpPr>
          <p:nvPr/>
        </p:nvSpPr>
        <p:spPr bwMode="auto">
          <a:xfrm>
            <a:off x="3917950" y="1695450"/>
            <a:ext cx="6413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5000"/>
              </a:lnSpc>
            </a:pPr>
            <a:r>
              <a:rPr lang="en-US" sz="2400">
                <a:latin typeface="Times New Roman" pitchFamily="18" charset="0"/>
              </a:rPr>
              <a:t>240</a:t>
            </a:r>
          </a:p>
          <a:p>
            <a:pPr>
              <a:lnSpc>
                <a:spcPct val="125000"/>
              </a:lnSpc>
            </a:pPr>
            <a:r>
              <a:rPr lang="en-US" sz="2400">
                <a:latin typeface="Times New Roman" pitchFamily="18" charset="0"/>
              </a:rPr>
              <a:t>210</a:t>
            </a:r>
          </a:p>
          <a:p>
            <a:pPr>
              <a:lnSpc>
                <a:spcPct val="125000"/>
              </a:lnSpc>
            </a:pPr>
            <a:r>
              <a:rPr lang="en-US" sz="2400">
                <a:latin typeface="Times New Roman" pitchFamily="18" charset="0"/>
              </a:rPr>
              <a:t>180</a:t>
            </a:r>
          </a:p>
          <a:p>
            <a:pPr>
              <a:lnSpc>
                <a:spcPct val="125000"/>
              </a:lnSpc>
            </a:pPr>
            <a:r>
              <a:rPr lang="en-US" sz="2400">
                <a:latin typeface="Times New Roman" pitchFamily="18" charset="0"/>
              </a:rPr>
              <a:t>150</a:t>
            </a:r>
          </a:p>
          <a:p>
            <a:pPr>
              <a:lnSpc>
                <a:spcPct val="125000"/>
              </a:lnSpc>
            </a:pPr>
            <a:r>
              <a:rPr lang="en-US" sz="2400">
                <a:latin typeface="Times New Roman" pitchFamily="18" charset="0"/>
              </a:rPr>
              <a:t>120</a:t>
            </a:r>
          </a:p>
          <a:p>
            <a:pPr>
              <a:lnSpc>
                <a:spcPct val="125000"/>
              </a:lnSpc>
            </a:pPr>
            <a:r>
              <a:rPr lang="en-US" sz="2400">
                <a:latin typeface="Times New Roman" pitchFamily="18" charset="0"/>
              </a:rPr>
              <a:t>  90</a:t>
            </a:r>
          </a:p>
          <a:p>
            <a:pPr>
              <a:lnSpc>
                <a:spcPct val="125000"/>
              </a:lnSpc>
            </a:pPr>
            <a:r>
              <a:rPr lang="en-US" sz="2400">
                <a:latin typeface="Times New Roman" pitchFamily="18" charset="0"/>
              </a:rPr>
              <a:t>  60</a:t>
            </a:r>
          </a:p>
          <a:p>
            <a:pPr>
              <a:lnSpc>
                <a:spcPct val="125000"/>
              </a:lnSpc>
            </a:pPr>
            <a:r>
              <a:rPr lang="en-US" sz="2400">
                <a:latin typeface="Times New Roman" pitchFamily="18" charset="0"/>
              </a:rPr>
              <a:t>  30</a:t>
            </a:r>
          </a:p>
        </p:txBody>
      </p:sp>
      <p:sp>
        <p:nvSpPr>
          <p:cNvPr id="20534" name="Oval 54"/>
          <p:cNvSpPr>
            <a:spLocks noChangeArrowheads="1"/>
          </p:cNvSpPr>
          <p:nvPr/>
        </p:nvSpPr>
        <p:spPr bwMode="auto">
          <a:xfrm>
            <a:off x="4914900" y="2857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5" name="Oval 55"/>
          <p:cNvSpPr>
            <a:spLocks noChangeArrowheads="1"/>
          </p:cNvSpPr>
          <p:nvPr/>
        </p:nvSpPr>
        <p:spPr bwMode="auto">
          <a:xfrm>
            <a:off x="5118100" y="33020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6" name="Oval 56"/>
          <p:cNvSpPr>
            <a:spLocks noChangeArrowheads="1"/>
          </p:cNvSpPr>
          <p:nvPr/>
        </p:nvSpPr>
        <p:spPr bwMode="auto">
          <a:xfrm>
            <a:off x="6286500" y="42291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7" name="Oval 57"/>
          <p:cNvSpPr>
            <a:spLocks noChangeArrowheads="1"/>
          </p:cNvSpPr>
          <p:nvPr/>
        </p:nvSpPr>
        <p:spPr bwMode="auto">
          <a:xfrm>
            <a:off x="8115300" y="5143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8" name="Oval 58"/>
          <p:cNvSpPr>
            <a:spLocks noChangeArrowheads="1"/>
          </p:cNvSpPr>
          <p:nvPr/>
        </p:nvSpPr>
        <p:spPr bwMode="auto">
          <a:xfrm>
            <a:off x="5816600" y="37719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39" name="Oval 59"/>
          <p:cNvSpPr>
            <a:spLocks noChangeArrowheads="1"/>
          </p:cNvSpPr>
          <p:nvPr/>
        </p:nvSpPr>
        <p:spPr bwMode="auto">
          <a:xfrm>
            <a:off x="6743700" y="37719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540" name="Oval 60"/>
          <p:cNvSpPr>
            <a:spLocks noChangeArrowheads="1"/>
          </p:cNvSpPr>
          <p:nvPr/>
        </p:nvSpPr>
        <p:spPr bwMode="auto">
          <a:xfrm>
            <a:off x="7188200" y="42291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Tree>
    <p:extLst>
      <p:ext uri="{BB962C8B-B14F-4D97-AF65-F5344CB8AC3E}">
        <p14:creationId xmlns:p14="http://schemas.microsoft.com/office/powerpoint/2010/main" val="135352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20533"/>
                                        </p:tgtEl>
                                        <p:attrNameLst>
                                          <p:attrName>style.visibility</p:attrName>
                                        </p:attrNameLst>
                                      </p:cBhvr>
                                      <p:to>
                                        <p:strVal val="visible"/>
                                      </p:to>
                                    </p:set>
                                    <p:anim calcmode="lin" valueType="num">
                                      <p:cBhvr>
                                        <p:cTn id="15" dur="500" fill="hold"/>
                                        <p:tgtEl>
                                          <p:spTgt spid="20533"/>
                                        </p:tgtEl>
                                        <p:attrNameLst>
                                          <p:attrName>ppt_w</p:attrName>
                                        </p:attrNameLst>
                                      </p:cBhvr>
                                      <p:tavLst>
                                        <p:tav tm="0">
                                          <p:val>
                                            <p:strVal val="2/3*#ppt_w"/>
                                          </p:val>
                                        </p:tav>
                                        <p:tav tm="100000">
                                          <p:val>
                                            <p:strVal val="#ppt_w"/>
                                          </p:val>
                                        </p:tav>
                                      </p:tavLst>
                                    </p:anim>
                                    <p:anim calcmode="lin" valueType="num">
                                      <p:cBhvr>
                                        <p:cTn id="16" dur="500" fill="hold"/>
                                        <p:tgtEl>
                                          <p:spTgt spid="20533"/>
                                        </p:tgtEl>
                                        <p:attrNameLst>
                                          <p:attrName>ppt_h</p:attrName>
                                        </p:attrNameLst>
                                      </p:cBhvr>
                                      <p:tavLst>
                                        <p:tav tm="0">
                                          <p:val>
                                            <p:strVal val="2/3*#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5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nodeType="afterGroup">
                            <p:stCondLst>
                              <p:cond delay="500"/>
                            </p:stCondLst>
                            <p:childTnLst>
                              <p:par>
                                <p:cTn id="27" presetID="23" presetClass="entr" presetSubtype="272" fill="hold" grpId="0" nodeType="afterEffect">
                                  <p:stCondLst>
                                    <p:cond delay="0"/>
                                  </p:stCondLst>
                                  <p:childTnLst>
                                    <p:set>
                                      <p:cBhvr>
                                        <p:cTn id="28" dur="1" fill="hold">
                                          <p:stCondLst>
                                            <p:cond delay="0"/>
                                          </p:stCondLst>
                                        </p:cTn>
                                        <p:tgtEl>
                                          <p:spTgt spid="20523"/>
                                        </p:tgtEl>
                                        <p:attrNameLst>
                                          <p:attrName>style.visibility</p:attrName>
                                        </p:attrNameLst>
                                      </p:cBhvr>
                                      <p:to>
                                        <p:strVal val="visible"/>
                                      </p:to>
                                    </p:set>
                                    <p:anim calcmode="lin" valueType="num">
                                      <p:cBhvr>
                                        <p:cTn id="29" dur="500" fill="hold"/>
                                        <p:tgtEl>
                                          <p:spTgt spid="20523"/>
                                        </p:tgtEl>
                                        <p:attrNameLst>
                                          <p:attrName>ppt_w</p:attrName>
                                        </p:attrNameLst>
                                      </p:cBhvr>
                                      <p:tavLst>
                                        <p:tav tm="0">
                                          <p:val>
                                            <p:strVal val="2/3*#ppt_w"/>
                                          </p:val>
                                        </p:tav>
                                        <p:tav tm="100000">
                                          <p:val>
                                            <p:strVal val="#ppt_w"/>
                                          </p:val>
                                        </p:tav>
                                      </p:tavLst>
                                    </p:anim>
                                    <p:anim calcmode="lin" valueType="num">
                                      <p:cBhvr>
                                        <p:cTn id="30" dur="500" fill="hold"/>
                                        <p:tgtEl>
                                          <p:spTgt spid="20523"/>
                                        </p:tgtEl>
                                        <p:attrNameLst>
                                          <p:attrName>ppt_h</p:attrName>
                                        </p:attrNameLst>
                                      </p:cBhvr>
                                      <p:tavLst>
                                        <p:tav tm="0">
                                          <p:val>
                                            <p:strVal val="2/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5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5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05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053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053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053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0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 grpId="0" autoUpdateAnimBg="0"/>
      <p:bldP spid="20502" grpId="0" autoUpdateAnimBg="0"/>
      <p:bldP spid="20523" grpId="0" autoUpdateAnimBg="0"/>
      <p:bldP spid="20533" grpId="0" autoUpdateAnimBg="0"/>
      <p:bldP spid="20534" grpId="0" animBg="1"/>
      <p:bldP spid="20535" grpId="0" animBg="1"/>
      <p:bldP spid="20536" grpId="0" animBg="1"/>
      <p:bldP spid="20537" grpId="0" animBg="1"/>
      <p:bldP spid="20538" grpId="0" animBg="1"/>
      <p:bldP spid="20539" grpId="0" animBg="1"/>
      <p:bldP spid="205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2"/>
          <p:cNvSpPr txBox="1">
            <a:spLocks noChangeArrowheads="1"/>
          </p:cNvSpPr>
          <p:nvPr/>
        </p:nvSpPr>
        <p:spPr bwMode="auto">
          <a:xfrm>
            <a:off x="381001" y="258763"/>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atin typeface="Times New Roman" pitchFamily="18" charset="0"/>
              </a:rPr>
              <a:t>Now draw the trend line and describe any trends</a:t>
            </a:r>
          </a:p>
        </p:txBody>
      </p:sp>
      <p:sp>
        <p:nvSpPr>
          <p:cNvPr id="2054" name="Text Box 3"/>
          <p:cNvSpPr txBox="1">
            <a:spLocks noChangeArrowheads="1"/>
          </p:cNvSpPr>
          <p:nvPr/>
        </p:nvSpPr>
        <p:spPr bwMode="auto">
          <a:xfrm>
            <a:off x="5522913" y="6172200"/>
            <a:ext cx="256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latin typeface="Times New Roman" pitchFamily="18" charset="0"/>
              </a:rPr>
              <a:t>Time Watching TV</a:t>
            </a:r>
          </a:p>
        </p:txBody>
      </p:sp>
      <p:sp>
        <p:nvSpPr>
          <p:cNvPr id="2055" name="Text Box 4"/>
          <p:cNvSpPr txBox="1">
            <a:spLocks noChangeArrowheads="1"/>
          </p:cNvSpPr>
          <p:nvPr/>
        </p:nvSpPr>
        <p:spPr bwMode="auto">
          <a:xfrm rot="16200000" flipH="1">
            <a:off x="2613818" y="3253582"/>
            <a:ext cx="17700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US" sz="2400">
                <a:latin typeface="Times New Roman" pitchFamily="18" charset="0"/>
              </a:rPr>
              <a:t>Time on</a:t>
            </a:r>
          </a:p>
          <a:p>
            <a:pPr>
              <a:lnSpc>
                <a:spcPct val="90000"/>
              </a:lnSpc>
            </a:pPr>
            <a:r>
              <a:rPr lang="en-US" sz="2400">
                <a:latin typeface="Times New Roman" pitchFamily="18" charset="0"/>
              </a:rPr>
              <a:t>Homework</a:t>
            </a:r>
          </a:p>
        </p:txBody>
      </p:sp>
      <p:grpSp>
        <p:nvGrpSpPr>
          <p:cNvPr id="2056" name="Group 5"/>
          <p:cNvGrpSpPr>
            <a:grpSpLocks/>
          </p:cNvGrpSpPr>
          <p:nvPr/>
        </p:nvGrpSpPr>
        <p:grpSpPr bwMode="auto">
          <a:xfrm>
            <a:off x="4495800" y="1752600"/>
            <a:ext cx="4267200" cy="3886200"/>
            <a:chOff x="2832" y="1104"/>
            <a:chExt cx="2688" cy="2448"/>
          </a:xfrm>
        </p:grpSpPr>
        <p:sp>
          <p:nvSpPr>
            <p:cNvPr id="2079" name="Line 6"/>
            <p:cNvSpPr>
              <a:spLocks noChangeShapeType="1"/>
            </p:cNvSpPr>
            <p:nvPr/>
          </p:nvSpPr>
          <p:spPr bwMode="auto">
            <a:xfrm>
              <a:off x="3120"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0" name="Line 7"/>
            <p:cNvSpPr>
              <a:spLocks noChangeShapeType="1"/>
            </p:cNvSpPr>
            <p:nvPr/>
          </p:nvSpPr>
          <p:spPr bwMode="auto">
            <a:xfrm>
              <a:off x="3408"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1" name="Line 8"/>
            <p:cNvSpPr>
              <a:spLocks noChangeShapeType="1"/>
            </p:cNvSpPr>
            <p:nvPr/>
          </p:nvSpPr>
          <p:spPr bwMode="auto">
            <a:xfrm>
              <a:off x="3696"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2" name="Line 9"/>
            <p:cNvSpPr>
              <a:spLocks noChangeShapeType="1"/>
            </p:cNvSpPr>
            <p:nvPr/>
          </p:nvSpPr>
          <p:spPr bwMode="auto">
            <a:xfrm>
              <a:off x="3984"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3" name="Line 10"/>
            <p:cNvSpPr>
              <a:spLocks noChangeShapeType="1"/>
            </p:cNvSpPr>
            <p:nvPr/>
          </p:nvSpPr>
          <p:spPr bwMode="auto">
            <a:xfrm>
              <a:off x="4272"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4" name="Line 11"/>
            <p:cNvSpPr>
              <a:spLocks noChangeShapeType="1"/>
            </p:cNvSpPr>
            <p:nvPr/>
          </p:nvSpPr>
          <p:spPr bwMode="auto">
            <a:xfrm>
              <a:off x="4560"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5" name="Line 12"/>
            <p:cNvSpPr>
              <a:spLocks noChangeShapeType="1"/>
            </p:cNvSpPr>
            <p:nvPr/>
          </p:nvSpPr>
          <p:spPr bwMode="auto">
            <a:xfrm>
              <a:off x="4848"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6" name="Line 13"/>
            <p:cNvSpPr>
              <a:spLocks noChangeShapeType="1"/>
            </p:cNvSpPr>
            <p:nvPr/>
          </p:nvSpPr>
          <p:spPr bwMode="auto">
            <a:xfrm>
              <a:off x="5136"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7" name="Line 14"/>
            <p:cNvSpPr>
              <a:spLocks noChangeShapeType="1"/>
            </p:cNvSpPr>
            <p:nvPr/>
          </p:nvSpPr>
          <p:spPr bwMode="auto">
            <a:xfrm>
              <a:off x="5424" y="1104"/>
              <a:ext cx="0" cy="2448"/>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8" name="Line 15"/>
            <p:cNvSpPr>
              <a:spLocks noChangeShapeType="1"/>
            </p:cNvSpPr>
            <p:nvPr/>
          </p:nvSpPr>
          <p:spPr bwMode="auto">
            <a:xfrm>
              <a:off x="2832" y="3552"/>
              <a:ext cx="26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 name="Line 16"/>
            <p:cNvSpPr>
              <a:spLocks noChangeShapeType="1"/>
            </p:cNvSpPr>
            <p:nvPr/>
          </p:nvSpPr>
          <p:spPr bwMode="auto">
            <a:xfrm>
              <a:off x="2832" y="3264"/>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0" name="Line 17"/>
            <p:cNvSpPr>
              <a:spLocks noChangeShapeType="1"/>
            </p:cNvSpPr>
            <p:nvPr/>
          </p:nvSpPr>
          <p:spPr bwMode="auto">
            <a:xfrm>
              <a:off x="2832" y="2976"/>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18"/>
            <p:cNvSpPr>
              <a:spLocks noChangeShapeType="1"/>
            </p:cNvSpPr>
            <p:nvPr/>
          </p:nvSpPr>
          <p:spPr bwMode="auto">
            <a:xfrm>
              <a:off x="2832" y="2688"/>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19"/>
            <p:cNvSpPr>
              <a:spLocks noChangeShapeType="1"/>
            </p:cNvSpPr>
            <p:nvPr/>
          </p:nvSpPr>
          <p:spPr bwMode="auto">
            <a:xfrm>
              <a:off x="2832" y="2400"/>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3" name="Line 20"/>
            <p:cNvSpPr>
              <a:spLocks noChangeShapeType="1"/>
            </p:cNvSpPr>
            <p:nvPr/>
          </p:nvSpPr>
          <p:spPr bwMode="auto">
            <a:xfrm>
              <a:off x="2832" y="2112"/>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4" name="Line 21"/>
            <p:cNvSpPr>
              <a:spLocks noChangeShapeType="1"/>
            </p:cNvSpPr>
            <p:nvPr/>
          </p:nvSpPr>
          <p:spPr bwMode="auto">
            <a:xfrm>
              <a:off x="2832" y="1824"/>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5" name="Line 22"/>
            <p:cNvSpPr>
              <a:spLocks noChangeShapeType="1"/>
            </p:cNvSpPr>
            <p:nvPr/>
          </p:nvSpPr>
          <p:spPr bwMode="auto">
            <a:xfrm>
              <a:off x="2832" y="1536"/>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23"/>
            <p:cNvSpPr>
              <a:spLocks noChangeShapeType="1"/>
            </p:cNvSpPr>
            <p:nvPr/>
          </p:nvSpPr>
          <p:spPr bwMode="auto">
            <a:xfrm>
              <a:off x="2832" y="1248"/>
              <a:ext cx="2688"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7" name="Line 24"/>
            <p:cNvSpPr>
              <a:spLocks noChangeShapeType="1"/>
            </p:cNvSpPr>
            <p:nvPr/>
          </p:nvSpPr>
          <p:spPr bwMode="auto">
            <a:xfrm>
              <a:off x="2840" y="1104"/>
              <a:ext cx="0" cy="24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7" name="Text Box 25"/>
          <p:cNvSpPr txBox="1">
            <a:spLocks noChangeArrowheads="1"/>
          </p:cNvSpPr>
          <p:nvPr/>
        </p:nvSpPr>
        <p:spPr bwMode="auto">
          <a:xfrm>
            <a:off x="4692650" y="5689600"/>
            <a:ext cx="3841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0000"/>
              </a:lnSpc>
            </a:pPr>
            <a:r>
              <a:rPr lang="en-US" sz="2400">
                <a:latin typeface="Times New Roman" pitchFamily="18" charset="0"/>
              </a:rPr>
              <a:t>30        90       150      210    </a:t>
            </a:r>
          </a:p>
          <a:p>
            <a:pPr>
              <a:lnSpc>
                <a:spcPct val="70000"/>
              </a:lnSpc>
            </a:pPr>
            <a:r>
              <a:rPr lang="en-US" sz="2400">
                <a:latin typeface="Times New Roman" pitchFamily="18" charset="0"/>
              </a:rPr>
              <a:t>       60       120      180      240</a:t>
            </a:r>
          </a:p>
        </p:txBody>
      </p:sp>
      <p:grpSp>
        <p:nvGrpSpPr>
          <p:cNvPr id="2058" name="Group 26"/>
          <p:cNvGrpSpPr>
            <a:grpSpLocks/>
          </p:cNvGrpSpPr>
          <p:nvPr/>
        </p:nvGrpSpPr>
        <p:grpSpPr bwMode="auto">
          <a:xfrm>
            <a:off x="4953000" y="5562600"/>
            <a:ext cx="3200400" cy="304800"/>
            <a:chOff x="3120" y="3504"/>
            <a:chExt cx="2016" cy="192"/>
          </a:xfrm>
        </p:grpSpPr>
        <p:sp>
          <p:nvSpPr>
            <p:cNvPr id="2071" name="Line 27"/>
            <p:cNvSpPr>
              <a:spLocks noChangeShapeType="1"/>
            </p:cNvSpPr>
            <p:nvPr/>
          </p:nvSpPr>
          <p:spPr bwMode="auto">
            <a:xfrm>
              <a:off x="3120"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2" name="Line 28"/>
            <p:cNvSpPr>
              <a:spLocks noChangeShapeType="1"/>
            </p:cNvSpPr>
            <p:nvPr/>
          </p:nvSpPr>
          <p:spPr bwMode="auto">
            <a:xfrm>
              <a:off x="3408"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3" name="Line 29"/>
            <p:cNvSpPr>
              <a:spLocks noChangeShapeType="1"/>
            </p:cNvSpPr>
            <p:nvPr/>
          </p:nvSpPr>
          <p:spPr bwMode="auto">
            <a:xfrm>
              <a:off x="3696"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4" name="Line 30"/>
            <p:cNvSpPr>
              <a:spLocks noChangeShapeType="1"/>
            </p:cNvSpPr>
            <p:nvPr/>
          </p:nvSpPr>
          <p:spPr bwMode="auto">
            <a:xfrm>
              <a:off x="3984"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5" name="Line 31"/>
            <p:cNvSpPr>
              <a:spLocks noChangeShapeType="1"/>
            </p:cNvSpPr>
            <p:nvPr/>
          </p:nvSpPr>
          <p:spPr bwMode="auto">
            <a:xfrm>
              <a:off x="4272"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6" name="Line 32"/>
            <p:cNvSpPr>
              <a:spLocks noChangeShapeType="1"/>
            </p:cNvSpPr>
            <p:nvPr/>
          </p:nvSpPr>
          <p:spPr bwMode="auto">
            <a:xfrm>
              <a:off x="4560"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7" name="Line 33"/>
            <p:cNvSpPr>
              <a:spLocks noChangeShapeType="1"/>
            </p:cNvSpPr>
            <p:nvPr/>
          </p:nvSpPr>
          <p:spPr bwMode="auto">
            <a:xfrm>
              <a:off x="4848" y="350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8" name="Line 34"/>
            <p:cNvSpPr>
              <a:spLocks noChangeShapeType="1"/>
            </p:cNvSpPr>
            <p:nvPr/>
          </p:nvSpPr>
          <p:spPr bwMode="auto">
            <a:xfrm>
              <a:off x="5136" y="350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9" name="Text Box 35"/>
          <p:cNvSpPr txBox="1">
            <a:spLocks noChangeArrowheads="1"/>
          </p:cNvSpPr>
          <p:nvPr/>
        </p:nvSpPr>
        <p:spPr bwMode="auto">
          <a:xfrm>
            <a:off x="3917950" y="1695450"/>
            <a:ext cx="6413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5000"/>
              </a:lnSpc>
            </a:pPr>
            <a:r>
              <a:rPr lang="en-US" sz="2400">
                <a:latin typeface="Times New Roman" pitchFamily="18" charset="0"/>
              </a:rPr>
              <a:t>240</a:t>
            </a:r>
          </a:p>
          <a:p>
            <a:pPr>
              <a:lnSpc>
                <a:spcPct val="125000"/>
              </a:lnSpc>
            </a:pPr>
            <a:r>
              <a:rPr lang="en-US" sz="2400">
                <a:latin typeface="Times New Roman" pitchFamily="18" charset="0"/>
              </a:rPr>
              <a:t>210</a:t>
            </a:r>
          </a:p>
          <a:p>
            <a:pPr>
              <a:lnSpc>
                <a:spcPct val="125000"/>
              </a:lnSpc>
            </a:pPr>
            <a:r>
              <a:rPr lang="en-US" sz="2400">
                <a:latin typeface="Times New Roman" pitchFamily="18" charset="0"/>
              </a:rPr>
              <a:t>180</a:t>
            </a:r>
          </a:p>
          <a:p>
            <a:pPr>
              <a:lnSpc>
                <a:spcPct val="125000"/>
              </a:lnSpc>
            </a:pPr>
            <a:r>
              <a:rPr lang="en-US" sz="2400">
                <a:latin typeface="Times New Roman" pitchFamily="18" charset="0"/>
              </a:rPr>
              <a:t>150</a:t>
            </a:r>
          </a:p>
          <a:p>
            <a:pPr>
              <a:lnSpc>
                <a:spcPct val="125000"/>
              </a:lnSpc>
            </a:pPr>
            <a:r>
              <a:rPr lang="en-US" sz="2400">
                <a:latin typeface="Times New Roman" pitchFamily="18" charset="0"/>
              </a:rPr>
              <a:t>120</a:t>
            </a:r>
          </a:p>
          <a:p>
            <a:pPr>
              <a:lnSpc>
                <a:spcPct val="125000"/>
              </a:lnSpc>
            </a:pPr>
            <a:r>
              <a:rPr lang="en-US" sz="2400">
                <a:latin typeface="Times New Roman" pitchFamily="18" charset="0"/>
              </a:rPr>
              <a:t>  90</a:t>
            </a:r>
          </a:p>
          <a:p>
            <a:pPr>
              <a:lnSpc>
                <a:spcPct val="125000"/>
              </a:lnSpc>
            </a:pPr>
            <a:r>
              <a:rPr lang="en-US" sz="2400">
                <a:latin typeface="Times New Roman" pitchFamily="18" charset="0"/>
              </a:rPr>
              <a:t>  60</a:t>
            </a:r>
          </a:p>
          <a:p>
            <a:pPr>
              <a:lnSpc>
                <a:spcPct val="125000"/>
              </a:lnSpc>
            </a:pPr>
            <a:r>
              <a:rPr lang="en-US" sz="2400">
                <a:latin typeface="Times New Roman" pitchFamily="18" charset="0"/>
              </a:rPr>
              <a:t>  30</a:t>
            </a:r>
          </a:p>
        </p:txBody>
      </p:sp>
      <p:sp>
        <p:nvSpPr>
          <p:cNvPr id="2060" name="Oval 36"/>
          <p:cNvSpPr>
            <a:spLocks noChangeArrowheads="1"/>
          </p:cNvSpPr>
          <p:nvPr/>
        </p:nvSpPr>
        <p:spPr bwMode="auto">
          <a:xfrm>
            <a:off x="4914900" y="2857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1" name="Oval 37"/>
          <p:cNvSpPr>
            <a:spLocks noChangeArrowheads="1"/>
          </p:cNvSpPr>
          <p:nvPr/>
        </p:nvSpPr>
        <p:spPr bwMode="auto">
          <a:xfrm>
            <a:off x="5118100" y="33020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2" name="Oval 38"/>
          <p:cNvSpPr>
            <a:spLocks noChangeArrowheads="1"/>
          </p:cNvSpPr>
          <p:nvPr/>
        </p:nvSpPr>
        <p:spPr bwMode="auto">
          <a:xfrm>
            <a:off x="6286500" y="42291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3" name="Oval 39"/>
          <p:cNvSpPr>
            <a:spLocks noChangeArrowheads="1"/>
          </p:cNvSpPr>
          <p:nvPr/>
        </p:nvSpPr>
        <p:spPr bwMode="auto">
          <a:xfrm>
            <a:off x="8115300" y="51435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4" name="Oval 40"/>
          <p:cNvSpPr>
            <a:spLocks noChangeArrowheads="1"/>
          </p:cNvSpPr>
          <p:nvPr/>
        </p:nvSpPr>
        <p:spPr bwMode="auto">
          <a:xfrm>
            <a:off x="5816600" y="37719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5" name="Oval 41"/>
          <p:cNvSpPr>
            <a:spLocks noChangeArrowheads="1"/>
          </p:cNvSpPr>
          <p:nvPr/>
        </p:nvSpPr>
        <p:spPr bwMode="auto">
          <a:xfrm>
            <a:off x="6743700" y="37719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066" name="Oval 42"/>
          <p:cNvSpPr>
            <a:spLocks noChangeArrowheads="1"/>
          </p:cNvSpPr>
          <p:nvPr/>
        </p:nvSpPr>
        <p:spPr bwMode="auto">
          <a:xfrm>
            <a:off x="7188200" y="4229100"/>
            <a:ext cx="76200" cy="76200"/>
          </a:xfrm>
          <a:prstGeom prst="ellipse">
            <a:avLst/>
          </a:prstGeom>
          <a:solidFill>
            <a:srgbClr val="CC0000"/>
          </a:solidFill>
          <a:ln w="9525">
            <a:solidFill>
              <a:srgbClr val="CC0000"/>
            </a:solidFill>
            <a:round/>
            <a:headEnd/>
            <a:tailEnd/>
          </a:ln>
        </p:spPr>
        <p:txBody>
          <a:bodyPr wrap="none" anchor="ctr"/>
          <a:lstStyle/>
          <a:p>
            <a:endParaRPr lang="en-US"/>
          </a:p>
        </p:txBody>
      </p:sp>
      <p:sp>
        <p:nvSpPr>
          <p:cNvPr id="21547" name="Text Box 43"/>
          <p:cNvSpPr txBox="1">
            <a:spLocks noChangeArrowheads="1"/>
          </p:cNvSpPr>
          <p:nvPr/>
        </p:nvSpPr>
        <p:spPr bwMode="auto">
          <a:xfrm>
            <a:off x="231775" y="2314575"/>
            <a:ext cx="3082925" cy="547688"/>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Times New Roman" pitchFamily="18" charset="0"/>
              </a:rPr>
              <a:t>Trend is decreasing.</a:t>
            </a:r>
          </a:p>
        </p:txBody>
      </p:sp>
      <p:sp>
        <p:nvSpPr>
          <p:cNvPr id="21548" name="Text Box 44"/>
          <p:cNvSpPr txBox="1">
            <a:spLocks noChangeArrowheads="1"/>
          </p:cNvSpPr>
          <p:nvPr/>
        </p:nvSpPr>
        <p:spPr bwMode="auto">
          <a:xfrm>
            <a:off x="228600" y="1524000"/>
            <a:ext cx="3221038" cy="547688"/>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latin typeface="Times New Roman" pitchFamily="18" charset="0"/>
              </a:rPr>
              <a:t>Trend appears linear.</a:t>
            </a:r>
          </a:p>
        </p:txBody>
      </p:sp>
      <p:sp>
        <p:nvSpPr>
          <p:cNvPr id="21549" name="Text Box 45"/>
          <p:cNvSpPr txBox="1">
            <a:spLocks noChangeArrowheads="1"/>
          </p:cNvSpPr>
          <p:nvPr/>
        </p:nvSpPr>
        <p:spPr bwMode="auto">
          <a:xfrm>
            <a:off x="233363" y="5562600"/>
            <a:ext cx="3644900" cy="608012"/>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rPr>
              <a:t>Negative correlation.</a:t>
            </a:r>
          </a:p>
        </p:txBody>
      </p:sp>
      <p:graphicFrame>
        <p:nvGraphicFramePr>
          <p:cNvPr id="21550" name="Object 46"/>
          <p:cNvGraphicFramePr>
            <a:graphicFrameLocks noChangeAspect="1"/>
          </p:cNvGraphicFramePr>
          <p:nvPr>
            <p:extLst>
              <p:ext uri="{D42A27DB-BD31-4B8C-83A1-F6EECF244321}">
                <p14:modId xmlns:p14="http://schemas.microsoft.com/office/powerpoint/2010/main" val="2551319186"/>
              </p:ext>
            </p:extLst>
          </p:nvPr>
        </p:nvGraphicFramePr>
        <p:xfrm>
          <a:off x="304800" y="3733800"/>
          <a:ext cx="2444750" cy="525463"/>
        </p:xfrm>
        <a:graphic>
          <a:graphicData uri="http://schemas.openxmlformats.org/presentationml/2006/ole">
            <mc:AlternateContent xmlns:mc="http://schemas.openxmlformats.org/markup-compatibility/2006">
              <mc:Choice xmlns:v="urn:schemas-microsoft-com:vml" Requires="v">
                <p:oleObj spid="_x0000_s2110" name="Equation" r:id="rId4" imgW="939600" imgH="203040" progId="Equation.DSMT4">
                  <p:embed/>
                </p:oleObj>
              </mc:Choice>
              <mc:Fallback>
                <p:oleObj name="Equation" r:id="rId4" imgW="93960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33800"/>
                        <a:ext cx="244475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1" name="Object 47"/>
          <p:cNvGraphicFramePr>
            <a:graphicFrameLocks noChangeAspect="1"/>
          </p:cNvGraphicFramePr>
          <p:nvPr>
            <p:extLst>
              <p:ext uri="{D42A27DB-BD31-4B8C-83A1-F6EECF244321}">
                <p14:modId xmlns:p14="http://schemas.microsoft.com/office/powerpoint/2010/main" val="2112990639"/>
              </p:ext>
            </p:extLst>
          </p:nvPr>
        </p:nvGraphicFramePr>
        <p:xfrm>
          <a:off x="304800" y="4495800"/>
          <a:ext cx="2578100" cy="528638"/>
        </p:xfrm>
        <a:graphic>
          <a:graphicData uri="http://schemas.openxmlformats.org/presentationml/2006/ole">
            <mc:AlternateContent xmlns:mc="http://schemas.openxmlformats.org/markup-compatibility/2006">
              <mc:Choice xmlns:v="urn:schemas-microsoft-com:vml" Requires="v">
                <p:oleObj spid="_x0000_s2111" name="Equation" r:id="rId6" imgW="990360" imgH="203040" progId="Equation.DSMT4">
                  <p:embed/>
                </p:oleObj>
              </mc:Choice>
              <mc:Fallback>
                <p:oleObj name="Equation" r:id="rId6" imgW="9903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495800"/>
                        <a:ext cx="25781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52" name="Line 48"/>
          <p:cNvSpPr>
            <a:spLocks noChangeShapeType="1"/>
          </p:cNvSpPr>
          <p:nvPr/>
        </p:nvSpPr>
        <p:spPr bwMode="auto">
          <a:xfrm>
            <a:off x="4495800" y="2667000"/>
            <a:ext cx="4114800" cy="27432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2341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1548"/>
                                        </p:tgtEl>
                                        <p:attrNameLst>
                                          <p:attrName>style.visibility</p:attrName>
                                        </p:attrNameLst>
                                      </p:cBhvr>
                                      <p:to>
                                        <p:strVal val="visible"/>
                                      </p:to>
                                    </p:set>
                                    <p:anim calcmode="lin" valueType="num">
                                      <p:cBhvr>
                                        <p:cTn id="7" dur="500" fill="hold"/>
                                        <p:tgtEl>
                                          <p:spTgt spid="21548"/>
                                        </p:tgtEl>
                                        <p:attrNameLst>
                                          <p:attrName>ppt_w</p:attrName>
                                        </p:attrNameLst>
                                      </p:cBhvr>
                                      <p:tavLst>
                                        <p:tav tm="0">
                                          <p:val>
                                            <p:strVal val="2/3*#ppt_w"/>
                                          </p:val>
                                        </p:tav>
                                        <p:tav tm="100000">
                                          <p:val>
                                            <p:strVal val="#ppt_w"/>
                                          </p:val>
                                        </p:tav>
                                      </p:tavLst>
                                    </p:anim>
                                    <p:anim calcmode="lin" valueType="num">
                                      <p:cBhvr>
                                        <p:cTn id="8" dur="500" fill="hold"/>
                                        <p:tgtEl>
                                          <p:spTgt spid="21548"/>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1552"/>
                                        </p:tgtEl>
                                        <p:attrNameLst>
                                          <p:attrName>style.visibility</p:attrName>
                                        </p:attrNameLst>
                                      </p:cBhvr>
                                      <p:to>
                                        <p:strVal val="visible"/>
                                      </p:to>
                                    </p:set>
                                    <p:animEffect transition="in" filter="wipe(left)">
                                      <p:cBhvr>
                                        <p:cTn id="13" dur="500"/>
                                        <p:tgtEl>
                                          <p:spTgt spid="215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21547"/>
                                        </p:tgtEl>
                                        <p:attrNameLst>
                                          <p:attrName>style.visibility</p:attrName>
                                        </p:attrNameLst>
                                      </p:cBhvr>
                                      <p:to>
                                        <p:strVal val="visible"/>
                                      </p:to>
                                    </p:set>
                                    <p:anim calcmode="lin" valueType="num">
                                      <p:cBhvr>
                                        <p:cTn id="18" dur="500" fill="hold"/>
                                        <p:tgtEl>
                                          <p:spTgt spid="21547"/>
                                        </p:tgtEl>
                                        <p:attrNameLst>
                                          <p:attrName>ppt_w</p:attrName>
                                        </p:attrNameLst>
                                      </p:cBhvr>
                                      <p:tavLst>
                                        <p:tav tm="0">
                                          <p:val>
                                            <p:strVal val="2/3*#ppt_w"/>
                                          </p:val>
                                        </p:tav>
                                        <p:tav tm="100000">
                                          <p:val>
                                            <p:strVal val="#ppt_w"/>
                                          </p:val>
                                        </p:tav>
                                      </p:tavLst>
                                    </p:anim>
                                    <p:anim calcmode="lin" valueType="num">
                                      <p:cBhvr>
                                        <p:cTn id="19" dur="500" fill="hold"/>
                                        <p:tgtEl>
                                          <p:spTgt spid="21547"/>
                                        </p:tgtEl>
                                        <p:attrNameLst>
                                          <p:attrName>ppt_h</p:attrName>
                                        </p:attrNameLst>
                                      </p:cBhvr>
                                      <p:tavLst>
                                        <p:tav tm="0">
                                          <p:val>
                                            <p:strVal val="2/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2155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2155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21549"/>
                                        </p:tgtEl>
                                        <p:attrNameLst>
                                          <p:attrName>style.visibility</p:attrName>
                                        </p:attrNameLst>
                                      </p:cBhvr>
                                      <p:to>
                                        <p:strVal val="visible"/>
                                      </p:to>
                                    </p:set>
                                    <p:anim calcmode="lin" valueType="num">
                                      <p:cBhvr>
                                        <p:cTn id="32" dur="500" fill="hold"/>
                                        <p:tgtEl>
                                          <p:spTgt spid="21549"/>
                                        </p:tgtEl>
                                        <p:attrNameLst>
                                          <p:attrName>ppt_w</p:attrName>
                                        </p:attrNameLst>
                                      </p:cBhvr>
                                      <p:tavLst>
                                        <p:tav tm="0">
                                          <p:val>
                                            <p:strVal val="2/3*#ppt_w"/>
                                          </p:val>
                                        </p:tav>
                                        <p:tav tm="100000">
                                          <p:val>
                                            <p:strVal val="#ppt_w"/>
                                          </p:val>
                                        </p:tav>
                                      </p:tavLst>
                                    </p:anim>
                                    <p:anim calcmode="lin" valueType="num">
                                      <p:cBhvr>
                                        <p:cTn id="33" dur="500" fill="hold"/>
                                        <p:tgtEl>
                                          <p:spTgt spid="2154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7" grpId="0" animBg="1" autoUpdateAnimBg="0"/>
      <p:bldP spid="21548" grpId="0" animBg="1" autoUpdateAnimBg="0"/>
      <p:bldP spid="21549" grpId="0" animBg="1" autoUpdateAnimBg="0"/>
      <p:bldP spid="215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0" y="7868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marL="342900" indent="-342900">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pPr algn="ctr"/>
            <a:r>
              <a:rPr lang="en-US" sz="3200" dirty="0">
                <a:solidFill>
                  <a:srgbClr val="006699"/>
                </a:solidFill>
                <a:latin typeface="Arial Black" panose="020B0A04020102020204" pitchFamily="34" charset="0"/>
                <a:sym typeface="Symbol" panose="05050102010706020507" pitchFamily="18" charset="2"/>
              </a:rPr>
              <a:t>Example 5:</a:t>
            </a:r>
          </a:p>
        </p:txBody>
      </p:sp>
      <p:sp>
        <p:nvSpPr>
          <p:cNvPr id="34819" name="Text Box 6"/>
          <p:cNvSpPr txBox="1">
            <a:spLocks noChangeArrowheads="1"/>
          </p:cNvSpPr>
          <p:nvPr/>
        </p:nvSpPr>
        <p:spPr bwMode="auto">
          <a:xfrm>
            <a:off x="0" y="1185208"/>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03225" indent="-403225">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b="1" dirty="0"/>
              <a:t>    </a:t>
            </a:r>
            <a:r>
              <a:rPr lang="en-US" dirty="0"/>
              <a:t>The scatter plot shows the number of orders placed for flowers before Valentine</a:t>
            </a:r>
            <a:r>
              <a:rPr lang="en-US" dirty="0">
                <a:latin typeface="Arial" panose="020B0604020202020204" pitchFamily="34" charset="0"/>
              </a:rPr>
              <a:t>’</a:t>
            </a:r>
            <a:r>
              <a:rPr lang="en-US" dirty="0"/>
              <a:t>s Day at one shop. </a:t>
            </a:r>
          </a:p>
          <a:p>
            <a:endParaRPr lang="en-US" dirty="0"/>
          </a:p>
          <a:p>
            <a:r>
              <a:rPr lang="en-US" dirty="0"/>
              <a:t>    Using a trend line, predict the number of flower orders placed on February 12.</a:t>
            </a:r>
            <a:endParaRPr lang="en-US" b="1" dirty="0"/>
          </a:p>
        </p:txBody>
      </p:sp>
      <p:sp>
        <p:nvSpPr>
          <p:cNvPr id="359452" name="Text Box 28"/>
          <p:cNvSpPr txBox="1">
            <a:spLocks noChangeArrowheads="1"/>
          </p:cNvSpPr>
          <p:nvPr/>
        </p:nvSpPr>
        <p:spPr bwMode="auto">
          <a:xfrm>
            <a:off x="7585487" y="4953000"/>
            <a:ext cx="155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dirty="0">
                <a:solidFill>
                  <a:srgbClr val="FF0000"/>
                </a:solidFill>
              </a:rPr>
              <a:t>about 45</a:t>
            </a:r>
          </a:p>
        </p:txBody>
      </p:sp>
      <p:pic>
        <p:nvPicPr>
          <p:cNvPr id="34821"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52119"/>
            <a:ext cx="3657600" cy="380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235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1000"/>
                                        <p:tgtEl>
                                          <p:spTgt spid="34819"/>
                                        </p:tgtEl>
                                      </p:cBhvr>
                                    </p:animEffect>
                                    <p:anim calcmode="lin" valueType="num">
                                      <p:cBhvr>
                                        <p:cTn id="8" dur="1000" fill="hold"/>
                                        <p:tgtEl>
                                          <p:spTgt spid="34819"/>
                                        </p:tgtEl>
                                        <p:attrNameLst>
                                          <p:attrName>ppt_x</p:attrName>
                                        </p:attrNameLst>
                                      </p:cBhvr>
                                      <p:tavLst>
                                        <p:tav tm="0">
                                          <p:val>
                                            <p:strVal val="#ppt_x"/>
                                          </p:val>
                                        </p:tav>
                                        <p:tav tm="100000">
                                          <p:val>
                                            <p:strVal val="#ppt_x"/>
                                          </p:val>
                                        </p:tav>
                                      </p:tavLst>
                                    </p:anim>
                                    <p:anim calcmode="lin" valueType="num">
                                      <p:cBhvr>
                                        <p:cTn id="9" dur="1000" fill="hold"/>
                                        <p:tgtEl>
                                          <p:spTgt spid="348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821"/>
                                        </p:tgtEl>
                                        <p:attrNameLst>
                                          <p:attrName>style.visibility</p:attrName>
                                        </p:attrNameLst>
                                      </p:cBhvr>
                                      <p:to>
                                        <p:strVal val="visible"/>
                                      </p:to>
                                    </p:set>
                                    <p:animEffect transition="in" filter="fade">
                                      <p:cBhvr>
                                        <p:cTn id="14" dur="1000"/>
                                        <p:tgtEl>
                                          <p:spTgt spid="34821"/>
                                        </p:tgtEl>
                                      </p:cBhvr>
                                    </p:animEffect>
                                    <p:anim calcmode="lin" valueType="num">
                                      <p:cBhvr>
                                        <p:cTn id="15" dur="1000" fill="hold"/>
                                        <p:tgtEl>
                                          <p:spTgt spid="34821"/>
                                        </p:tgtEl>
                                        <p:attrNameLst>
                                          <p:attrName>ppt_x</p:attrName>
                                        </p:attrNameLst>
                                      </p:cBhvr>
                                      <p:tavLst>
                                        <p:tav tm="0">
                                          <p:val>
                                            <p:strVal val="#ppt_x"/>
                                          </p:val>
                                        </p:tav>
                                        <p:tav tm="100000">
                                          <p:val>
                                            <p:strVal val="#ppt_x"/>
                                          </p:val>
                                        </p:tav>
                                      </p:tavLst>
                                    </p:anim>
                                    <p:anim calcmode="lin" valueType="num">
                                      <p:cBhvr>
                                        <p:cTn id="16" dur="1000" fill="hold"/>
                                        <p:tgtEl>
                                          <p:spTgt spid="348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59452"/>
                                        </p:tgtEl>
                                        <p:attrNameLst>
                                          <p:attrName>style.visibility</p:attrName>
                                        </p:attrNameLst>
                                      </p:cBhvr>
                                      <p:to>
                                        <p:strVal val="visible"/>
                                      </p:to>
                                    </p:set>
                                    <p:anim calcmode="lin" valueType="num">
                                      <p:cBhvr>
                                        <p:cTn id="21" dur="1000" fill="hold"/>
                                        <p:tgtEl>
                                          <p:spTgt spid="359452"/>
                                        </p:tgtEl>
                                        <p:attrNameLst>
                                          <p:attrName>ppt_w</p:attrName>
                                        </p:attrNameLst>
                                      </p:cBhvr>
                                      <p:tavLst>
                                        <p:tav tm="0">
                                          <p:val>
                                            <p:strVal val="#ppt_w*0.70"/>
                                          </p:val>
                                        </p:tav>
                                        <p:tav tm="100000">
                                          <p:val>
                                            <p:strVal val="#ppt_w"/>
                                          </p:val>
                                        </p:tav>
                                      </p:tavLst>
                                    </p:anim>
                                    <p:anim calcmode="lin" valueType="num">
                                      <p:cBhvr>
                                        <p:cTn id="22" dur="1000" fill="hold"/>
                                        <p:tgtEl>
                                          <p:spTgt spid="359452"/>
                                        </p:tgtEl>
                                        <p:attrNameLst>
                                          <p:attrName>ppt_h</p:attrName>
                                        </p:attrNameLst>
                                      </p:cBhvr>
                                      <p:tavLst>
                                        <p:tav tm="0">
                                          <p:val>
                                            <p:strVal val="#ppt_h"/>
                                          </p:val>
                                        </p:tav>
                                        <p:tav tm="100000">
                                          <p:val>
                                            <p:strVal val="#ppt_h"/>
                                          </p:val>
                                        </p:tav>
                                      </p:tavLst>
                                    </p:anim>
                                    <p:animEffect transition="in" filter="fade">
                                      <p:cBhvr>
                                        <p:cTn id="23" dur="1000"/>
                                        <p:tgtEl>
                                          <p:spTgt spid="359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594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normAutofit/>
          </a:bodyPr>
          <a:lstStyle/>
          <a:p>
            <a:pPr marL="0" indent="0" algn="ctr">
              <a:buNone/>
            </a:pPr>
            <a:r>
              <a:rPr lang="en-US" sz="4000" dirty="0"/>
              <a:t>Scatterplots Worksheet #2</a:t>
            </a:r>
          </a:p>
        </p:txBody>
      </p:sp>
    </p:spTree>
    <p:extLst>
      <p:ext uri="{BB962C8B-B14F-4D97-AF65-F5344CB8AC3E}">
        <p14:creationId xmlns:p14="http://schemas.microsoft.com/office/powerpoint/2010/main" val="232438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Lines!</a:t>
            </a:r>
          </a:p>
        </p:txBody>
      </p:sp>
      <p:sp>
        <p:nvSpPr>
          <p:cNvPr id="3" name="Content Placeholder 2"/>
          <p:cNvSpPr>
            <a:spLocks noGrp="1"/>
          </p:cNvSpPr>
          <p:nvPr>
            <p:ph idx="1"/>
          </p:nvPr>
        </p:nvSpPr>
        <p:spPr/>
        <p:txBody>
          <a:bodyPr>
            <a:normAutofit/>
          </a:bodyPr>
          <a:lstStyle/>
          <a:p>
            <a:pPr marL="0" indent="0" algn="ctr">
              <a:buNone/>
            </a:pPr>
            <a:r>
              <a:rPr lang="en-US" sz="3600" dirty="0"/>
              <a:t>Now… We are going to find trend lines on the graphing calculator to help us make predictions…</a:t>
            </a:r>
          </a:p>
        </p:txBody>
      </p:sp>
    </p:spTree>
    <p:extLst>
      <p:ext uri="{BB962C8B-B14F-4D97-AF65-F5344CB8AC3E}">
        <p14:creationId xmlns:p14="http://schemas.microsoft.com/office/powerpoint/2010/main" val="59021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600" dirty="0"/>
              <a:t>3.5 Exploration</a:t>
            </a:r>
          </a:p>
          <a:p>
            <a:pPr marL="0" indent="0" algn="ctr">
              <a:buNone/>
            </a:pPr>
            <a:r>
              <a:rPr lang="en-US" sz="3600" dirty="0"/>
              <a:t>Scatterplots and Trend Lines</a:t>
            </a:r>
          </a:p>
        </p:txBody>
      </p:sp>
      <p:sp>
        <p:nvSpPr>
          <p:cNvPr id="3" name="Title 2"/>
          <p:cNvSpPr>
            <a:spLocks noGrp="1"/>
          </p:cNvSpPr>
          <p:nvPr>
            <p:ph type="title"/>
          </p:nvPr>
        </p:nvSpPr>
        <p:spPr/>
        <p:txBody>
          <a:bodyPr/>
          <a:lstStyle/>
          <a:p>
            <a:r>
              <a:rPr lang="en-US" dirty="0"/>
              <a:t>Classwork:</a:t>
            </a:r>
          </a:p>
        </p:txBody>
      </p:sp>
    </p:spTree>
    <p:extLst>
      <p:ext uri="{BB962C8B-B14F-4D97-AF65-F5344CB8AC3E}">
        <p14:creationId xmlns:p14="http://schemas.microsoft.com/office/powerpoint/2010/main" val="794587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Finding the Solution:  TI-83/84</a:t>
            </a:r>
          </a:p>
        </p:txBody>
      </p:sp>
      <p:sp>
        <p:nvSpPr>
          <p:cNvPr id="177155" name="Rectangle 3"/>
          <p:cNvSpPr>
            <a:spLocks noGrp="1" noChangeArrowheads="1"/>
          </p:cNvSpPr>
          <p:nvPr>
            <p:ph type="body" idx="1"/>
          </p:nvPr>
        </p:nvSpPr>
        <p:spPr>
          <a:xfrm>
            <a:off x="152400" y="1981200"/>
            <a:ext cx="8991599" cy="5334000"/>
          </a:xfrm>
        </p:spPr>
        <p:txBody>
          <a:bodyPr>
            <a:noAutofit/>
          </a:bodyPr>
          <a:lstStyle/>
          <a:p>
            <a:r>
              <a:rPr lang="en-US" sz="3200" dirty="0"/>
              <a:t>Using the TI- 83/84 graphing calculator</a:t>
            </a:r>
          </a:p>
          <a:p>
            <a:endParaRPr lang="en-US" sz="3200" dirty="0"/>
          </a:p>
          <a:p>
            <a:pPr lvl="1"/>
            <a:r>
              <a:rPr lang="en-US" sz="3200" dirty="0"/>
              <a:t>Enter the data. </a:t>
            </a:r>
          </a:p>
          <a:p>
            <a:pPr lvl="1"/>
            <a:r>
              <a:rPr lang="en-US" sz="3200" dirty="0"/>
              <a:t>Graph a scatterplot of the data.</a:t>
            </a:r>
          </a:p>
          <a:p>
            <a:pPr lvl="1"/>
            <a:r>
              <a:rPr lang="en-US" sz="3200" dirty="0"/>
              <a:t>Find the equation of the trend line.</a:t>
            </a:r>
          </a:p>
          <a:p>
            <a:pPr lvl="1"/>
            <a:r>
              <a:rPr lang="en-US" sz="3200" dirty="0"/>
              <a:t>Graph the trend line on the graph with the scatterplot. </a:t>
            </a:r>
          </a:p>
        </p:txBody>
      </p:sp>
    </p:spTree>
    <p:extLst>
      <p:ext uri="{BB962C8B-B14F-4D97-AF65-F5344CB8AC3E}">
        <p14:creationId xmlns:p14="http://schemas.microsoft.com/office/powerpoint/2010/main" val="1895459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7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7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7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7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533400" y="76200"/>
            <a:ext cx="8229600" cy="1143000"/>
          </a:xfrm>
        </p:spPr>
        <p:txBody>
          <a:bodyPr/>
          <a:lstStyle/>
          <a:p>
            <a:r>
              <a:rPr lang="en-US" dirty="0"/>
              <a:t>Example 6:  </a:t>
            </a:r>
          </a:p>
        </p:txBody>
      </p:sp>
      <p:sp>
        <p:nvSpPr>
          <p:cNvPr id="173059" name="Rectangle 3"/>
          <p:cNvSpPr>
            <a:spLocks noGrp="1" noChangeArrowheads="1"/>
          </p:cNvSpPr>
          <p:nvPr>
            <p:ph type="body" idx="1"/>
          </p:nvPr>
        </p:nvSpPr>
        <p:spPr>
          <a:xfrm>
            <a:off x="0" y="2133600"/>
            <a:ext cx="4419600" cy="4343400"/>
          </a:xfrm>
        </p:spPr>
        <p:txBody>
          <a:bodyPr/>
          <a:lstStyle/>
          <a:p>
            <a:pPr algn="ctr">
              <a:lnSpc>
                <a:spcPct val="90000"/>
              </a:lnSpc>
              <a:buFontTx/>
              <a:buNone/>
            </a:pPr>
            <a:r>
              <a:rPr lang="en-US" sz="3200" dirty="0"/>
              <a:t>   For seven </a:t>
            </a:r>
            <a:br>
              <a:rPr lang="en-US" sz="3200" dirty="0"/>
            </a:br>
            <a:r>
              <a:rPr lang="en-US" sz="3200" dirty="0"/>
              <a:t>random summer days, a person recorded the </a:t>
            </a:r>
            <a:r>
              <a:rPr lang="en-US" sz="3200" b="1" dirty="0">
                <a:solidFill>
                  <a:schemeClr val="accent2"/>
                </a:solidFill>
              </a:rPr>
              <a:t>temperature </a:t>
            </a:r>
            <a:r>
              <a:rPr lang="en-US" sz="3200" dirty="0"/>
              <a:t>and their </a:t>
            </a:r>
            <a:r>
              <a:rPr lang="en-US" sz="3200" b="1" dirty="0">
                <a:solidFill>
                  <a:schemeClr val="accent2"/>
                </a:solidFill>
              </a:rPr>
              <a:t>water consumption</a:t>
            </a:r>
            <a:r>
              <a:rPr lang="en-US" sz="3200" dirty="0"/>
              <a:t>. </a:t>
            </a:r>
            <a:r>
              <a:rPr lang="en-US" sz="2800" dirty="0"/>
              <a:t> </a:t>
            </a:r>
          </a:p>
        </p:txBody>
      </p:sp>
      <p:sp>
        <p:nvSpPr>
          <p:cNvPr id="173060" name="Rectangle 4"/>
          <p:cNvSpPr>
            <a:spLocks noChangeArrowheads="1"/>
          </p:cNvSpPr>
          <p:nvPr/>
        </p:nvSpPr>
        <p:spPr bwMode="auto">
          <a:xfrm>
            <a:off x="2952750" y="708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73061" name="Picture 5" descr="SO01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0"/>
            <a:ext cx="1893888"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73062" name="Group 6"/>
          <p:cNvGrpSpPr>
            <a:grpSpLocks/>
          </p:cNvGrpSpPr>
          <p:nvPr/>
        </p:nvGrpSpPr>
        <p:grpSpPr bwMode="auto">
          <a:xfrm>
            <a:off x="4572000" y="1371600"/>
            <a:ext cx="4495800" cy="5410200"/>
            <a:chOff x="-3" y="-3"/>
            <a:chExt cx="2047" cy="4604"/>
          </a:xfrm>
        </p:grpSpPr>
        <p:grpSp>
          <p:nvGrpSpPr>
            <p:cNvPr id="173063" name="Group 7"/>
            <p:cNvGrpSpPr>
              <a:grpSpLocks/>
            </p:cNvGrpSpPr>
            <p:nvPr/>
          </p:nvGrpSpPr>
          <p:grpSpPr bwMode="auto">
            <a:xfrm>
              <a:off x="0" y="0"/>
              <a:ext cx="2041" cy="4598"/>
              <a:chOff x="0" y="0"/>
              <a:chExt cx="2041" cy="4598"/>
            </a:xfrm>
          </p:grpSpPr>
          <p:grpSp>
            <p:nvGrpSpPr>
              <p:cNvPr id="173064" name="Group 8"/>
              <p:cNvGrpSpPr>
                <a:grpSpLocks/>
              </p:cNvGrpSpPr>
              <p:nvPr/>
            </p:nvGrpSpPr>
            <p:grpSpPr bwMode="auto">
              <a:xfrm>
                <a:off x="0" y="0"/>
                <a:ext cx="1015" cy="972"/>
                <a:chOff x="0" y="0"/>
                <a:chExt cx="1015" cy="972"/>
              </a:xfrm>
            </p:grpSpPr>
            <p:sp>
              <p:nvSpPr>
                <p:cNvPr id="173065" name="Rectangle 9"/>
                <p:cNvSpPr>
                  <a:spLocks noChangeArrowheads="1"/>
                </p:cNvSpPr>
                <p:nvPr/>
              </p:nvSpPr>
              <p:spPr bwMode="auto">
                <a:xfrm>
                  <a:off x="6" y="6"/>
                  <a:ext cx="1003" cy="9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400" b="1"/>
                    <a:t>Temperature (F)</a:t>
                  </a:r>
                  <a:endParaRPr lang="en-US" sz="2000" b="1">
                    <a:latin typeface="Tahoma" pitchFamily="34" charset="0"/>
                  </a:endParaRPr>
                </a:p>
              </p:txBody>
            </p:sp>
            <p:sp>
              <p:nvSpPr>
                <p:cNvPr id="173066" name="Rectangle 10"/>
                <p:cNvSpPr>
                  <a:spLocks noChangeArrowheads="1"/>
                </p:cNvSpPr>
                <p:nvPr/>
              </p:nvSpPr>
              <p:spPr bwMode="auto">
                <a:xfrm>
                  <a:off x="0" y="0"/>
                  <a:ext cx="1015" cy="9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67" name="Group 11"/>
              <p:cNvGrpSpPr>
                <a:grpSpLocks/>
              </p:cNvGrpSpPr>
              <p:nvPr/>
            </p:nvGrpSpPr>
            <p:grpSpPr bwMode="auto">
              <a:xfrm>
                <a:off x="1015" y="0"/>
                <a:ext cx="1026" cy="972"/>
                <a:chOff x="1015" y="0"/>
                <a:chExt cx="1026" cy="972"/>
              </a:xfrm>
            </p:grpSpPr>
            <p:sp>
              <p:nvSpPr>
                <p:cNvPr id="173068" name="Rectangle 12"/>
                <p:cNvSpPr>
                  <a:spLocks noChangeArrowheads="1"/>
                </p:cNvSpPr>
                <p:nvPr/>
              </p:nvSpPr>
              <p:spPr bwMode="auto">
                <a:xfrm>
                  <a:off x="1021" y="6"/>
                  <a:ext cx="1014" cy="9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400" b="1"/>
                    <a:t>Water Consumption (ounces)</a:t>
                  </a:r>
                  <a:endParaRPr lang="en-US" sz="2000" b="1">
                    <a:latin typeface="Tahoma" pitchFamily="34" charset="0"/>
                  </a:endParaRPr>
                </a:p>
              </p:txBody>
            </p:sp>
            <p:sp>
              <p:nvSpPr>
                <p:cNvPr id="173069" name="Rectangle 13"/>
                <p:cNvSpPr>
                  <a:spLocks noChangeArrowheads="1"/>
                </p:cNvSpPr>
                <p:nvPr/>
              </p:nvSpPr>
              <p:spPr bwMode="auto">
                <a:xfrm>
                  <a:off x="1015" y="0"/>
                  <a:ext cx="1026" cy="9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70" name="Group 14"/>
              <p:cNvGrpSpPr>
                <a:grpSpLocks/>
              </p:cNvGrpSpPr>
              <p:nvPr/>
            </p:nvGrpSpPr>
            <p:grpSpPr bwMode="auto">
              <a:xfrm>
                <a:off x="0" y="978"/>
                <a:ext cx="1015" cy="512"/>
                <a:chOff x="0" y="978"/>
                <a:chExt cx="1015" cy="512"/>
              </a:xfrm>
            </p:grpSpPr>
            <p:sp>
              <p:nvSpPr>
                <p:cNvPr id="173071" name="Rectangle 15"/>
                <p:cNvSpPr>
                  <a:spLocks noChangeArrowheads="1"/>
                </p:cNvSpPr>
                <p:nvPr/>
              </p:nvSpPr>
              <p:spPr bwMode="auto">
                <a:xfrm>
                  <a:off x="6" y="984"/>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75</a:t>
                  </a:r>
                  <a:endParaRPr lang="en-US" sz="2400">
                    <a:latin typeface="Tahoma" pitchFamily="34" charset="0"/>
                  </a:endParaRPr>
                </a:p>
              </p:txBody>
            </p:sp>
            <p:sp>
              <p:nvSpPr>
                <p:cNvPr id="173072" name="Rectangle 16"/>
                <p:cNvSpPr>
                  <a:spLocks noChangeArrowheads="1"/>
                </p:cNvSpPr>
                <p:nvPr/>
              </p:nvSpPr>
              <p:spPr bwMode="auto">
                <a:xfrm>
                  <a:off x="0" y="978"/>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73" name="Group 17"/>
              <p:cNvGrpSpPr>
                <a:grpSpLocks/>
              </p:cNvGrpSpPr>
              <p:nvPr/>
            </p:nvGrpSpPr>
            <p:grpSpPr bwMode="auto">
              <a:xfrm>
                <a:off x="1015" y="978"/>
                <a:ext cx="1026" cy="512"/>
                <a:chOff x="1015" y="978"/>
                <a:chExt cx="1026" cy="512"/>
              </a:xfrm>
            </p:grpSpPr>
            <p:sp>
              <p:nvSpPr>
                <p:cNvPr id="173074" name="Rectangle 18"/>
                <p:cNvSpPr>
                  <a:spLocks noChangeArrowheads="1"/>
                </p:cNvSpPr>
                <p:nvPr/>
              </p:nvSpPr>
              <p:spPr bwMode="auto">
                <a:xfrm>
                  <a:off x="1021" y="984"/>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16</a:t>
                  </a:r>
                  <a:endParaRPr lang="en-US" sz="2400">
                    <a:latin typeface="Tahoma" pitchFamily="34" charset="0"/>
                  </a:endParaRPr>
                </a:p>
              </p:txBody>
            </p:sp>
            <p:sp>
              <p:nvSpPr>
                <p:cNvPr id="173075" name="Rectangle 19"/>
                <p:cNvSpPr>
                  <a:spLocks noChangeArrowheads="1"/>
                </p:cNvSpPr>
                <p:nvPr/>
              </p:nvSpPr>
              <p:spPr bwMode="auto">
                <a:xfrm>
                  <a:off x="1015" y="978"/>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76" name="Group 20"/>
              <p:cNvGrpSpPr>
                <a:grpSpLocks/>
              </p:cNvGrpSpPr>
              <p:nvPr/>
            </p:nvGrpSpPr>
            <p:grpSpPr bwMode="auto">
              <a:xfrm>
                <a:off x="0" y="1496"/>
                <a:ext cx="1015" cy="512"/>
                <a:chOff x="0" y="1496"/>
                <a:chExt cx="1015" cy="512"/>
              </a:xfrm>
            </p:grpSpPr>
            <p:sp>
              <p:nvSpPr>
                <p:cNvPr id="173077" name="Rectangle 21"/>
                <p:cNvSpPr>
                  <a:spLocks noChangeArrowheads="1"/>
                </p:cNvSpPr>
                <p:nvPr/>
              </p:nvSpPr>
              <p:spPr bwMode="auto">
                <a:xfrm>
                  <a:off x="6" y="1502"/>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83</a:t>
                  </a:r>
                  <a:endParaRPr lang="en-US" sz="2400">
                    <a:latin typeface="Tahoma" pitchFamily="34" charset="0"/>
                  </a:endParaRPr>
                </a:p>
              </p:txBody>
            </p:sp>
            <p:sp>
              <p:nvSpPr>
                <p:cNvPr id="173078" name="Rectangle 22"/>
                <p:cNvSpPr>
                  <a:spLocks noChangeArrowheads="1"/>
                </p:cNvSpPr>
                <p:nvPr/>
              </p:nvSpPr>
              <p:spPr bwMode="auto">
                <a:xfrm>
                  <a:off x="0" y="1496"/>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79" name="Group 23"/>
              <p:cNvGrpSpPr>
                <a:grpSpLocks/>
              </p:cNvGrpSpPr>
              <p:nvPr/>
            </p:nvGrpSpPr>
            <p:grpSpPr bwMode="auto">
              <a:xfrm>
                <a:off x="1015" y="1496"/>
                <a:ext cx="1026" cy="512"/>
                <a:chOff x="1015" y="1496"/>
                <a:chExt cx="1026" cy="512"/>
              </a:xfrm>
            </p:grpSpPr>
            <p:sp>
              <p:nvSpPr>
                <p:cNvPr id="173080" name="Rectangle 24"/>
                <p:cNvSpPr>
                  <a:spLocks noChangeArrowheads="1"/>
                </p:cNvSpPr>
                <p:nvPr/>
              </p:nvSpPr>
              <p:spPr bwMode="auto">
                <a:xfrm>
                  <a:off x="1021" y="1502"/>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20</a:t>
                  </a:r>
                  <a:endParaRPr lang="en-US" sz="2400">
                    <a:latin typeface="Tahoma" pitchFamily="34" charset="0"/>
                  </a:endParaRPr>
                </a:p>
              </p:txBody>
            </p:sp>
            <p:sp>
              <p:nvSpPr>
                <p:cNvPr id="173081" name="Rectangle 25"/>
                <p:cNvSpPr>
                  <a:spLocks noChangeArrowheads="1"/>
                </p:cNvSpPr>
                <p:nvPr/>
              </p:nvSpPr>
              <p:spPr bwMode="auto">
                <a:xfrm>
                  <a:off x="1015" y="1496"/>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82" name="Group 26"/>
              <p:cNvGrpSpPr>
                <a:grpSpLocks/>
              </p:cNvGrpSpPr>
              <p:nvPr/>
            </p:nvGrpSpPr>
            <p:grpSpPr bwMode="auto">
              <a:xfrm>
                <a:off x="0" y="2014"/>
                <a:ext cx="1015" cy="512"/>
                <a:chOff x="0" y="2014"/>
                <a:chExt cx="1015" cy="512"/>
              </a:xfrm>
            </p:grpSpPr>
            <p:sp>
              <p:nvSpPr>
                <p:cNvPr id="173083" name="Rectangle 27"/>
                <p:cNvSpPr>
                  <a:spLocks noChangeArrowheads="1"/>
                </p:cNvSpPr>
                <p:nvPr/>
              </p:nvSpPr>
              <p:spPr bwMode="auto">
                <a:xfrm>
                  <a:off x="6" y="2020"/>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85</a:t>
                  </a:r>
                  <a:r>
                    <a:rPr lang="en-US" sz="2400"/>
                    <a:t>  </a:t>
                  </a:r>
                  <a:endParaRPr lang="en-US" sz="2400">
                    <a:latin typeface="Tahoma" pitchFamily="34" charset="0"/>
                  </a:endParaRPr>
                </a:p>
              </p:txBody>
            </p:sp>
            <p:sp>
              <p:nvSpPr>
                <p:cNvPr id="173084" name="Rectangle 28"/>
                <p:cNvSpPr>
                  <a:spLocks noChangeArrowheads="1"/>
                </p:cNvSpPr>
                <p:nvPr/>
              </p:nvSpPr>
              <p:spPr bwMode="auto">
                <a:xfrm>
                  <a:off x="0" y="2014"/>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85" name="Group 29"/>
              <p:cNvGrpSpPr>
                <a:grpSpLocks/>
              </p:cNvGrpSpPr>
              <p:nvPr/>
            </p:nvGrpSpPr>
            <p:grpSpPr bwMode="auto">
              <a:xfrm>
                <a:off x="1015" y="2014"/>
                <a:ext cx="1026" cy="512"/>
                <a:chOff x="1015" y="2014"/>
                <a:chExt cx="1026" cy="512"/>
              </a:xfrm>
            </p:grpSpPr>
            <p:sp>
              <p:nvSpPr>
                <p:cNvPr id="173086" name="Rectangle 30"/>
                <p:cNvSpPr>
                  <a:spLocks noChangeArrowheads="1"/>
                </p:cNvSpPr>
                <p:nvPr/>
              </p:nvSpPr>
              <p:spPr bwMode="auto">
                <a:xfrm>
                  <a:off x="1021" y="2020"/>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25</a:t>
                  </a:r>
                  <a:endParaRPr lang="en-US" sz="3200">
                    <a:latin typeface="Tahoma" pitchFamily="34" charset="0"/>
                  </a:endParaRPr>
                </a:p>
              </p:txBody>
            </p:sp>
            <p:sp>
              <p:nvSpPr>
                <p:cNvPr id="173087" name="Rectangle 31"/>
                <p:cNvSpPr>
                  <a:spLocks noChangeArrowheads="1"/>
                </p:cNvSpPr>
                <p:nvPr/>
              </p:nvSpPr>
              <p:spPr bwMode="auto">
                <a:xfrm>
                  <a:off x="1015" y="2014"/>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88" name="Group 32"/>
              <p:cNvGrpSpPr>
                <a:grpSpLocks/>
              </p:cNvGrpSpPr>
              <p:nvPr/>
            </p:nvGrpSpPr>
            <p:grpSpPr bwMode="auto">
              <a:xfrm>
                <a:off x="0" y="2532"/>
                <a:ext cx="1015" cy="512"/>
                <a:chOff x="0" y="2532"/>
                <a:chExt cx="1015" cy="512"/>
              </a:xfrm>
            </p:grpSpPr>
            <p:sp>
              <p:nvSpPr>
                <p:cNvPr id="173089" name="Rectangle 33"/>
                <p:cNvSpPr>
                  <a:spLocks noChangeArrowheads="1"/>
                </p:cNvSpPr>
                <p:nvPr/>
              </p:nvSpPr>
              <p:spPr bwMode="auto">
                <a:xfrm>
                  <a:off x="6" y="2538"/>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85</a:t>
                  </a:r>
                  <a:endParaRPr lang="en-US" sz="3200">
                    <a:latin typeface="Tahoma" pitchFamily="34" charset="0"/>
                  </a:endParaRPr>
                </a:p>
              </p:txBody>
            </p:sp>
            <p:sp>
              <p:nvSpPr>
                <p:cNvPr id="173090" name="Rectangle 34"/>
                <p:cNvSpPr>
                  <a:spLocks noChangeArrowheads="1"/>
                </p:cNvSpPr>
                <p:nvPr/>
              </p:nvSpPr>
              <p:spPr bwMode="auto">
                <a:xfrm>
                  <a:off x="0" y="2532"/>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91" name="Group 35"/>
              <p:cNvGrpSpPr>
                <a:grpSpLocks/>
              </p:cNvGrpSpPr>
              <p:nvPr/>
            </p:nvGrpSpPr>
            <p:grpSpPr bwMode="auto">
              <a:xfrm>
                <a:off x="1015" y="2532"/>
                <a:ext cx="1026" cy="512"/>
                <a:chOff x="1015" y="2532"/>
                <a:chExt cx="1026" cy="512"/>
              </a:xfrm>
            </p:grpSpPr>
            <p:sp>
              <p:nvSpPr>
                <p:cNvPr id="173092" name="Rectangle 36"/>
                <p:cNvSpPr>
                  <a:spLocks noChangeArrowheads="1"/>
                </p:cNvSpPr>
                <p:nvPr/>
              </p:nvSpPr>
              <p:spPr bwMode="auto">
                <a:xfrm>
                  <a:off x="1021" y="2538"/>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27</a:t>
                  </a:r>
                  <a:endParaRPr lang="en-US" sz="3200">
                    <a:latin typeface="Tahoma" pitchFamily="34" charset="0"/>
                  </a:endParaRPr>
                </a:p>
              </p:txBody>
            </p:sp>
            <p:sp>
              <p:nvSpPr>
                <p:cNvPr id="173093" name="Rectangle 37"/>
                <p:cNvSpPr>
                  <a:spLocks noChangeArrowheads="1"/>
                </p:cNvSpPr>
                <p:nvPr/>
              </p:nvSpPr>
              <p:spPr bwMode="auto">
                <a:xfrm>
                  <a:off x="1015" y="2532"/>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94" name="Group 38"/>
              <p:cNvGrpSpPr>
                <a:grpSpLocks/>
              </p:cNvGrpSpPr>
              <p:nvPr/>
            </p:nvGrpSpPr>
            <p:grpSpPr bwMode="auto">
              <a:xfrm>
                <a:off x="0" y="3050"/>
                <a:ext cx="1015" cy="512"/>
                <a:chOff x="0" y="3050"/>
                <a:chExt cx="1015" cy="512"/>
              </a:xfrm>
            </p:grpSpPr>
            <p:sp>
              <p:nvSpPr>
                <p:cNvPr id="173095" name="Rectangle 39"/>
                <p:cNvSpPr>
                  <a:spLocks noChangeArrowheads="1"/>
                </p:cNvSpPr>
                <p:nvPr/>
              </p:nvSpPr>
              <p:spPr bwMode="auto">
                <a:xfrm>
                  <a:off x="6" y="3056"/>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92</a:t>
                  </a:r>
                  <a:endParaRPr lang="en-US" sz="2400">
                    <a:latin typeface="Tahoma" pitchFamily="34" charset="0"/>
                  </a:endParaRPr>
                </a:p>
              </p:txBody>
            </p:sp>
            <p:sp>
              <p:nvSpPr>
                <p:cNvPr id="173096" name="Rectangle 40"/>
                <p:cNvSpPr>
                  <a:spLocks noChangeArrowheads="1"/>
                </p:cNvSpPr>
                <p:nvPr/>
              </p:nvSpPr>
              <p:spPr bwMode="auto">
                <a:xfrm>
                  <a:off x="0" y="3050"/>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097" name="Group 41"/>
              <p:cNvGrpSpPr>
                <a:grpSpLocks/>
              </p:cNvGrpSpPr>
              <p:nvPr/>
            </p:nvGrpSpPr>
            <p:grpSpPr bwMode="auto">
              <a:xfrm>
                <a:off x="1015" y="3050"/>
                <a:ext cx="1026" cy="512"/>
                <a:chOff x="1015" y="3050"/>
                <a:chExt cx="1026" cy="512"/>
              </a:xfrm>
            </p:grpSpPr>
            <p:sp>
              <p:nvSpPr>
                <p:cNvPr id="173098" name="Rectangle 42"/>
                <p:cNvSpPr>
                  <a:spLocks noChangeArrowheads="1"/>
                </p:cNvSpPr>
                <p:nvPr/>
              </p:nvSpPr>
              <p:spPr bwMode="auto">
                <a:xfrm>
                  <a:off x="1021" y="3056"/>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32</a:t>
                  </a:r>
                  <a:endParaRPr lang="en-US" sz="2400">
                    <a:latin typeface="Tahoma" pitchFamily="34" charset="0"/>
                  </a:endParaRPr>
                </a:p>
              </p:txBody>
            </p:sp>
            <p:sp>
              <p:nvSpPr>
                <p:cNvPr id="173099" name="Rectangle 43"/>
                <p:cNvSpPr>
                  <a:spLocks noChangeArrowheads="1"/>
                </p:cNvSpPr>
                <p:nvPr/>
              </p:nvSpPr>
              <p:spPr bwMode="auto">
                <a:xfrm>
                  <a:off x="1015" y="3050"/>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100" name="Group 44"/>
              <p:cNvGrpSpPr>
                <a:grpSpLocks/>
              </p:cNvGrpSpPr>
              <p:nvPr/>
            </p:nvGrpSpPr>
            <p:grpSpPr bwMode="auto">
              <a:xfrm>
                <a:off x="0" y="3568"/>
                <a:ext cx="1015" cy="512"/>
                <a:chOff x="0" y="3568"/>
                <a:chExt cx="1015" cy="512"/>
              </a:xfrm>
            </p:grpSpPr>
            <p:sp>
              <p:nvSpPr>
                <p:cNvPr id="173101" name="Rectangle 45"/>
                <p:cNvSpPr>
                  <a:spLocks noChangeArrowheads="1"/>
                </p:cNvSpPr>
                <p:nvPr/>
              </p:nvSpPr>
              <p:spPr bwMode="auto">
                <a:xfrm>
                  <a:off x="6" y="3574"/>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97</a:t>
                  </a:r>
                  <a:endParaRPr lang="en-US" sz="2400">
                    <a:latin typeface="Tahoma" pitchFamily="34" charset="0"/>
                  </a:endParaRPr>
                </a:p>
              </p:txBody>
            </p:sp>
            <p:sp>
              <p:nvSpPr>
                <p:cNvPr id="173102" name="Rectangle 46"/>
                <p:cNvSpPr>
                  <a:spLocks noChangeArrowheads="1"/>
                </p:cNvSpPr>
                <p:nvPr/>
              </p:nvSpPr>
              <p:spPr bwMode="auto">
                <a:xfrm>
                  <a:off x="0" y="3568"/>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103" name="Group 47"/>
              <p:cNvGrpSpPr>
                <a:grpSpLocks/>
              </p:cNvGrpSpPr>
              <p:nvPr/>
            </p:nvGrpSpPr>
            <p:grpSpPr bwMode="auto">
              <a:xfrm>
                <a:off x="1015" y="3568"/>
                <a:ext cx="1026" cy="512"/>
                <a:chOff x="1015" y="3568"/>
                <a:chExt cx="1026" cy="512"/>
              </a:xfrm>
            </p:grpSpPr>
            <p:sp>
              <p:nvSpPr>
                <p:cNvPr id="173104" name="Rectangle 48"/>
                <p:cNvSpPr>
                  <a:spLocks noChangeArrowheads="1"/>
                </p:cNvSpPr>
                <p:nvPr/>
              </p:nvSpPr>
              <p:spPr bwMode="auto">
                <a:xfrm>
                  <a:off x="1021" y="3574"/>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48</a:t>
                  </a:r>
                  <a:endParaRPr lang="en-US" sz="2400">
                    <a:latin typeface="Tahoma" pitchFamily="34" charset="0"/>
                  </a:endParaRPr>
                </a:p>
              </p:txBody>
            </p:sp>
            <p:sp>
              <p:nvSpPr>
                <p:cNvPr id="173105" name="Rectangle 49"/>
                <p:cNvSpPr>
                  <a:spLocks noChangeArrowheads="1"/>
                </p:cNvSpPr>
                <p:nvPr/>
              </p:nvSpPr>
              <p:spPr bwMode="auto">
                <a:xfrm>
                  <a:off x="1015" y="3568"/>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106" name="Group 50"/>
              <p:cNvGrpSpPr>
                <a:grpSpLocks/>
              </p:cNvGrpSpPr>
              <p:nvPr/>
            </p:nvGrpSpPr>
            <p:grpSpPr bwMode="auto">
              <a:xfrm>
                <a:off x="0" y="4086"/>
                <a:ext cx="1015" cy="512"/>
                <a:chOff x="0" y="4086"/>
                <a:chExt cx="1015" cy="512"/>
              </a:xfrm>
            </p:grpSpPr>
            <p:sp>
              <p:nvSpPr>
                <p:cNvPr id="173107" name="Rectangle 51"/>
                <p:cNvSpPr>
                  <a:spLocks noChangeArrowheads="1"/>
                </p:cNvSpPr>
                <p:nvPr/>
              </p:nvSpPr>
              <p:spPr bwMode="auto">
                <a:xfrm>
                  <a:off x="6" y="4092"/>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0" hangingPunct="0"/>
                  <a:r>
                    <a:rPr lang="en-US" sz="3200">
                      <a:latin typeface="Tahoma" pitchFamily="34" charset="0"/>
                    </a:rPr>
                    <a:t>99</a:t>
                  </a:r>
                  <a:endParaRPr lang="en-US" sz="2400">
                    <a:latin typeface="Tahoma" pitchFamily="34" charset="0"/>
                  </a:endParaRPr>
                </a:p>
              </p:txBody>
            </p:sp>
            <p:sp>
              <p:nvSpPr>
                <p:cNvPr id="173108" name="Rectangle 52"/>
                <p:cNvSpPr>
                  <a:spLocks noChangeArrowheads="1"/>
                </p:cNvSpPr>
                <p:nvPr/>
              </p:nvSpPr>
              <p:spPr bwMode="auto">
                <a:xfrm>
                  <a:off x="0" y="4086"/>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3109" name="Group 53"/>
              <p:cNvGrpSpPr>
                <a:grpSpLocks/>
              </p:cNvGrpSpPr>
              <p:nvPr/>
            </p:nvGrpSpPr>
            <p:grpSpPr bwMode="auto">
              <a:xfrm>
                <a:off x="1015" y="4086"/>
                <a:ext cx="1026" cy="512"/>
                <a:chOff x="1015" y="4086"/>
                <a:chExt cx="1026" cy="512"/>
              </a:xfrm>
            </p:grpSpPr>
            <p:sp>
              <p:nvSpPr>
                <p:cNvPr id="173110" name="Rectangle 54"/>
                <p:cNvSpPr>
                  <a:spLocks noChangeArrowheads="1"/>
                </p:cNvSpPr>
                <p:nvPr/>
              </p:nvSpPr>
              <p:spPr bwMode="auto">
                <a:xfrm>
                  <a:off x="1021" y="4092"/>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48</a:t>
                  </a:r>
                  <a:endParaRPr lang="en-US" sz="2400">
                    <a:latin typeface="Tahoma" pitchFamily="34" charset="0"/>
                  </a:endParaRPr>
                </a:p>
              </p:txBody>
            </p:sp>
            <p:sp>
              <p:nvSpPr>
                <p:cNvPr id="173111" name="Rectangle 55"/>
                <p:cNvSpPr>
                  <a:spLocks noChangeArrowheads="1"/>
                </p:cNvSpPr>
                <p:nvPr/>
              </p:nvSpPr>
              <p:spPr bwMode="auto">
                <a:xfrm>
                  <a:off x="1015" y="4086"/>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73112" name="Rectangle 56"/>
            <p:cNvSpPr>
              <a:spLocks noChangeArrowheads="1"/>
            </p:cNvSpPr>
            <p:nvPr/>
          </p:nvSpPr>
          <p:spPr bwMode="auto">
            <a:xfrm>
              <a:off x="-3" y="-3"/>
              <a:ext cx="2047" cy="460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4115735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4" presetClass="entr" presetSubtype="0" fill="hold" nodeType="clickEffect">
                                  <p:stCondLst>
                                    <p:cond delay="0"/>
                                  </p:stCondLst>
                                  <p:childTnLst>
                                    <p:set>
                                      <p:cBhvr>
                                        <p:cTn id="10" dur="1" fill="hold">
                                          <p:stCondLst>
                                            <p:cond delay="0"/>
                                          </p:stCondLst>
                                        </p:cTn>
                                        <p:tgtEl>
                                          <p:spTgt spid="173062"/>
                                        </p:tgtEl>
                                        <p:attrNameLst>
                                          <p:attrName>style.visibility</p:attrName>
                                        </p:attrNameLst>
                                      </p:cBhvr>
                                      <p:to>
                                        <p:strVal val="visible"/>
                                      </p:to>
                                    </p:set>
                                    <p:anim to="" calcmode="lin" valueType="num">
                                      <p:cBhvr>
                                        <p:cTn id="11" dur="1" fill="hold"/>
                                        <p:tgtEl>
                                          <p:spTgt spid="173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304800"/>
            <a:ext cx="7793038" cy="685800"/>
          </a:xfrm>
        </p:spPr>
        <p:txBody>
          <a:bodyPr>
            <a:normAutofit fontScale="90000"/>
          </a:bodyPr>
          <a:lstStyle/>
          <a:p>
            <a:r>
              <a:rPr lang="en-US"/>
              <a:t>     Example</a:t>
            </a:r>
          </a:p>
        </p:txBody>
      </p:sp>
      <p:sp>
        <p:nvSpPr>
          <p:cNvPr id="175107" name="Rectangle 3"/>
          <p:cNvSpPr>
            <a:spLocks noGrp="1" noChangeArrowheads="1"/>
          </p:cNvSpPr>
          <p:nvPr>
            <p:ph type="body" idx="1"/>
          </p:nvPr>
        </p:nvSpPr>
        <p:spPr>
          <a:xfrm>
            <a:off x="914400" y="914400"/>
            <a:ext cx="7010400" cy="4648200"/>
          </a:xfrm>
        </p:spPr>
        <p:txBody>
          <a:bodyPr/>
          <a:lstStyle/>
          <a:p>
            <a:endParaRPr lang="en-US" sz="3600" dirty="0"/>
          </a:p>
          <a:p>
            <a:endParaRPr lang="en-US" sz="3600" dirty="0"/>
          </a:p>
          <a:p>
            <a:r>
              <a:rPr lang="en-US" sz="3200" dirty="0"/>
              <a:t>Now you want to plan                               an outdoor party.</a:t>
            </a:r>
          </a:p>
          <a:p>
            <a:endParaRPr lang="en-US" sz="3200" dirty="0"/>
          </a:p>
          <a:p>
            <a:r>
              <a:rPr lang="en-US" sz="3200" b="1" dirty="0"/>
              <a:t>Predict </a:t>
            </a:r>
            <a:r>
              <a:rPr lang="en-US" sz="3200" dirty="0"/>
              <a:t>the amount of </a:t>
            </a:r>
            <a:br>
              <a:rPr lang="en-US" sz="3200" dirty="0"/>
            </a:br>
            <a:r>
              <a:rPr lang="en-US" sz="3200" dirty="0"/>
              <a:t>water a person would drink when the temperature is </a:t>
            </a:r>
            <a:r>
              <a:rPr lang="en-US" sz="3200" b="1" dirty="0"/>
              <a:t>95 degrees F.</a:t>
            </a:r>
          </a:p>
          <a:p>
            <a:endParaRPr lang="en-US" dirty="0"/>
          </a:p>
        </p:txBody>
      </p:sp>
      <p:pic>
        <p:nvPicPr>
          <p:cNvPr id="175108" name="Picture 4" descr="SO01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609600"/>
            <a:ext cx="1620838" cy="1630363"/>
          </a:xfrm>
          <a:prstGeom prst="rect">
            <a:avLst/>
          </a:prstGeom>
          <a:noFill/>
          <a:extLst>
            <a:ext uri="{909E8E84-426E-40DD-AFC4-6F175D3DCCD1}">
              <a14:hiddenFill xmlns:a14="http://schemas.microsoft.com/office/drawing/2010/main">
                <a:solidFill>
                  <a:srgbClr val="FFFFFF"/>
                </a:solidFill>
              </a14:hiddenFill>
            </a:ext>
          </a:extLst>
        </p:spPr>
      </p:pic>
      <p:sp>
        <p:nvSpPr>
          <p:cNvPr id="175109" name="Freeform 5"/>
          <p:cNvSpPr>
            <a:spLocks/>
          </p:cNvSpPr>
          <p:nvPr/>
        </p:nvSpPr>
        <p:spPr bwMode="auto">
          <a:xfrm>
            <a:off x="7848600" y="2057400"/>
            <a:ext cx="1041400" cy="3048000"/>
          </a:xfrm>
          <a:custGeom>
            <a:avLst/>
            <a:gdLst>
              <a:gd name="T0" fmla="*/ 208 w 656"/>
              <a:gd name="T1" fmla="*/ 0 h 1920"/>
              <a:gd name="T2" fmla="*/ 64 w 656"/>
              <a:gd name="T3" fmla="*/ 384 h 1920"/>
              <a:gd name="T4" fmla="*/ 592 w 656"/>
              <a:gd name="T5" fmla="*/ 576 h 1920"/>
              <a:gd name="T6" fmla="*/ 448 w 656"/>
              <a:gd name="T7" fmla="*/ 1200 h 1920"/>
              <a:gd name="T8" fmla="*/ 640 w 656"/>
              <a:gd name="T9" fmla="*/ 1920 h 1920"/>
            </a:gdLst>
            <a:ahLst/>
            <a:cxnLst>
              <a:cxn ang="0">
                <a:pos x="T0" y="T1"/>
              </a:cxn>
              <a:cxn ang="0">
                <a:pos x="T2" y="T3"/>
              </a:cxn>
              <a:cxn ang="0">
                <a:pos x="T4" y="T5"/>
              </a:cxn>
              <a:cxn ang="0">
                <a:pos x="T6" y="T7"/>
              </a:cxn>
              <a:cxn ang="0">
                <a:pos x="T8" y="T9"/>
              </a:cxn>
            </a:cxnLst>
            <a:rect l="0" t="0" r="r" b="b"/>
            <a:pathLst>
              <a:path w="656" h="1920">
                <a:moveTo>
                  <a:pt x="208" y="0"/>
                </a:moveTo>
                <a:cubicBezTo>
                  <a:pt x="104" y="144"/>
                  <a:pt x="0" y="288"/>
                  <a:pt x="64" y="384"/>
                </a:cubicBezTo>
                <a:cubicBezTo>
                  <a:pt x="128" y="480"/>
                  <a:pt x="528" y="440"/>
                  <a:pt x="592" y="576"/>
                </a:cubicBezTo>
                <a:cubicBezTo>
                  <a:pt x="656" y="712"/>
                  <a:pt x="440" y="976"/>
                  <a:pt x="448" y="1200"/>
                </a:cubicBezTo>
                <a:cubicBezTo>
                  <a:pt x="456" y="1424"/>
                  <a:pt x="632" y="1792"/>
                  <a:pt x="640" y="1920"/>
                </a:cubicBezTo>
              </a:path>
            </a:pathLst>
          </a:custGeom>
          <a:noFill/>
          <a:ln w="38100" cap="flat" cmpd="sng">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10" name="Oval 6"/>
          <p:cNvSpPr>
            <a:spLocks noChangeArrowheads="1"/>
          </p:cNvSpPr>
          <p:nvPr/>
        </p:nvSpPr>
        <p:spPr bwMode="auto">
          <a:xfrm>
            <a:off x="7772400" y="609600"/>
            <a:ext cx="838200" cy="1371600"/>
          </a:xfrm>
          <a:prstGeom prst="ellipse">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48441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5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1.  Enter the Data into Lists</a:t>
            </a:r>
          </a:p>
        </p:txBody>
      </p:sp>
      <p:sp>
        <p:nvSpPr>
          <p:cNvPr id="179203" name="Rectangle 3"/>
          <p:cNvSpPr>
            <a:spLocks noGrp="1" noChangeArrowheads="1"/>
          </p:cNvSpPr>
          <p:nvPr>
            <p:ph type="body" idx="1"/>
          </p:nvPr>
        </p:nvSpPr>
        <p:spPr>
          <a:xfrm>
            <a:off x="304800" y="1219200"/>
            <a:ext cx="8610600" cy="5410200"/>
          </a:xfrm>
        </p:spPr>
        <p:txBody>
          <a:bodyPr/>
          <a:lstStyle/>
          <a:p>
            <a:endParaRPr lang="en-US" sz="2800" dirty="0"/>
          </a:p>
          <a:p>
            <a:r>
              <a:rPr lang="en-US" sz="2800" dirty="0"/>
              <a:t>Press </a:t>
            </a:r>
            <a:r>
              <a:rPr lang="en-US" sz="2800" b="1" dirty="0"/>
              <a:t>STAT</a:t>
            </a:r>
            <a:r>
              <a:rPr lang="en-US" sz="2800" dirty="0"/>
              <a:t>. </a:t>
            </a:r>
          </a:p>
          <a:p>
            <a:r>
              <a:rPr lang="en-US" sz="2800" dirty="0"/>
              <a:t>Under </a:t>
            </a:r>
            <a:r>
              <a:rPr lang="en-US" sz="2800" b="1" dirty="0"/>
              <a:t>EDIT</a:t>
            </a:r>
            <a:r>
              <a:rPr lang="en-US" sz="2800" dirty="0"/>
              <a:t>, select </a:t>
            </a:r>
            <a:r>
              <a:rPr lang="en-US" sz="2800" b="1" dirty="0"/>
              <a:t>1: Edit</a:t>
            </a:r>
            <a:r>
              <a:rPr lang="en-US" sz="2800" dirty="0"/>
              <a:t>.  </a:t>
            </a:r>
          </a:p>
          <a:p>
            <a:r>
              <a:rPr lang="en-US" sz="2800" dirty="0"/>
              <a:t>Enter x-values (input) into </a:t>
            </a:r>
            <a:r>
              <a:rPr lang="en-US" sz="2800" b="1" dirty="0"/>
              <a:t>L1 </a:t>
            </a:r>
          </a:p>
          <a:p>
            <a:r>
              <a:rPr lang="en-US" sz="2800" dirty="0"/>
              <a:t>Enter y-values (output) into </a:t>
            </a:r>
            <a:r>
              <a:rPr lang="en-US" sz="2800" b="1" dirty="0"/>
              <a:t>L2</a:t>
            </a:r>
            <a:r>
              <a:rPr lang="en-US" sz="2800" dirty="0"/>
              <a:t>.</a:t>
            </a:r>
          </a:p>
          <a:p>
            <a:endParaRPr lang="en-US" sz="2800" dirty="0"/>
          </a:p>
          <a:p>
            <a:endParaRPr lang="en-US" sz="2800" dirty="0"/>
          </a:p>
          <a:p>
            <a:r>
              <a:rPr lang="en-US" sz="2800" dirty="0">
                <a:solidFill>
                  <a:schemeClr val="hlink"/>
                </a:solidFill>
              </a:rPr>
              <a:t>Note:</a:t>
            </a:r>
            <a:r>
              <a:rPr lang="en-US" sz="2800" dirty="0"/>
              <a:t>  If you need to clear out a list, for example list 1, place the cursor on L1  then hit CLEAR and ENTER .</a:t>
            </a:r>
          </a:p>
        </p:txBody>
      </p:sp>
    </p:spTree>
    <p:extLst>
      <p:ext uri="{BB962C8B-B14F-4D97-AF65-F5344CB8AC3E}">
        <p14:creationId xmlns:p14="http://schemas.microsoft.com/office/powerpoint/2010/main" val="3202350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79203">
                                            <p:txEl>
                                              <p:pRg st="1" end="1"/>
                                            </p:txEl>
                                          </p:spTgt>
                                        </p:tgtEl>
                                        <p:attrNameLst>
                                          <p:attrName>style.visibility</p:attrName>
                                        </p:attrNameLst>
                                      </p:cBhvr>
                                      <p:to>
                                        <p:strVal val="visible"/>
                                      </p:to>
                                    </p:set>
                                    <p:anim to="" calcmode="lin" valueType="num">
                                      <p:cBhvr>
                                        <p:cTn id="7" dur="1" fill="hold"/>
                                        <p:tgtEl>
                                          <p:spTgt spid="17920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9203">
                                            <p:txEl>
                                              <p:pRg st="2" end="2"/>
                                            </p:txEl>
                                          </p:spTgt>
                                        </p:tgtEl>
                                        <p:attrNameLst>
                                          <p:attrName>style.visibility</p:attrName>
                                        </p:attrNameLst>
                                      </p:cBhvr>
                                      <p:to>
                                        <p:strVal val="visible"/>
                                      </p:to>
                                    </p:set>
                                    <p:anim to="" calcmode="lin" valueType="num">
                                      <p:cBhvr>
                                        <p:cTn id="12" dur="1" fill="hold"/>
                                        <p:tgtEl>
                                          <p:spTgt spid="17920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79203">
                                            <p:txEl>
                                              <p:pRg st="3" end="3"/>
                                            </p:txEl>
                                          </p:spTgt>
                                        </p:tgtEl>
                                        <p:attrNameLst>
                                          <p:attrName>style.visibility</p:attrName>
                                        </p:attrNameLst>
                                      </p:cBhvr>
                                      <p:to>
                                        <p:strVal val="visible"/>
                                      </p:to>
                                    </p:set>
                                    <p:anim to="" calcmode="lin" valueType="num">
                                      <p:cBhvr>
                                        <p:cTn id="17" dur="1" fill="hold"/>
                                        <p:tgtEl>
                                          <p:spTgt spid="17920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79203">
                                            <p:txEl>
                                              <p:pRg st="4" end="4"/>
                                            </p:txEl>
                                          </p:spTgt>
                                        </p:tgtEl>
                                        <p:attrNameLst>
                                          <p:attrName>style.visibility</p:attrName>
                                        </p:attrNameLst>
                                      </p:cBhvr>
                                      <p:to>
                                        <p:strVal val="visible"/>
                                      </p:to>
                                    </p:set>
                                    <p:anim to="" calcmode="lin" valueType="num">
                                      <p:cBhvr>
                                        <p:cTn id="22" dur="1" fill="hold"/>
                                        <p:tgtEl>
                                          <p:spTgt spid="17920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79203">
                                            <p:txEl>
                                              <p:pRg st="7" end="7"/>
                                            </p:txEl>
                                          </p:spTgt>
                                        </p:tgtEl>
                                        <p:attrNameLst>
                                          <p:attrName>style.visibility</p:attrName>
                                        </p:attrNameLst>
                                      </p:cBhvr>
                                      <p:to>
                                        <p:strVal val="visible"/>
                                      </p:to>
                                    </p:set>
                                    <p:anim to="" calcmode="lin" valueType="num">
                                      <p:cBhvr>
                                        <p:cTn id="27" dur="1" fill="hold"/>
                                        <p:tgtEl>
                                          <p:spTgt spid="17920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4100"/>
              <a:t>2. Set up the Scatterplot.</a:t>
            </a:r>
          </a:p>
        </p:txBody>
      </p:sp>
      <p:sp>
        <p:nvSpPr>
          <p:cNvPr id="181251" name="Rectangle 3"/>
          <p:cNvSpPr>
            <a:spLocks noGrp="1" noChangeArrowheads="1"/>
          </p:cNvSpPr>
          <p:nvPr>
            <p:ph type="body" idx="1"/>
          </p:nvPr>
        </p:nvSpPr>
        <p:spPr>
          <a:xfrm>
            <a:off x="872067" y="2362200"/>
            <a:ext cx="7408333" cy="3450696"/>
          </a:xfrm>
        </p:spPr>
        <p:txBody>
          <a:bodyPr>
            <a:noAutofit/>
          </a:bodyPr>
          <a:lstStyle/>
          <a:p>
            <a:pPr>
              <a:lnSpc>
                <a:spcPct val="90000"/>
              </a:lnSpc>
            </a:pPr>
            <a:r>
              <a:rPr lang="en-US" sz="2800" dirty="0"/>
              <a:t>Press </a:t>
            </a:r>
            <a:r>
              <a:rPr lang="en-US" sz="2800" b="1" dirty="0"/>
              <a:t>2nd Y=</a:t>
            </a:r>
            <a:r>
              <a:rPr lang="en-US" sz="2800" dirty="0"/>
              <a:t>  (STAT PLOTS).</a:t>
            </a:r>
          </a:p>
          <a:p>
            <a:pPr>
              <a:lnSpc>
                <a:spcPct val="90000"/>
              </a:lnSpc>
            </a:pPr>
            <a:r>
              <a:rPr lang="en-US" sz="2800" dirty="0"/>
              <a:t>Select </a:t>
            </a:r>
            <a:r>
              <a:rPr lang="en-US" sz="2800" b="1" dirty="0"/>
              <a:t>1: PLOT 1</a:t>
            </a:r>
            <a:r>
              <a:rPr lang="en-US" sz="2800" dirty="0"/>
              <a:t> and hit </a:t>
            </a:r>
            <a:r>
              <a:rPr lang="en-US" sz="2800" b="1" dirty="0"/>
              <a:t>ENTER</a:t>
            </a:r>
            <a:r>
              <a:rPr lang="en-US" sz="2800" dirty="0"/>
              <a:t>. </a:t>
            </a:r>
          </a:p>
          <a:p>
            <a:pPr>
              <a:lnSpc>
                <a:spcPct val="90000"/>
              </a:lnSpc>
            </a:pPr>
            <a:r>
              <a:rPr lang="en-US" sz="2800" dirty="0"/>
              <a:t>Move the cursor to </a:t>
            </a:r>
            <a:r>
              <a:rPr lang="en-US" sz="2800" b="1" dirty="0"/>
              <a:t>On</a:t>
            </a:r>
            <a:r>
              <a:rPr lang="en-US" sz="2800" dirty="0"/>
              <a:t> and hit </a:t>
            </a:r>
            <a:r>
              <a:rPr lang="en-US" sz="2800" b="1" dirty="0"/>
              <a:t>ENTER</a:t>
            </a:r>
            <a:r>
              <a:rPr lang="en-US" sz="2800" dirty="0"/>
              <a:t>.</a:t>
            </a:r>
          </a:p>
          <a:p>
            <a:pPr>
              <a:lnSpc>
                <a:spcPct val="90000"/>
              </a:lnSpc>
            </a:pPr>
            <a:r>
              <a:rPr lang="en-US" sz="2800" dirty="0"/>
              <a:t> Move the cursor to </a:t>
            </a:r>
            <a:r>
              <a:rPr lang="en-US" sz="2800" b="1" dirty="0"/>
              <a:t>Type:</a:t>
            </a:r>
            <a:r>
              <a:rPr lang="en-US" sz="2800" dirty="0"/>
              <a:t> and select the </a:t>
            </a:r>
            <a:r>
              <a:rPr lang="en-US" sz="2800" b="1" dirty="0"/>
              <a:t>first graph</a:t>
            </a:r>
            <a:r>
              <a:rPr lang="en-US" sz="2800" dirty="0"/>
              <a:t> under Type.</a:t>
            </a:r>
          </a:p>
          <a:p>
            <a:pPr>
              <a:lnSpc>
                <a:spcPct val="90000"/>
              </a:lnSpc>
            </a:pPr>
            <a:r>
              <a:rPr lang="en-US" sz="2800" dirty="0"/>
              <a:t>Under </a:t>
            </a:r>
            <a:r>
              <a:rPr lang="en-US" sz="2800" b="1" dirty="0" err="1"/>
              <a:t>Xlist</a:t>
            </a:r>
            <a:r>
              <a:rPr lang="en-US" sz="2800" b="1" dirty="0"/>
              <a:t>:</a:t>
            </a:r>
            <a:r>
              <a:rPr lang="en-US" sz="2800" dirty="0"/>
              <a:t> Enter </a:t>
            </a:r>
            <a:r>
              <a:rPr lang="en-US" sz="2800" b="1" dirty="0"/>
              <a:t>L1</a:t>
            </a:r>
            <a:r>
              <a:rPr lang="en-US" sz="2800" dirty="0"/>
              <a:t>.</a:t>
            </a:r>
          </a:p>
          <a:p>
            <a:pPr>
              <a:lnSpc>
                <a:spcPct val="90000"/>
              </a:lnSpc>
            </a:pPr>
            <a:r>
              <a:rPr lang="en-US" sz="2800" dirty="0"/>
              <a:t>Under </a:t>
            </a:r>
            <a:r>
              <a:rPr lang="en-US" sz="2800" b="1" dirty="0" err="1"/>
              <a:t>Ylist</a:t>
            </a:r>
            <a:r>
              <a:rPr lang="en-US" sz="2800" b="1" dirty="0"/>
              <a:t>:</a:t>
            </a:r>
            <a:r>
              <a:rPr lang="en-US" sz="2800" dirty="0"/>
              <a:t> Enter </a:t>
            </a:r>
            <a:r>
              <a:rPr lang="en-US" sz="2800" b="1" dirty="0"/>
              <a:t>L2</a:t>
            </a:r>
            <a:r>
              <a:rPr lang="en-US" sz="2800" dirty="0"/>
              <a:t>.</a:t>
            </a:r>
          </a:p>
          <a:p>
            <a:pPr>
              <a:lnSpc>
                <a:spcPct val="90000"/>
              </a:lnSpc>
            </a:pPr>
            <a:r>
              <a:rPr lang="en-US" sz="2800" dirty="0"/>
              <a:t> Under </a:t>
            </a:r>
            <a:r>
              <a:rPr lang="en-US" sz="2800" b="1" dirty="0"/>
              <a:t>Mark:</a:t>
            </a:r>
            <a:r>
              <a:rPr lang="en-US" sz="2800" dirty="0"/>
              <a:t> select any of these.</a:t>
            </a:r>
          </a:p>
        </p:txBody>
      </p:sp>
    </p:spTree>
    <p:extLst>
      <p:ext uri="{BB962C8B-B14F-4D97-AF65-F5344CB8AC3E}">
        <p14:creationId xmlns:p14="http://schemas.microsoft.com/office/powerpoint/2010/main" val="3265361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to="" calcmode="lin" valueType="num">
                                      <p:cBhvr>
                                        <p:cTn id="7" dur="1" fill="hold"/>
                                        <p:tgtEl>
                                          <p:spTgt spid="18125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 to="" calcmode="lin" valueType="num">
                                      <p:cBhvr>
                                        <p:cTn id="12" dur="1" fill="hold"/>
                                        <p:tgtEl>
                                          <p:spTgt spid="18125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 to="" calcmode="lin" valueType="num">
                                      <p:cBhvr>
                                        <p:cTn id="17" dur="1" fill="hold"/>
                                        <p:tgtEl>
                                          <p:spTgt spid="18125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81251">
                                            <p:txEl>
                                              <p:pRg st="3" end="3"/>
                                            </p:txEl>
                                          </p:spTgt>
                                        </p:tgtEl>
                                        <p:attrNameLst>
                                          <p:attrName>style.visibility</p:attrName>
                                        </p:attrNameLst>
                                      </p:cBhvr>
                                      <p:to>
                                        <p:strVal val="visible"/>
                                      </p:to>
                                    </p:set>
                                    <p:anim to="" calcmode="lin" valueType="num">
                                      <p:cBhvr>
                                        <p:cTn id="22" dur="1" fill="hold"/>
                                        <p:tgtEl>
                                          <p:spTgt spid="18125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 to="" calcmode="lin" valueType="num">
                                      <p:cBhvr>
                                        <p:cTn id="27" dur="1" fill="hold"/>
                                        <p:tgtEl>
                                          <p:spTgt spid="18125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81251">
                                            <p:txEl>
                                              <p:pRg st="5" end="5"/>
                                            </p:txEl>
                                          </p:spTgt>
                                        </p:tgtEl>
                                        <p:attrNameLst>
                                          <p:attrName>style.visibility</p:attrName>
                                        </p:attrNameLst>
                                      </p:cBhvr>
                                      <p:to>
                                        <p:strVal val="visible"/>
                                      </p:to>
                                    </p:set>
                                    <p:anim to="" calcmode="lin" valueType="num">
                                      <p:cBhvr>
                                        <p:cTn id="32" dur="1" fill="hold"/>
                                        <p:tgtEl>
                                          <p:spTgt spid="18125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81251">
                                            <p:txEl>
                                              <p:pRg st="6" end="6"/>
                                            </p:txEl>
                                          </p:spTgt>
                                        </p:tgtEl>
                                        <p:attrNameLst>
                                          <p:attrName>style.visibility</p:attrName>
                                        </p:attrNameLst>
                                      </p:cBhvr>
                                      <p:to>
                                        <p:strVal val="visible"/>
                                      </p:to>
                                    </p:set>
                                    <p:anim to="" calcmode="lin" valueType="num">
                                      <p:cBhvr>
                                        <p:cTn id="37" dur="1" fill="hold"/>
                                        <p:tgtEl>
                                          <p:spTgt spid="18125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3. View the Scatterplot</a:t>
            </a:r>
          </a:p>
        </p:txBody>
      </p:sp>
      <p:sp>
        <p:nvSpPr>
          <p:cNvPr id="183299" name="Rectangle 3"/>
          <p:cNvSpPr>
            <a:spLocks noGrp="1" noChangeArrowheads="1"/>
          </p:cNvSpPr>
          <p:nvPr>
            <p:ph type="body" idx="1"/>
          </p:nvPr>
        </p:nvSpPr>
        <p:spPr>
          <a:xfrm>
            <a:off x="76200" y="2675467"/>
            <a:ext cx="9067799" cy="3450696"/>
          </a:xfrm>
        </p:spPr>
        <p:txBody>
          <a:bodyPr>
            <a:normAutofit/>
          </a:bodyPr>
          <a:lstStyle/>
          <a:p>
            <a:endParaRPr lang="en-US" sz="2800" dirty="0"/>
          </a:p>
          <a:p>
            <a:r>
              <a:rPr lang="en-US" sz="2800" dirty="0"/>
              <a:t>To plot the points, press </a:t>
            </a:r>
            <a:r>
              <a:rPr lang="en-US" sz="2800" b="1" dirty="0"/>
              <a:t>ZOOM</a:t>
            </a:r>
            <a:r>
              <a:rPr lang="en-US" sz="2800" dirty="0"/>
              <a:t>  and select </a:t>
            </a:r>
            <a:r>
              <a:rPr lang="en-US" sz="2800" b="1" dirty="0"/>
              <a:t>9: </a:t>
            </a:r>
            <a:r>
              <a:rPr lang="en-US" sz="2800" b="1" dirty="0" err="1"/>
              <a:t>ZoomStat</a:t>
            </a:r>
            <a:r>
              <a:rPr lang="en-US" sz="2800" dirty="0"/>
              <a:t>.</a:t>
            </a:r>
          </a:p>
          <a:p>
            <a:endParaRPr lang="en-US" sz="2800" dirty="0"/>
          </a:p>
          <a:p>
            <a:r>
              <a:rPr lang="en-US" sz="2800" dirty="0"/>
              <a:t>The scatterplot will then be graphed.</a:t>
            </a:r>
          </a:p>
        </p:txBody>
      </p:sp>
    </p:spTree>
    <p:extLst>
      <p:ext uri="{BB962C8B-B14F-4D97-AF65-F5344CB8AC3E}">
        <p14:creationId xmlns:p14="http://schemas.microsoft.com/office/powerpoint/2010/main" val="4162265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3299">
                                            <p:txEl>
                                              <p:pRg st="1" end="1"/>
                                            </p:txEl>
                                          </p:spTgt>
                                        </p:tgtEl>
                                        <p:attrNameLst>
                                          <p:attrName>style.visibility</p:attrName>
                                        </p:attrNameLst>
                                      </p:cBhvr>
                                      <p:to>
                                        <p:strVal val="visible"/>
                                      </p:to>
                                    </p:set>
                                    <p:anim to="" calcmode="lin" valueType="num">
                                      <p:cBhvr>
                                        <p:cTn id="7" dur="1" fill="hold"/>
                                        <p:tgtEl>
                                          <p:spTgt spid="18329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3299">
                                            <p:txEl>
                                              <p:pRg st="3" end="3"/>
                                            </p:txEl>
                                          </p:spTgt>
                                        </p:tgtEl>
                                        <p:attrNameLst>
                                          <p:attrName>style.visibility</p:attrName>
                                        </p:attrNameLst>
                                      </p:cBhvr>
                                      <p:to>
                                        <p:strVal val="visible"/>
                                      </p:to>
                                    </p:set>
                                    <p:anim to="" calcmode="lin" valueType="num">
                                      <p:cBhvr>
                                        <p:cTn id="12" dur="1" fill="hold"/>
                                        <p:tgtEl>
                                          <p:spTgt spid="1832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0"/>
            <a:ext cx="8229600" cy="1143000"/>
          </a:xfrm>
        </p:spPr>
        <p:txBody>
          <a:bodyPr/>
          <a:lstStyle/>
          <a:p>
            <a:r>
              <a:rPr lang="en-US"/>
              <a:t>Example</a:t>
            </a:r>
          </a:p>
        </p:txBody>
      </p:sp>
      <p:sp>
        <p:nvSpPr>
          <p:cNvPr id="185347" name="Rectangle 3"/>
          <p:cNvSpPr>
            <a:spLocks noGrp="1" noChangeArrowheads="1"/>
          </p:cNvSpPr>
          <p:nvPr>
            <p:ph type="body" idx="1"/>
          </p:nvPr>
        </p:nvSpPr>
        <p:spPr>
          <a:xfrm>
            <a:off x="838200" y="1295400"/>
            <a:ext cx="8116888" cy="5181600"/>
          </a:xfrm>
        </p:spPr>
        <p:txBody>
          <a:bodyPr/>
          <a:lstStyle/>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buFontTx/>
              <a:buNone/>
            </a:pPr>
            <a:r>
              <a:rPr lang="en-US" sz="2800"/>
              <a:t>                                             </a:t>
            </a:r>
          </a:p>
          <a:p>
            <a:pPr>
              <a:lnSpc>
                <a:spcPct val="90000"/>
              </a:lnSpc>
              <a:buFontTx/>
              <a:buNone/>
            </a:pPr>
            <a:r>
              <a:rPr lang="en-US" sz="2800"/>
              <a:t>						</a:t>
            </a:r>
          </a:p>
        </p:txBody>
      </p:sp>
      <p:pic>
        <p:nvPicPr>
          <p:cNvPr id="185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38862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5349" name="Group 5"/>
          <p:cNvGrpSpPr>
            <a:grpSpLocks/>
          </p:cNvGrpSpPr>
          <p:nvPr/>
        </p:nvGrpSpPr>
        <p:grpSpPr bwMode="auto">
          <a:xfrm>
            <a:off x="381000" y="1143000"/>
            <a:ext cx="4495800" cy="5334000"/>
            <a:chOff x="-3" y="-3"/>
            <a:chExt cx="2047" cy="4604"/>
          </a:xfrm>
        </p:grpSpPr>
        <p:grpSp>
          <p:nvGrpSpPr>
            <p:cNvPr id="185350" name="Group 6"/>
            <p:cNvGrpSpPr>
              <a:grpSpLocks/>
            </p:cNvGrpSpPr>
            <p:nvPr/>
          </p:nvGrpSpPr>
          <p:grpSpPr bwMode="auto">
            <a:xfrm>
              <a:off x="0" y="0"/>
              <a:ext cx="2041" cy="4598"/>
              <a:chOff x="0" y="0"/>
              <a:chExt cx="2041" cy="4598"/>
            </a:xfrm>
          </p:grpSpPr>
          <p:grpSp>
            <p:nvGrpSpPr>
              <p:cNvPr id="185351" name="Group 7"/>
              <p:cNvGrpSpPr>
                <a:grpSpLocks/>
              </p:cNvGrpSpPr>
              <p:nvPr/>
            </p:nvGrpSpPr>
            <p:grpSpPr bwMode="auto">
              <a:xfrm>
                <a:off x="0" y="0"/>
                <a:ext cx="1015" cy="972"/>
                <a:chOff x="0" y="0"/>
                <a:chExt cx="1015" cy="972"/>
              </a:xfrm>
            </p:grpSpPr>
            <p:sp>
              <p:nvSpPr>
                <p:cNvPr id="185352" name="Rectangle 8"/>
                <p:cNvSpPr>
                  <a:spLocks noChangeArrowheads="1"/>
                </p:cNvSpPr>
                <p:nvPr/>
              </p:nvSpPr>
              <p:spPr bwMode="auto">
                <a:xfrm>
                  <a:off x="6" y="6"/>
                  <a:ext cx="1003" cy="9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400" b="1"/>
                    <a:t>Temperature (F)</a:t>
                  </a:r>
                  <a:endParaRPr lang="en-US" sz="2000" b="1">
                    <a:latin typeface="Tahoma" pitchFamily="34" charset="0"/>
                  </a:endParaRPr>
                </a:p>
              </p:txBody>
            </p:sp>
            <p:sp>
              <p:nvSpPr>
                <p:cNvPr id="185353" name="Rectangle 9"/>
                <p:cNvSpPr>
                  <a:spLocks noChangeArrowheads="1"/>
                </p:cNvSpPr>
                <p:nvPr/>
              </p:nvSpPr>
              <p:spPr bwMode="auto">
                <a:xfrm>
                  <a:off x="0" y="0"/>
                  <a:ext cx="1015" cy="9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54" name="Group 10"/>
              <p:cNvGrpSpPr>
                <a:grpSpLocks/>
              </p:cNvGrpSpPr>
              <p:nvPr/>
            </p:nvGrpSpPr>
            <p:grpSpPr bwMode="auto">
              <a:xfrm>
                <a:off x="1015" y="0"/>
                <a:ext cx="1026" cy="972"/>
                <a:chOff x="1015" y="0"/>
                <a:chExt cx="1026" cy="972"/>
              </a:xfrm>
            </p:grpSpPr>
            <p:sp>
              <p:nvSpPr>
                <p:cNvPr id="185355" name="Rectangle 11"/>
                <p:cNvSpPr>
                  <a:spLocks noChangeArrowheads="1"/>
                </p:cNvSpPr>
                <p:nvPr/>
              </p:nvSpPr>
              <p:spPr bwMode="auto">
                <a:xfrm>
                  <a:off x="1021" y="6"/>
                  <a:ext cx="1014" cy="9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2400" b="1"/>
                    <a:t>Water Consumption (ounces)</a:t>
                  </a:r>
                  <a:endParaRPr lang="en-US" sz="2000" b="1">
                    <a:latin typeface="Tahoma" pitchFamily="34" charset="0"/>
                  </a:endParaRPr>
                </a:p>
              </p:txBody>
            </p:sp>
            <p:sp>
              <p:nvSpPr>
                <p:cNvPr id="185356" name="Rectangle 12"/>
                <p:cNvSpPr>
                  <a:spLocks noChangeArrowheads="1"/>
                </p:cNvSpPr>
                <p:nvPr/>
              </p:nvSpPr>
              <p:spPr bwMode="auto">
                <a:xfrm>
                  <a:off x="1015" y="0"/>
                  <a:ext cx="1026" cy="9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57" name="Group 13"/>
              <p:cNvGrpSpPr>
                <a:grpSpLocks/>
              </p:cNvGrpSpPr>
              <p:nvPr/>
            </p:nvGrpSpPr>
            <p:grpSpPr bwMode="auto">
              <a:xfrm>
                <a:off x="0" y="978"/>
                <a:ext cx="1015" cy="512"/>
                <a:chOff x="0" y="978"/>
                <a:chExt cx="1015" cy="512"/>
              </a:xfrm>
            </p:grpSpPr>
            <p:sp>
              <p:nvSpPr>
                <p:cNvPr id="185358" name="Rectangle 14"/>
                <p:cNvSpPr>
                  <a:spLocks noChangeArrowheads="1"/>
                </p:cNvSpPr>
                <p:nvPr/>
              </p:nvSpPr>
              <p:spPr bwMode="auto">
                <a:xfrm>
                  <a:off x="6" y="984"/>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75</a:t>
                  </a:r>
                  <a:endParaRPr lang="en-US" sz="2400">
                    <a:latin typeface="Tahoma" pitchFamily="34" charset="0"/>
                  </a:endParaRPr>
                </a:p>
              </p:txBody>
            </p:sp>
            <p:sp>
              <p:nvSpPr>
                <p:cNvPr id="185359" name="Rectangle 15"/>
                <p:cNvSpPr>
                  <a:spLocks noChangeArrowheads="1"/>
                </p:cNvSpPr>
                <p:nvPr/>
              </p:nvSpPr>
              <p:spPr bwMode="auto">
                <a:xfrm>
                  <a:off x="0" y="978"/>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60" name="Group 16"/>
              <p:cNvGrpSpPr>
                <a:grpSpLocks/>
              </p:cNvGrpSpPr>
              <p:nvPr/>
            </p:nvGrpSpPr>
            <p:grpSpPr bwMode="auto">
              <a:xfrm>
                <a:off x="1015" y="978"/>
                <a:ext cx="1026" cy="512"/>
                <a:chOff x="1015" y="978"/>
                <a:chExt cx="1026" cy="512"/>
              </a:xfrm>
            </p:grpSpPr>
            <p:sp>
              <p:nvSpPr>
                <p:cNvPr id="185361" name="Rectangle 17"/>
                <p:cNvSpPr>
                  <a:spLocks noChangeArrowheads="1"/>
                </p:cNvSpPr>
                <p:nvPr/>
              </p:nvSpPr>
              <p:spPr bwMode="auto">
                <a:xfrm>
                  <a:off x="1021" y="984"/>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16</a:t>
                  </a:r>
                  <a:endParaRPr lang="en-US" sz="2400">
                    <a:latin typeface="Tahoma" pitchFamily="34" charset="0"/>
                  </a:endParaRPr>
                </a:p>
              </p:txBody>
            </p:sp>
            <p:sp>
              <p:nvSpPr>
                <p:cNvPr id="185362" name="Rectangle 18"/>
                <p:cNvSpPr>
                  <a:spLocks noChangeArrowheads="1"/>
                </p:cNvSpPr>
                <p:nvPr/>
              </p:nvSpPr>
              <p:spPr bwMode="auto">
                <a:xfrm>
                  <a:off x="1015" y="978"/>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63" name="Group 19"/>
              <p:cNvGrpSpPr>
                <a:grpSpLocks/>
              </p:cNvGrpSpPr>
              <p:nvPr/>
            </p:nvGrpSpPr>
            <p:grpSpPr bwMode="auto">
              <a:xfrm>
                <a:off x="0" y="1496"/>
                <a:ext cx="1015" cy="512"/>
                <a:chOff x="0" y="1496"/>
                <a:chExt cx="1015" cy="512"/>
              </a:xfrm>
            </p:grpSpPr>
            <p:sp>
              <p:nvSpPr>
                <p:cNvPr id="185364" name="Rectangle 20"/>
                <p:cNvSpPr>
                  <a:spLocks noChangeArrowheads="1"/>
                </p:cNvSpPr>
                <p:nvPr/>
              </p:nvSpPr>
              <p:spPr bwMode="auto">
                <a:xfrm>
                  <a:off x="6" y="1502"/>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83</a:t>
                  </a:r>
                  <a:endParaRPr lang="en-US" sz="2400">
                    <a:latin typeface="Tahoma" pitchFamily="34" charset="0"/>
                  </a:endParaRPr>
                </a:p>
              </p:txBody>
            </p:sp>
            <p:sp>
              <p:nvSpPr>
                <p:cNvPr id="185365" name="Rectangle 21"/>
                <p:cNvSpPr>
                  <a:spLocks noChangeArrowheads="1"/>
                </p:cNvSpPr>
                <p:nvPr/>
              </p:nvSpPr>
              <p:spPr bwMode="auto">
                <a:xfrm>
                  <a:off x="0" y="1496"/>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66" name="Group 22"/>
              <p:cNvGrpSpPr>
                <a:grpSpLocks/>
              </p:cNvGrpSpPr>
              <p:nvPr/>
            </p:nvGrpSpPr>
            <p:grpSpPr bwMode="auto">
              <a:xfrm>
                <a:off x="1015" y="1496"/>
                <a:ext cx="1026" cy="512"/>
                <a:chOff x="1015" y="1496"/>
                <a:chExt cx="1026" cy="512"/>
              </a:xfrm>
            </p:grpSpPr>
            <p:sp>
              <p:nvSpPr>
                <p:cNvPr id="185367" name="Rectangle 23"/>
                <p:cNvSpPr>
                  <a:spLocks noChangeArrowheads="1"/>
                </p:cNvSpPr>
                <p:nvPr/>
              </p:nvSpPr>
              <p:spPr bwMode="auto">
                <a:xfrm>
                  <a:off x="1021" y="1502"/>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20</a:t>
                  </a:r>
                  <a:endParaRPr lang="en-US" sz="2400">
                    <a:latin typeface="Tahoma" pitchFamily="34" charset="0"/>
                  </a:endParaRPr>
                </a:p>
              </p:txBody>
            </p:sp>
            <p:sp>
              <p:nvSpPr>
                <p:cNvPr id="185368" name="Rectangle 24"/>
                <p:cNvSpPr>
                  <a:spLocks noChangeArrowheads="1"/>
                </p:cNvSpPr>
                <p:nvPr/>
              </p:nvSpPr>
              <p:spPr bwMode="auto">
                <a:xfrm>
                  <a:off x="1015" y="1496"/>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69" name="Group 25"/>
              <p:cNvGrpSpPr>
                <a:grpSpLocks/>
              </p:cNvGrpSpPr>
              <p:nvPr/>
            </p:nvGrpSpPr>
            <p:grpSpPr bwMode="auto">
              <a:xfrm>
                <a:off x="0" y="2014"/>
                <a:ext cx="1015" cy="512"/>
                <a:chOff x="0" y="2014"/>
                <a:chExt cx="1015" cy="512"/>
              </a:xfrm>
            </p:grpSpPr>
            <p:sp>
              <p:nvSpPr>
                <p:cNvPr id="185370" name="Rectangle 26"/>
                <p:cNvSpPr>
                  <a:spLocks noChangeArrowheads="1"/>
                </p:cNvSpPr>
                <p:nvPr/>
              </p:nvSpPr>
              <p:spPr bwMode="auto">
                <a:xfrm>
                  <a:off x="6" y="2020"/>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85</a:t>
                  </a:r>
                  <a:r>
                    <a:rPr lang="en-US" sz="2400"/>
                    <a:t>  </a:t>
                  </a:r>
                  <a:endParaRPr lang="en-US" sz="2400">
                    <a:latin typeface="Tahoma" pitchFamily="34" charset="0"/>
                  </a:endParaRPr>
                </a:p>
              </p:txBody>
            </p:sp>
            <p:sp>
              <p:nvSpPr>
                <p:cNvPr id="185371" name="Rectangle 27"/>
                <p:cNvSpPr>
                  <a:spLocks noChangeArrowheads="1"/>
                </p:cNvSpPr>
                <p:nvPr/>
              </p:nvSpPr>
              <p:spPr bwMode="auto">
                <a:xfrm>
                  <a:off x="0" y="2014"/>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72" name="Group 28"/>
              <p:cNvGrpSpPr>
                <a:grpSpLocks/>
              </p:cNvGrpSpPr>
              <p:nvPr/>
            </p:nvGrpSpPr>
            <p:grpSpPr bwMode="auto">
              <a:xfrm>
                <a:off x="1015" y="2014"/>
                <a:ext cx="1026" cy="512"/>
                <a:chOff x="1015" y="2014"/>
                <a:chExt cx="1026" cy="512"/>
              </a:xfrm>
            </p:grpSpPr>
            <p:sp>
              <p:nvSpPr>
                <p:cNvPr id="185373" name="Rectangle 29"/>
                <p:cNvSpPr>
                  <a:spLocks noChangeArrowheads="1"/>
                </p:cNvSpPr>
                <p:nvPr/>
              </p:nvSpPr>
              <p:spPr bwMode="auto">
                <a:xfrm>
                  <a:off x="1021" y="2020"/>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25</a:t>
                  </a:r>
                  <a:endParaRPr lang="en-US" sz="3200">
                    <a:latin typeface="Tahoma" pitchFamily="34" charset="0"/>
                  </a:endParaRPr>
                </a:p>
              </p:txBody>
            </p:sp>
            <p:sp>
              <p:nvSpPr>
                <p:cNvPr id="185374" name="Rectangle 30"/>
                <p:cNvSpPr>
                  <a:spLocks noChangeArrowheads="1"/>
                </p:cNvSpPr>
                <p:nvPr/>
              </p:nvSpPr>
              <p:spPr bwMode="auto">
                <a:xfrm>
                  <a:off x="1015" y="2014"/>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75" name="Group 31"/>
              <p:cNvGrpSpPr>
                <a:grpSpLocks/>
              </p:cNvGrpSpPr>
              <p:nvPr/>
            </p:nvGrpSpPr>
            <p:grpSpPr bwMode="auto">
              <a:xfrm>
                <a:off x="0" y="2532"/>
                <a:ext cx="1015" cy="512"/>
                <a:chOff x="0" y="2532"/>
                <a:chExt cx="1015" cy="512"/>
              </a:xfrm>
            </p:grpSpPr>
            <p:sp>
              <p:nvSpPr>
                <p:cNvPr id="185376" name="Rectangle 32"/>
                <p:cNvSpPr>
                  <a:spLocks noChangeArrowheads="1"/>
                </p:cNvSpPr>
                <p:nvPr/>
              </p:nvSpPr>
              <p:spPr bwMode="auto">
                <a:xfrm>
                  <a:off x="6" y="2538"/>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85</a:t>
                  </a:r>
                  <a:endParaRPr lang="en-US" sz="3200">
                    <a:latin typeface="Tahoma" pitchFamily="34" charset="0"/>
                  </a:endParaRPr>
                </a:p>
              </p:txBody>
            </p:sp>
            <p:sp>
              <p:nvSpPr>
                <p:cNvPr id="185377" name="Rectangle 33"/>
                <p:cNvSpPr>
                  <a:spLocks noChangeArrowheads="1"/>
                </p:cNvSpPr>
                <p:nvPr/>
              </p:nvSpPr>
              <p:spPr bwMode="auto">
                <a:xfrm>
                  <a:off x="0" y="2532"/>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78" name="Group 34"/>
              <p:cNvGrpSpPr>
                <a:grpSpLocks/>
              </p:cNvGrpSpPr>
              <p:nvPr/>
            </p:nvGrpSpPr>
            <p:grpSpPr bwMode="auto">
              <a:xfrm>
                <a:off x="1015" y="2532"/>
                <a:ext cx="1026" cy="512"/>
                <a:chOff x="1015" y="2532"/>
                <a:chExt cx="1026" cy="512"/>
              </a:xfrm>
            </p:grpSpPr>
            <p:sp>
              <p:nvSpPr>
                <p:cNvPr id="185379" name="Rectangle 35"/>
                <p:cNvSpPr>
                  <a:spLocks noChangeArrowheads="1"/>
                </p:cNvSpPr>
                <p:nvPr/>
              </p:nvSpPr>
              <p:spPr bwMode="auto">
                <a:xfrm>
                  <a:off x="1021" y="2538"/>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27</a:t>
                  </a:r>
                  <a:endParaRPr lang="en-US" sz="3200">
                    <a:latin typeface="Tahoma" pitchFamily="34" charset="0"/>
                  </a:endParaRPr>
                </a:p>
              </p:txBody>
            </p:sp>
            <p:sp>
              <p:nvSpPr>
                <p:cNvPr id="185380" name="Rectangle 36"/>
                <p:cNvSpPr>
                  <a:spLocks noChangeArrowheads="1"/>
                </p:cNvSpPr>
                <p:nvPr/>
              </p:nvSpPr>
              <p:spPr bwMode="auto">
                <a:xfrm>
                  <a:off x="1015" y="2532"/>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81" name="Group 37"/>
              <p:cNvGrpSpPr>
                <a:grpSpLocks/>
              </p:cNvGrpSpPr>
              <p:nvPr/>
            </p:nvGrpSpPr>
            <p:grpSpPr bwMode="auto">
              <a:xfrm>
                <a:off x="0" y="3050"/>
                <a:ext cx="1015" cy="512"/>
                <a:chOff x="0" y="3050"/>
                <a:chExt cx="1015" cy="512"/>
              </a:xfrm>
            </p:grpSpPr>
            <p:sp>
              <p:nvSpPr>
                <p:cNvPr id="185382" name="Rectangle 38"/>
                <p:cNvSpPr>
                  <a:spLocks noChangeArrowheads="1"/>
                </p:cNvSpPr>
                <p:nvPr/>
              </p:nvSpPr>
              <p:spPr bwMode="auto">
                <a:xfrm>
                  <a:off x="6" y="3056"/>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92</a:t>
                  </a:r>
                  <a:endParaRPr lang="en-US" sz="2400">
                    <a:latin typeface="Tahoma" pitchFamily="34" charset="0"/>
                  </a:endParaRPr>
                </a:p>
              </p:txBody>
            </p:sp>
            <p:sp>
              <p:nvSpPr>
                <p:cNvPr id="185383" name="Rectangle 39"/>
                <p:cNvSpPr>
                  <a:spLocks noChangeArrowheads="1"/>
                </p:cNvSpPr>
                <p:nvPr/>
              </p:nvSpPr>
              <p:spPr bwMode="auto">
                <a:xfrm>
                  <a:off x="0" y="3050"/>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84" name="Group 40"/>
              <p:cNvGrpSpPr>
                <a:grpSpLocks/>
              </p:cNvGrpSpPr>
              <p:nvPr/>
            </p:nvGrpSpPr>
            <p:grpSpPr bwMode="auto">
              <a:xfrm>
                <a:off x="1015" y="3050"/>
                <a:ext cx="1026" cy="512"/>
                <a:chOff x="1015" y="3050"/>
                <a:chExt cx="1026" cy="512"/>
              </a:xfrm>
            </p:grpSpPr>
            <p:sp>
              <p:nvSpPr>
                <p:cNvPr id="185385" name="Rectangle 41"/>
                <p:cNvSpPr>
                  <a:spLocks noChangeArrowheads="1"/>
                </p:cNvSpPr>
                <p:nvPr/>
              </p:nvSpPr>
              <p:spPr bwMode="auto">
                <a:xfrm>
                  <a:off x="1021" y="3056"/>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32</a:t>
                  </a:r>
                  <a:endParaRPr lang="en-US" sz="2400">
                    <a:latin typeface="Tahoma" pitchFamily="34" charset="0"/>
                  </a:endParaRPr>
                </a:p>
              </p:txBody>
            </p:sp>
            <p:sp>
              <p:nvSpPr>
                <p:cNvPr id="185386" name="Rectangle 42"/>
                <p:cNvSpPr>
                  <a:spLocks noChangeArrowheads="1"/>
                </p:cNvSpPr>
                <p:nvPr/>
              </p:nvSpPr>
              <p:spPr bwMode="auto">
                <a:xfrm>
                  <a:off x="1015" y="3050"/>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87" name="Group 43"/>
              <p:cNvGrpSpPr>
                <a:grpSpLocks/>
              </p:cNvGrpSpPr>
              <p:nvPr/>
            </p:nvGrpSpPr>
            <p:grpSpPr bwMode="auto">
              <a:xfrm>
                <a:off x="0" y="3568"/>
                <a:ext cx="1015" cy="512"/>
                <a:chOff x="0" y="3568"/>
                <a:chExt cx="1015" cy="512"/>
              </a:xfrm>
            </p:grpSpPr>
            <p:sp>
              <p:nvSpPr>
                <p:cNvPr id="185388" name="Rectangle 44"/>
                <p:cNvSpPr>
                  <a:spLocks noChangeArrowheads="1"/>
                </p:cNvSpPr>
                <p:nvPr/>
              </p:nvSpPr>
              <p:spPr bwMode="auto">
                <a:xfrm>
                  <a:off x="6" y="3574"/>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97</a:t>
                  </a:r>
                  <a:endParaRPr lang="en-US" sz="2400">
                    <a:latin typeface="Tahoma" pitchFamily="34" charset="0"/>
                  </a:endParaRPr>
                </a:p>
              </p:txBody>
            </p:sp>
            <p:sp>
              <p:nvSpPr>
                <p:cNvPr id="185389" name="Rectangle 45"/>
                <p:cNvSpPr>
                  <a:spLocks noChangeArrowheads="1"/>
                </p:cNvSpPr>
                <p:nvPr/>
              </p:nvSpPr>
              <p:spPr bwMode="auto">
                <a:xfrm>
                  <a:off x="0" y="3568"/>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90" name="Group 46"/>
              <p:cNvGrpSpPr>
                <a:grpSpLocks/>
              </p:cNvGrpSpPr>
              <p:nvPr/>
            </p:nvGrpSpPr>
            <p:grpSpPr bwMode="auto">
              <a:xfrm>
                <a:off x="1015" y="3568"/>
                <a:ext cx="1026" cy="512"/>
                <a:chOff x="1015" y="3568"/>
                <a:chExt cx="1026" cy="512"/>
              </a:xfrm>
            </p:grpSpPr>
            <p:sp>
              <p:nvSpPr>
                <p:cNvPr id="185391" name="Rectangle 47"/>
                <p:cNvSpPr>
                  <a:spLocks noChangeArrowheads="1"/>
                </p:cNvSpPr>
                <p:nvPr/>
              </p:nvSpPr>
              <p:spPr bwMode="auto">
                <a:xfrm>
                  <a:off x="1021" y="3574"/>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48</a:t>
                  </a:r>
                  <a:endParaRPr lang="en-US" sz="2400">
                    <a:latin typeface="Tahoma" pitchFamily="34" charset="0"/>
                  </a:endParaRPr>
                </a:p>
              </p:txBody>
            </p:sp>
            <p:sp>
              <p:nvSpPr>
                <p:cNvPr id="185392" name="Rectangle 48"/>
                <p:cNvSpPr>
                  <a:spLocks noChangeArrowheads="1"/>
                </p:cNvSpPr>
                <p:nvPr/>
              </p:nvSpPr>
              <p:spPr bwMode="auto">
                <a:xfrm>
                  <a:off x="1015" y="3568"/>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93" name="Group 49"/>
              <p:cNvGrpSpPr>
                <a:grpSpLocks/>
              </p:cNvGrpSpPr>
              <p:nvPr/>
            </p:nvGrpSpPr>
            <p:grpSpPr bwMode="auto">
              <a:xfrm>
                <a:off x="0" y="4086"/>
                <a:ext cx="1015" cy="512"/>
                <a:chOff x="0" y="4086"/>
                <a:chExt cx="1015" cy="512"/>
              </a:xfrm>
            </p:grpSpPr>
            <p:sp>
              <p:nvSpPr>
                <p:cNvPr id="185394" name="Rectangle 50"/>
                <p:cNvSpPr>
                  <a:spLocks noChangeArrowheads="1"/>
                </p:cNvSpPr>
                <p:nvPr/>
              </p:nvSpPr>
              <p:spPr bwMode="auto">
                <a:xfrm>
                  <a:off x="6" y="4092"/>
                  <a:ext cx="1003"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0" hangingPunct="0"/>
                  <a:r>
                    <a:rPr lang="en-US" sz="3200">
                      <a:latin typeface="Tahoma" pitchFamily="34" charset="0"/>
                    </a:rPr>
                    <a:t>99</a:t>
                  </a:r>
                  <a:endParaRPr lang="en-US" sz="2400">
                    <a:latin typeface="Tahoma" pitchFamily="34" charset="0"/>
                  </a:endParaRPr>
                </a:p>
              </p:txBody>
            </p:sp>
            <p:sp>
              <p:nvSpPr>
                <p:cNvPr id="185395" name="Rectangle 51"/>
                <p:cNvSpPr>
                  <a:spLocks noChangeArrowheads="1"/>
                </p:cNvSpPr>
                <p:nvPr/>
              </p:nvSpPr>
              <p:spPr bwMode="auto">
                <a:xfrm>
                  <a:off x="0" y="4086"/>
                  <a:ext cx="1015"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96" name="Group 52"/>
              <p:cNvGrpSpPr>
                <a:grpSpLocks/>
              </p:cNvGrpSpPr>
              <p:nvPr/>
            </p:nvGrpSpPr>
            <p:grpSpPr bwMode="auto">
              <a:xfrm>
                <a:off x="1015" y="4086"/>
                <a:ext cx="1026" cy="512"/>
                <a:chOff x="1015" y="4086"/>
                <a:chExt cx="1026" cy="512"/>
              </a:xfrm>
            </p:grpSpPr>
            <p:sp>
              <p:nvSpPr>
                <p:cNvPr id="185397" name="Rectangle 53"/>
                <p:cNvSpPr>
                  <a:spLocks noChangeArrowheads="1"/>
                </p:cNvSpPr>
                <p:nvPr/>
              </p:nvSpPr>
              <p:spPr bwMode="auto">
                <a:xfrm>
                  <a:off x="1021" y="4092"/>
                  <a:ext cx="1014" cy="5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sz="3200"/>
                    <a:t>48</a:t>
                  </a:r>
                  <a:endParaRPr lang="en-US" sz="2400">
                    <a:latin typeface="Tahoma" pitchFamily="34" charset="0"/>
                  </a:endParaRPr>
                </a:p>
              </p:txBody>
            </p:sp>
            <p:sp>
              <p:nvSpPr>
                <p:cNvPr id="185398" name="Rectangle 54"/>
                <p:cNvSpPr>
                  <a:spLocks noChangeArrowheads="1"/>
                </p:cNvSpPr>
                <p:nvPr/>
              </p:nvSpPr>
              <p:spPr bwMode="auto">
                <a:xfrm>
                  <a:off x="1015" y="4086"/>
                  <a:ext cx="1026" cy="5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85399" name="Rectangle 55"/>
            <p:cNvSpPr>
              <a:spLocks noChangeArrowheads="1"/>
            </p:cNvSpPr>
            <p:nvPr/>
          </p:nvSpPr>
          <p:spPr bwMode="auto">
            <a:xfrm>
              <a:off x="-3" y="-3"/>
              <a:ext cx="2047" cy="460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185400" name="Picture 56" descr="SO0103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28600"/>
            <a:ext cx="197008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05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5349"/>
                                        </p:tgtEl>
                                        <p:attrNameLst>
                                          <p:attrName>style.visibility</p:attrName>
                                        </p:attrNameLst>
                                      </p:cBhvr>
                                      <p:to>
                                        <p:strVal val="visible"/>
                                      </p:to>
                                    </p:set>
                                    <p:anim to="" calcmode="lin" valueType="num">
                                      <p:cBhvr>
                                        <p:cTn id="7" dur="1" fill="hold"/>
                                        <p:tgtEl>
                                          <p:spTgt spid="18534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5348"/>
                                        </p:tgtEl>
                                        <p:attrNameLst>
                                          <p:attrName>style.visibility</p:attrName>
                                        </p:attrNameLst>
                                      </p:cBhvr>
                                      <p:to>
                                        <p:strVal val="visible"/>
                                      </p:to>
                                    </p:set>
                                    <p:anim to="" calcmode="lin" valueType="num">
                                      <p:cBhvr>
                                        <p:cTn id="12" dur="1" fill="hold"/>
                                        <p:tgtEl>
                                          <p:spTgt spid="1853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76200"/>
            <a:ext cx="8229600" cy="1143000"/>
          </a:xfrm>
        </p:spPr>
        <p:txBody>
          <a:bodyPr/>
          <a:lstStyle/>
          <a:p>
            <a:r>
              <a:rPr lang="en-US"/>
              <a:t>The Graph</a:t>
            </a:r>
          </a:p>
        </p:txBody>
      </p:sp>
      <p:sp>
        <p:nvSpPr>
          <p:cNvPr id="187395" name="Rectangle 3"/>
          <p:cNvSpPr>
            <a:spLocks noGrp="1" noChangeArrowheads="1"/>
          </p:cNvSpPr>
          <p:nvPr>
            <p:ph type="body" idx="1"/>
          </p:nvPr>
        </p:nvSpPr>
        <p:spPr>
          <a:xfrm>
            <a:off x="0" y="1905000"/>
            <a:ext cx="5029200" cy="5791200"/>
          </a:xfrm>
        </p:spPr>
        <p:txBody>
          <a:bodyPr/>
          <a:lstStyle/>
          <a:p>
            <a:pPr>
              <a:lnSpc>
                <a:spcPct val="90000"/>
              </a:lnSpc>
            </a:pPr>
            <a:endParaRPr lang="en-US" dirty="0"/>
          </a:p>
          <a:p>
            <a:pPr>
              <a:lnSpc>
                <a:spcPct val="90000"/>
              </a:lnSpc>
            </a:pPr>
            <a:endParaRPr lang="en-US" dirty="0"/>
          </a:p>
          <a:p>
            <a:pPr marL="0" indent="0">
              <a:lnSpc>
                <a:spcPct val="90000"/>
              </a:lnSpc>
              <a:buNone/>
            </a:pPr>
            <a:r>
              <a:rPr lang="en-US" sz="3200" dirty="0"/>
              <a:t>We will now find the “trend line” called the </a:t>
            </a:r>
            <a:r>
              <a:rPr lang="en-US" sz="3200" u="sng" dirty="0"/>
              <a:t>REGRESSION LINE </a:t>
            </a:r>
            <a:r>
              <a:rPr lang="en-US" sz="3200" dirty="0"/>
              <a:t>on your calculator.</a:t>
            </a:r>
          </a:p>
        </p:txBody>
      </p:sp>
      <p:pic>
        <p:nvPicPr>
          <p:cNvPr id="187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4267200"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000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7396"/>
                                        </p:tgtEl>
                                        <p:attrNameLst>
                                          <p:attrName>style.visibility</p:attrName>
                                        </p:attrNameLst>
                                      </p:cBhvr>
                                      <p:to>
                                        <p:strVal val="visible"/>
                                      </p:to>
                                    </p:set>
                                    <p:anim to="" calcmode="lin" valueType="num">
                                      <p:cBhvr>
                                        <p:cTn id="7" dur="1" fill="hold"/>
                                        <p:tgtEl>
                                          <p:spTgt spid="18739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7395">
                                            <p:txEl>
                                              <p:pRg st="2" end="2"/>
                                            </p:txEl>
                                          </p:spTgt>
                                        </p:tgtEl>
                                        <p:attrNameLst>
                                          <p:attrName>style.visibility</p:attrName>
                                        </p:attrNameLst>
                                      </p:cBhvr>
                                      <p:to>
                                        <p:strVal val="visible"/>
                                      </p:to>
                                    </p:set>
                                    <p:anim to="" calcmode="lin" valueType="num">
                                      <p:cBhvr>
                                        <p:cTn id="12" dur="1" fill="hold"/>
                                        <p:tgtEl>
                                          <p:spTgt spid="18739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4. Find the regression line.</a:t>
            </a:r>
          </a:p>
        </p:txBody>
      </p:sp>
      <p:sp>
        <p:nvSpPr>
          <p:cNvPr id="189443" name="Rectangle 3"/>
          <p:cNvSpPr>
            <a:spLocks noGrp="1" noChangeArrowheads="1"/>
          </p:cNvSpPr>
          <p:nvPr>
            <p:ph type="body" idx="1"/>
          </p:nvPr>
        </p:nvSpPr>
        <p:spPr>
          <a:xfrm>
            <a:off x="1219200" y="1295400"/>
            <a:ext cx="7315200" cy="5562600"/>
          </a:xfrm>
        </p:spPr>
        <p:txBody>
          <a:bodyPr>
            <a:normAutofit/>
          </a:bodyPr>
          <a:lstStyle/>
          <a:p>
            <a:endParaRPr lang="en-US" sz="3200" dirty="0"/>
          </a:p>
          <a:p>
            <a:r>
              <a:rPr lang="en-US" sz="3200" dirty="0"/>
              <a:t>Press </a:t>
            </a:r>
            <a:r>
              <a:rPr lang="en-US" sz="3200" b="1" dirty="0"/>
              <a:t>STAT</a:t>
            </a:r>
            <a:r>
              <a:rPr lang="en-US" sz="3200" dirty="0"/>
              <a:t>.</a:t>
            </a:r>
          </a:p>
          <a:p>
            <a:r>
              <a:rPr lang="en-US" sz="3200" dirty="0"/>
              <a:t>Press </a:t>
            </a:r>
            <a:r>
              <a:rPr lang="en-US" sz="3200" b="1" dirty="0"/>
              <a:t>CALC</a:t>
            </a:r>
            <a:r>
              <a:rPr lang="en-US" sz="3200" dirty="0"/>
              <a:t>.</a:t>
            </a:r>
          </a:p>
          <a:p>
            <a:r>
              <a:rPr lang="en-US" sz="3200" dirty="0"/>
              <a:t>Select </a:t>
            </a:r>
            <a:r>
              <a:rPr lang="en-US" sz="3200" b="1" dirty="0"/>
              <a:t>4: </a:t>
            </a:r>
            <a:r>
              <a:rPr lang="en-US" sz="3200" b="1" dirty="0" err="1"/>
              <a:t>LinReg</a:t>
            </a:r>
            <a:r>
              <a:rPr lang="en-US" sz="3200" b="1" dirty="0"/>
              <a:t>(ax + b)</a:t>
            </a:r>
            <a:r>
              <a:rPr lang="en-US" sz="3200" dirty="0"/>
              <a:t>. </a:t>
            </a:r>
          </a:p>
          <a:p>
            <a:r>
              <a:rPr lang="en-US" sz="3200" dirty="0"/>
              <a:t>Press </a:t>
            </a:r>
            <a:r>
              <a:rPr lang="en-US" sz="3200" b="1" dirty="0"/>
              <a:t>ENTER</a:t>
            </a:r>
            <a:r>
              <a:rPr lang="en-US" sz="3200" dirty="0"/>
              <a:t>.  </a:t>
            </a:r>
          </a:p>
        </p:txBody>
      </p:sp>
    </p:spTree>
    <p:extLst>
      <p:ext uri="{BB962C8B-B14F-4D97-AF65-F5344CB8AC3E}">
        <p14:creationId xmlns:p14="http://schemas.microsoft.com/office/powerpoint/2010/main" val="4098014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9443">
                                            <p:txEl>
                                              <p:pRg st="1" end="1"/>
                                            </p:txEl>
                                          </p:spTgt>
                                        </p:tgtEl>
                                        <p:attrNameLst>
                                          <p:attrName>style.visibility</p:attrName>
                                        </p:attrNameLst>
                                      </p:cBhvr>
                                      <p:to>
                                        <p:strVal val="visible"/>
                                      </p:to>
                                    </p:set>
                                    <p:anim to="" calcmode="lin" valueType="num">
                                      <p:cBhvr>
                                        <p:cTn id="7" dur="1" fill="hold"/>
                                        <p:tgtEl>
                                          <p:spTgt spid="18944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9443">
                                            <p:txEl>
                                              <p:pRg st="2" end="2"/>
                                            </p:txEl>
                                          </p:spTgt>
                                        </p:tgtEl>
                                        <p:attrNameLst>
                                          <p:attrName>style.visibility</p:attrName>
                                        </p:attrNameLst>
                                      </p:cBhvr>
                                      <p:to>
                                        <p:strVal val="visible"/>
                                      </p:to>
                                    </p:set>
                                    <p:anim to="" calcmode="lin" valueType="num">
                                      <p:cBhvr>
                                        <p:cTn id="12" dur="1" fill="hold"/>
                                        <p:tgtEl>
                                          <p:spTgt spid="18944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89443">
                                            <p:txEl>
                                              <p:pRg st="3" end="3"/>
                                            </p:txEl>
                                          </p:spTgt>
                                        </p:tgtEl>
                                        <p:attrNameLst>
                                          <p:attrName>style.visibility</p:attrName>
                                        </p:attrNameLst>
                                      </p:cBhvr>
                                      <p:to>
                                        <p:strVal val="visible"/>
                                      </p:to>
                                    </p:set>
                                    <p:anim to="" calcmode="lin" valueType="num">
                                      <p:cBhvr>
                                        <p:cTn id="17" dur="1" fill="hold"/>
                                        <p:tgtEl>
                                          <p:spTgt spid="18944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89443">
                                            <p:txEl>
                                              <p:pRg st="4" end="4"/>
                                            </p:txEl>
                                          </p:spTgt>
                                        </p:tgtEl>
                                        <p:attrNameLst>
                                          <p:attrName>style.visibility</p:attrName>
                                        </p:attrNameLst>
                                      </p:cBhvr>
                                      <p:to>
                                        <p:strVal val="visible"/>
                                      </p:to>
                                    </p:set>
                                    <p:anim to="" calcmode="lin" valueType="num">
                                      <p:cBhvr>
                                        <p:cTn id="22" dur="1" fill="hold"/>
                                        <p:tgtEl>
                                          <p:spTgt spid="18944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5.  Interpreting and Visualizing</a:t>
            </a:r>
          </a:p>
        </p:txBody>
      </p:sp>
      <p:sp>
        <p:nvSpPr>
          <p:cNvPr id="191491" name="Rectangle 3"/>
          <p:cNvSpPr>
            <a:spLocks noGrp="1" noChangeArrowheads="1"/>
          </p:cNvSpPr>
          <p:nvPr>
            <p:ph type="body" idx="1"/>
          </p:nvPr>
        </p:nvSpPr>
        <p:spPr/>
        <p:txBody>
          <a:bodyPr/>
          <a:lstStyle/>
          <a:p>
            <a:r>
              <a:rPr lang="en-US" sz="3600" dirty="0"/>
              <a:t>Interpreting the result:  </a:t>
            </a:r>
          </a:p>
          <a:p>
            <a:pPr>
              <a:buFontTx/>
              <a:buNone/>
            </a:pPr>
            <a:r>
              <a:rPr lang="en-US" sz="3600" i="1" dirty="0"/>
              <a:t>                   y = ax + b</a:t>
            </a:r>
          </a:p>
          <a:p>
            <a:pPr lvl="1"/>
            <a:endParaRPr lang="en-US" sz="3600" dirty="0"/>
          </a:p>
          <a:p>
            <a:pPr lvl="1"/>
            <a:r>
              <a:rPr lang="en-US" sz="3600" dirty="0"/>
              <a:t>The value</a:t>
            </a:r>
            <a:r>
              <a:rPr lang="en-US" sz="3600" b="1" dirty="0"/>
              <a:t> </a:t>
            </a:r>
            <a:r>
              <a:rPr lang="en-US" sz="3600" dirty="0"/>
              <a:t>of</a:t>
            </a:r>
            <a:r>
              <a:rPr lang="en-US" sz="3600" b="1" dirty="0"/>
              <a:t> </a:t>
            </a:r>
            <a:r>
              <a:rPr lang="en-US" sz="3600" b="1" i="1" dirty="0">
                <a:solidFill>
                  <a:schemeClr val="hlink"/>
                </a:solidFill>
              </a:rPr>
              <a:t>a</a:t>
            </a:r>
            <a:r>
              <a:rPr lang="en-US" sz="3600" b="1" dirty="0"/>
              <a:t> </a:t>
            </a:r>
            <a:r>
              <a:rPr lang="en-US" sz="3600" dirty="0"/>
              <a:t>is </a:t>
            </a:r>
            <a:r>
              <a:rPr lang="en-US" sz="3600" b="1" dirty="0">
                <a:solidFill>
                  <a:schemeClr val="accent2"/>
                </a:solidFill>
              </a:rPr>
              <a:t>1.451162791</a:t>
            </a:r>
          </a:p>
          <a:p>
            <a:pPr>
              <a:lnSpc>
                <a:spcPct val="90000"/>
              </a:lnSpc>
            </a:pPr>
            <a:r>
              <a:rPr lang="en-US" sz="3600" dirty="0"/>
              <a:t>The value of </a:t>
            </a:r>
            <a:r>
              <a:rPr lang="en-US" sz="3600" b="1" i="1" dirty="0">
                <a:solidFill>
                  <a:schemeClr val="hlink"/>
                </a:solidFill>
              </a:rPr>
              <a:t>b</a:t>
            </a:r>
            <a:r>
              <a:rPr lang="en-US" sz="3600" b="1" dirty="0"/>
              <a:t> </a:t>
            </a:r>
            <a:r>
              <a:rPr lang="en-US" sz="3600" dirty="0"/>
              <a:t>is </a:t>
            </a:r>
            <a:r>
              <a:rPr lang="en-US" sz="3600" b="1" dirty="0">
                <a:solidFill>
                  <a:schemeClr val="accent2"/>
                </a:solidFill>
              </a:rPr>
              <a:t>– 96.84518272</a:t>
            </a:r>
          </a:p>
          <a:p>
            <a:pPr lvl="1"/>
            <a:endParaRPr lang="en-US" dirty="0">
              <a:solidFill>
                <a:schemeClr val="hlink"/>
              </a:solidFill>
            </a:endParaRPr>
          </a:p>
        </p:txBody>
      </p:sp>
    </p:spTree>
    <p:extLst>
      <p:ext uri="{BB962C8B-B14F-4D97-AF65-F5344CB8AC3E}">
        <p14:creationId xmlns:p14="http://schemas.microsoft.com/office/powerpoint/2010/main" val="1542635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to="" calcmode="lin" valueType="num">
                                      <p:cBhvr>
                                        <p:cTn id="7" dur="1" fill="hold"/>
                                        <p:tgtEl>
                                          <p:spTgt spid="1914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 to="" calcmode="lin" valueType="num">
                                      <p:cBhvr>
                                        <p:cTn id="12" dur="1" fill="hold"/>
                                        <p:tgtEl>
                                          <p:spTgt spid="1914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91491">
                                            <p:txEl>
                                              <p:pRg st="3" end="3"/>
                                            </p:txEl>
                                          </p:spTgt>
                                        </p:tgtEl>
                                        <p:attrNameLst>
                                          <p:attrName>style.visibility</p:attrName>
                                        </p:attrNameLst>
                                      </p:cBhvr>
                                      <p:to>
                                        <p:strVal val="visible"/>
                                      </p:to>
                                    </p:set>
                                    <p:anim to="" calcmode="lin" valueType="num">
                                      <p:cBhvr>
                                        <p:cTn id="17" dur="1" fill="hold"/>
                                        <p:tgtEl>
                                          <p:spTgt spid="191491">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91491">
                                            <p:txEl>
                                              <p:pRg st="4" end="4"/>
                                            </p:txEl>
                                          </p:spTgt>
                                        </p:tgtEl>
                                        <p:attrNameLst>
                                          <p:attrName>style.visibility</p:attrName>
                                        </p:attrNameLst>
                                      </p:cBhvr>
                                      <p:to>
                                        <p:strVal val="visible"/>
                                      </p:to>
                                    </p:set>
                                    <p:anim to="" calcmode="lin" valueType="num">
                                      <p:cBhvr>
                                        <p:cTn id="22" dur="1" fill="hold"/>
                                        <p:tgtEl>
                                          <p:spTgt spid="19149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2200"/>
            <a:ext cx="9067799" cy="3763963"/>
          </a:xfrm>
        </p:spPr>
        <p:txBody>
          <a:bodyPr>
            <a:noAutofit/>
          </a:bodyPr>
          <a:lstStyle/>
          <a:p>
            <a:pPr marL="0" indent="0" algn="ctr">
              <a:buNone/>
            </a:pPr>
            <a:r>
              <a:rPr lang="en-US" sz="3400" dirty="0"/>
              <a:t>Ecologists can use scatter plots to help them analyze data about endangered species, such as red pandas.</a:t>
            </a:r>
          </a:p>
        </p:txBody>
      </p:sp>
      <p:sp>
        <p:nvSpPr>
          <p:cNvPr id="2" name="Title 1"/>
          <p:cNvSpPr>
            <a:spLocks noGrp="1"/>
          </p:cNvSpPr>
          <p:nvPr>
            <p:ph type="title"/>
          </p:nvPr>
        </p:nvSpPr>
        <p:spPr/>
        <p:txBody>
          <a:bodyPr/>
          <a:lstStyle/>
          <a:p>
            <a:r>
              <a:rPr lang="en-US" dirty="0"/>
              <a:t>Random Fact: Who uses this?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700" y="4038600"/>
            <a:ext cx="4076700" cy="2717800"/>
          </a:xfrm>
          <a:prstGeom prst="rect">
            <a:avLst/>
          </a:prstGeom>
        </p:spPr>
      </p:pic>
    </p:spTree>
    <p:extLst>
      <p:ext uri="{BB962C8B-B14F-4D97-AF65-F5344CB8AC3E}">
        <p14:creationId xmlns:p14="http://schemas.microsoft.com/office/powerpoint/2010/main" val="28069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5.  Interpreting and Visualizing</a:t>
            </a:r>
          </a:p>
        </p:txBody>
      </p:sp>
      <p:sp>
        <p:nvSpPr>
          <p:cNvPr id="193539" name="Rectangle 3"/>
          <p:cNvSpPr>
            <a:spLocks noGrp="1" noChangeArrowheads="1"/>
          </p:cNvSpPr>
          <p:nvPr>
            <p:ph type="body" idx="1"/>
          </p:nvPr>
        </p:nvSpPr>
        <p:spPr>
          <a:xfrm>
            <a:off x="0" y="2362200"/>
            <a:ext cx="9143999" cy="3450696"/>
          </a:xfrm>
        </p:spPr>
        <p:txBody>
          <a:bodyPr>
            <a:noAutofit/>
          </a:bodyPr>
          <a:lstStyle/>
          <a:p>
            <a:pPr>
              <a:lnSpc>
                <a:spcPct val="90000"/>
              </a:lnSpc>
            </a:pPr>
            <a:r>
              <a:rPr lang="en-US" sz="2800" dirty="0"/>
              <a:t>Write down the equation of the line:</a:t>
            </a:r>
          </a:p>
          <a:p>
            <a:pPr>
              <a:lnSpc>
                <a:spcPct val="90000"/>
              </a:lnSpc>
            </a:pPr>
            <a:endParaRPr lang="en-US" sz="2800" dirty="0"/>
          </a:p>
          <a:p>
            <a:pPr>
              <a:lnSpc>
                <a:spcPct val="90000"/>
              </a:lnSpc>
            </a:pPr>
            <a:r>
              <a:rPr lang="en-US" sz="2800" b="1" dirty="0">
                <a:solidFill>
                  <a:schemeClr val="accent2"/>
                </a:solidFill>
              </a:rPr>
              <a:t>y = 1.451162791x – 96.84518272</a:t>
            </a:r>
          </a:p>
          <a:p>
            <a:pPr>
              <a:lnSpc>
                <a:spcPct val="90000"/>
              </a:lnSpc>
            </a:pPr>
            <a:endParaRPr lang="en-US" sz="2800" b="1" dirty="0">
              <a:solidFill>
                <a:schemeClr val="accent2"/>
              </a:solidFill>
            </a:endParaRPr>
          </a:p>
          <a:p>
            <a:pPr>
              <a:lnSpc>
                <a:spcPct val="90000"/>
              </a:lnSpc>
            </a:pPr>
            <a:r>
              <a:rPr lang="en-US" sz="2800" dirty="0"/>
              <a:t>Press </a:t>
            </a:r>
            <a:r>
              <a:rPr lang="en-US" sz="2800" b="1" dirty="0"/>
              <a:t>Y=</a:t>
            </a:r>
            <a:r>
              <a:rPr lang="en-US" sz="2800" dirty="0"/>
              <a:t>  and enter the equation under Y1. (Clear all other equations.) </a:t>
            </a:r>
          </a:p>
          <a:p>
            <a:pPr>
              <a:lnSpc>
                <a:spcPct val="90000"/>
              </a:lnSpc>
            </a:pPr>
            <a:endParaRPr lang="en-US" sz="2800" dirty="0"/>
          </a:p>
          <a:p>
            <a:pPr>
              <a:lnSpc>
                <a:spcPct val="90000"/>
              </a:lnSpc>
            </a:pPr>
            <a:r>
              <a:rPr lang="en-US" sz="2800" dirty="0"/>
              <a:t>Press </a:t>
            </a:r>
            <a:r>
              <a:rPr lang="en-US" sz="2800" b="1" dirty="0"/>
              <a:t>GRAPH</a:t>
            </a:r>
            <a:r>
              <a:rPr lang="en-US" sz="2800" dirty="0"/>
              <a:t> and the line will be graphed through the data points.</a:t>
            </a:r>
          </a:p>
        </p:txBody>
      </p:sp>
    </p:spTree>
    <p:extLst>
      <p:ext uri="{BB962C8B-B14F-4D97-AF65-F5344CB8AC3E}">
        <p14:creationId xmlns:p14="http://schemas.microsoft.com/office/powerpoint/2010/main" val="57219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to="" calcmode="lin" valueType="num">
                                      <p:cBhvr>
                                        <p:cTn id="7" dur="1" fill="hold"/>
                                        <p:tgtEl>
                                          <p:spTgt spid="1935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93539">
                                            <p:txEl>
                                              <p:pRg st="2" end="2"/>
                                            </p:txEl>
                                          </p:spTgt>
                                        </p:tgtEl>
                                        <p:attrNameLst>
                                          <p:attrName>style.visibility</p:attrName>
                                        </p:attrNameLst>
                                      </p:cBhvr>
                                      <p:to>
                                        <p:strVal val="visible"/>
                                      </p:to>
                                    </p:set>
                                    <p:anim to="" calcmode="lin" valueType="num">
                                      <p:cBhvr>
                                        <p:cTn id="12" dur="1" fill="hold"/>
                                        <p:tgtEl>
                                          <p:spTgt spid="19353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93539">
                                            <p:txEl>
                                              <p:pRg st="4" end="4"/>
                                            </p:txEl>
                                          </p:spTgt>
                                        </p:tgtEl>
                                        <p:attrNameLst>
                                          <p:attrName>style.visibility</p:attrName>
                                        </p:attrNameLst>
                                      </p:cBhvr>
                                      <p:to>
                                        <p:strVal val="visible"/>
                                      </p:to>
                                    </p:set>
                                    <p:anim to="" calcmode="lin" valueType="num">
                                      <p:cBhvr>
                                        <p:cTn id="17" dur="1" fill="hold"/>
                                        <p:tgtEl>
                                          <p:spTgt spid="193539">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93539">
                                            <p:txEl>
                                              <p:pRg st="6" end="6"/>
                                            </p:txEl>
                                          </p:spTgt>
                                        </p:tgtEl>
                                        <p:attrNameLst>
                                          <p:attrName>style.visibility</p:attrName>
                                        </p:attrNameLst>
                                      </p:cBhvr>
                                      <p:to>
                                        <p:strVal val="visible"/>
                                      </p:to>
                                    </p:set>
                                    <p:anim to="" calcmode="lin" valueType="num">
                                      <p:cBhvr>
                                        <p:cTn id="22" dur="1" fill="hold"/>
                                        <p:tgtEl>
                                          <p:spTgt spid="19353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Interpretation in Context</a:t>
            </a:r>
          </a:p>
        </p:txBody>
      </p:sp>
      <p:sp>
        <p:nvSpPr>
          <p:cNvPr id="195587" name="Rectangle 3"/>
          <p:cNvSpPr>
            <a:spLocks noGrp="1" noChangeArrowheads="1"/>
          </p:cNvSpPr>
          <p:nvPr>
            <p:ph type="body" idx="1"/>
          </p:nvPr>
        </p:nvSpPr>
        <p:spPr>
          <a:xfrm>
            <a:off x="-152400" y="2667000"/>
            <a:ext cx="9144000" cy="4876800"/>
          </a:xfrm>
        </p:spPr>
        <p:txBody>
          <a:bodyPr/>
          <a:lstStyle/>
          <a:p>
            <a:pPr marL="0" indent="0" algn="ctr">
              <a:lnSpc>
                <a:spcPct val="90000"/>
              </a:lnSpc>
              <a:buNone/>
            </a:pPr>
            <a:r>
              <a:rPr lang="en-US" sz="3200" dirty="0"/>
              <a:t>Regression Equation:  </a:t>
            </a:r>
          </a:p>
          <a:p>
            <a:pPr algn="ctr">
              <a:lnSpc>
                <a:spcPct val="90000"/>
              </a:lnSpc>
            </a:pPr>
            <a:endParaRPr lang="en-US" sz="3200" dirty="0"/>
          </a:p>
          <a:p>
            <a:pPr algn="ctr">
              <a:lnSpc>
                <a:spcPct val="90000"/>
              </a:lnSpc>
              <a:buFontTx/>
              <a:buNone/>
            </a:pPr>
            <a:r>
              <a:rPr lang="en-US" sz="3200" b="1" dirty="0">
                <a:solidFill>
                  <a:schemeClr val="accent2"/>
                </a:solidFill>
              </a:rPr>
              <a:t> y = 1.451162791x – 96.84518272</a:t>
            </a:r>
          </a:p>
          <a:p>
            <a:pPr lvl="1" algn="ctr">
              <a:lnSpc>
                <a:spcPct val="90000"/>
              </a:lnSpc>
            </a:pPr>
            <a:endParaRPr lang="en-US" sz="3200" b="1" dirty="0">
              <a:solidFill>
                <a:schemeClr val="accent2"/>
              </a:solidFill>
            </a:endParaRPr>
          </a:p>
          <a:p>
            <a:pPr lvl="1" algn="ctr">
              <a:lnSpc>
                <a:spcPct val="90000"/>
              </a:lnSpc>
              <a:buFontTx/>
              <a:buNone/>
            </a:pPr>
            <a:r>
              <a:rPr lang="en-US" sz="3200" dirty="0"/>
              <a:t>Water Consumption =              1.451162791(Temperature) – 96.84518272 </a:t>
            </a:r>
          </a:p>
          <a:p>
            <a:pPr lvl="1">
              <a:lnSpc>
                <a:spcPct val="90000"/>
              </a:lnSpc>
              <a:buFontTx/>
              <a:buNone/>
            </a:pPr>
            <a:endParaRPr lang="en-US" dirty="0"/>
          </a:p>
          <a:p>
            <a:pPr lvl="1">
              <a:lnSpc>
                <a:spcPct val="90000"/>
              </a:lnSpc>
              <a:buFontTx/>
              <a:buNone/>
            </a:pPr>
            <a:r>
              <a:rPr lang="en-US" sz="3200" dirty="0"/>
              <a:t>  </a:t>
            </a:r>
          </a:p>
        </p:txBody>
      </p:sp>
      <p:pic>
        <p:nvPicPr>
          <p:cNvPr id="195588" name="Picture 4" descr="SO01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47800"/>
            <a:ext cx="2074863" cy="208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231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5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5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229600" cy="1143000"/>
          </a:xfrm>
        </p:spPr>
        <p:txBody>
          <a:bodyPr/>
          <a:lstStyle/>
          <a:p>
            <a:r>
              <a:rPr lang="en-US"/>
              <a:t>Prediction Example</a:t>
            </a:r>
          </a:p>
        </p:txBody>
      </p:sp>
      <p:sp>
        <p:nvSpPr>
          <p:cNvPr id="197635" name="Rectangle 3"/>
          <p:cNvSpPr>
            <a:spLocks noGrp="1" noChangeArrowheads="1"/>
          </p:cNvSpPr>
          <p:nvPr>
            <p:ph type="body" idx="1"/>
          </p:nvPr>
        </p:nvSpPr>
        <p:spPr>
          <a:xfrm>
            <a:off x="0" y="1600200"/>
            <a:ext cx="9144000" cy="5105400"/>
          </a:xfrm>
        </p:spPr>
        <p:txBody>
          <a:bodyPr>
            <a:normAutofit/>
          </a:bodyPr>
          <a:lstStyle/>
          <a:p>
            <a:endParaRPr lang="en-US" sz="2800" b="1" dirty="0"/>
          </a:p>
          <a:p>
            <a:r>
              <a:rPr lang="en-US" sz="3200" b="1" dirty="0"/>
              <a:t>Predict </a:t>
            </a:r>
            <a:r>
              <a:rPr lang="en-US" sz="3200" dirty="0"/>
              <a:t>the amount of </a:t>
            </a:r>
            <a:br>
              <a:rPr lang="en-US" sz="3200" dirty="0"/>
            </a:br>
            <a:r>
              <a:rPr lang="en-US" sz="3200" dirty="0"/>
              <a:t>water a person would drink when the temperature is </a:t>
            </a:r>
            <a:r>
              <a:rPr lang="en-US" sz="3200" b="1" dirty="0"/>
              <a:t>95 degrees F.</a:t>
            </a:r>
          </a:p>
          <a:p>
            <a:endParaRPr lang="en-US" sz="3200" b="1" dirty="0"/>
          </a:p>
          <a:p>
            <a:r>
              <a:rPr lang="en-US" sz="3200" b="1" dirty="0"/>
              <a:t>Solution:</a:t>
            </a:r>
            <a:r>
              <a:rPr lang="en-US" sz="3200" dirty="0"/>
              <a:t> </a:t>
            </a:r>
          </a:p>
          <a:p>
            <a:pPr marL="0" indent="0">
              <a:buNone/>
            </a:pPr>
            <a:r>
              <a:rPr lang="en-US" sz="3200" dirty="0"/>
              <a:t>y = 1.451162791(95) – 96.84518272                     </a:t>
            </a:r>
          </a:p>
          <a:p>
            <a:pPr>
              <a:buFontTx/>
              <a:buNone/>
            </a:pPr>
            <a:r>
              <a:rPr lang="en-US" sz="3200" dirty="0"/>
              <a:t>    </a:t>
            </a:r>
            <a:r>
              <a:rPr lang="en-US" sz="3200" dirty="0">
                <a:solidFill>
                  <a:srgbClr val="660066"/>
                </a:solidFill>
              </a:rPr>
              <a:t>= </a:t>
            </a:r>
            <a:r>
              <a:rPr lang="en-US" sz="3200" b="1" dirty="0">
                <a:solidFill>
                  <a:srgbClr val="660066"/>
                </a:solidFill>
              </a:rPr>
              <a:t>41.01528243 ounces.  </a:t>
            </a:r>
          </a:p>
        </p:txBody>
      </p:sp>
      <p:pic>
        <p:nvPicPr>
          <p:cNvPr id="197636" name="Picture 4" descr="SO010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8600"/>
            <a:ext cx="197008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40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76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7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b="1" dirty="0"/>
              <a:t>Section 3.5 Technology Lab: </a:t>
            </a:r>
          </a:p>
          <a:p>
            <a:pPr marL="0" indent="0">
              <a:buNone/>
            </a:pPr>
            <a:r>
              <a:rPr lang="en-US" sz="3600" b="1" dirty="0"/>
              <a:t>Practice with Trend Lines/Linear Regression</a:t>
            </a:r>
            <a:endParaRPr lang="en-US" sz="3600" dirty="0"/>
          </a:p>
          <a:p>
            <a:endParaRPr lang="en-US" dirty="0"/>
          </a:p>
          <a:p>
            <a:endParaRPr lang="en-US" dirty="0"/>
          </a:p>
        </p:txBody>
      </p:sp>
      <p:sp>
        <p:nvSpPr>
          <p:cNvPr id="3" name="Title 2"/>
          <p:cNvSpPr>
            <a:spLocks noGrp="1"/>
          </p:cNvSpPr>
          <p:nvPr>
            <p:ph type="title"/>
          </p:nvPr>
        </p:nvSpPr>
        <p:spPr/>
        <p:txBody>
          <a:bodyPr/>
          <a:lstStyle/>
          <a:p>
            <a:r>
              <a:rPr lang="en-US" dirty="0"/>
              <a:t>Classwork:</a:t>
            </a:r>
          </a:p>
        </p:txBody>
      </p:sp>
    </p:spTree>
    <p:extLst>
      <p:ext uri="{BB962C8B-B14F-4D97-AF65-F5344CB8AC3E}">
        <p14:creationId xmlns:p14="http://schemas.microsoft.com/office/powerpoint/2010/main" val="55927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1" y="2438401"/>
            <a:ext cx="9143999" cy="4114799"/>
          </a:xfrm>
        </p:spPr>
        <p:txBody>
          <a:bodyPr>
            <a:noAutofit/>
          </a:bodyPr>
          <a:lstStyle/>
          <a:p>
            <a:pPr marL="0" indent="0" algn="ctr">
              <a:buNone/>
            </a:pPr>
            <a:r>
              <a:rPr lang="en-US" sz="3200" dirty="0"/>
              <a:t>Write down examples of real world situations that describe a relationship between two variables. What type of trends, if any, might you see?</a:t>
            </a:r>
          </a:p>
          <a:p>
            <a:pPr marL="0" indent="0" algn="ctr">
              <a:buNone/>
            </a:pPr>
            <a:endParaRPr lang="en-US" sz="3200" b="1" i="1" dirty="0"/>
          </a:p>
          <a:p>
            <a:pPr marL="0" indent="0" algn="ctr">
              <a:buNone/>
            </a:pPr>
            <a:r>
              <a:rPr lang="en-US" sz="3200" b="1" i="1" u="sng" dirty="0"/>
              <a:t>Example to get you started: </a:t>
            </a:r>
          </a:p>
          <a:p>
            <a:pPr marL="0" indent="0" algn="ctr">
              <a:buNone/>
            </a:pPr>
            <a:r>
              <a:rPr lang="en-US" sz="3200" b="1" i="1" dirty="0"/>
              <a:t>Your age and height. </a:t>
            </a:r>
          </a:p>
          <a:p>
            <a:pPr marL="0" indent="0" algn="ctr">
              <a:buNone/>
            </a:pPr>
            <a:r>
              <a:rPr lang="en-US" sz="3200" b="1" i="1" dirty="0"/>
              <a:t>There is an increasing trend. As your age increases, your height increases.</a:t>
            </a:r>
          </a:p>
        </p:txBody>
      </p:sp>
      <p:sp>
        <p:nvSpPr>
          <p:cNvPr id="3" name="Title 2"/>
          <p:cNvSpPr>
            <a:spLocks noGrp="1"/>
          </p:cNvSpPr>
          <p:nvPr>
            <p:ph type="title"/>
          </p:nvPr>
        </p:nvSpPr>
        <p:spPr/>
        <p:txBody>
          <a:bodyPr/>
          <a:lstStyle/>
          <a:p>
            <a:r>
              <a:rPr lang="en-US" dirty="0"/>
              <a:t>Do Now (5 minutes):</a:t>
            </a:r>
          </a:p>
        </p:txBody>
      </p:sp>
    </p:spTree>
    <p:extLst>
      <p:ext uri="{BB962C8B-B14F-4D97-AF65-F5344CB8AC3E}">
        <p14:creationId xmlns:p14="http://schemas.microsoft.com/office/powerpoint/2010/main" val="34768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a:solidFill>
                  <a:schemeClr val="tx1"/>
                </a:solidFill>
              </a:rPr>
              <a:t>A </a:t>
            </a:r>
            <a:r>
              <a:rPr lang="en-US" b="1" u="sng" dirty="0">
                <a:solidFill>
                  <a:schemeClr val="tx1"/>
                </a:solidFill>
              </a:rPr>
              <a:t>scatter plot</a:t>
            </a:r>
            <a:r>
              <a:rPr lang="en-US" dirty="0">
                <a:solidFill>
                  <a:schemeClr val="tx1"/>
                </a:solidFill>
              </a:rPr>
              <a:t> is a graph of a collection of ordered pairs (</a:t>
            </a:r>
            <a:r>
              <a:rPr lang="en-US" dirty="0" err="1">
                <a:solidFill>
                  <a:schemeClr val="tx1"/>
                </a:solidFill>
              </a:rPr>
              <a:t>x,y</a:t>
            </a:r>
            <a:r>
              <a:rPr lang="en-US" dirty="0">
                <a:solidFill>
                  <a:schemeClr val="tx1"/>
                </a:solidFill>
              </a:rPr>
              <a:t>).</a:t>
            </a:r>
          </a:p>
        </p:txBody>
      </p:sp>
      <p:pic>
        <p:nvPicPr>
          <p:cNvPr id="25605" name="Picture 3" descr="Enter Data Table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33051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grap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1422" y="1981200"/>
            <a:ext cx="575257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4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wipe(down)">
                                      <p:cBhvr>
                                        <p:cTn id="12" dur="5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animEffect transition="in" filter="wipe(down)">
                                      <p:cBhvr>
                                        <p:cTn id="1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u="sng">
                <a:effectLst>
                  <a:outerShdw blurRad="38100" dist="38100" dir="2700000" algn="tl">
                    <a:srgbClr val="FFFFFF"/>
                  </a:outerShdw>
                </a:effectLst>
              </a:rPr>
              <a:t>Positive Correlation</a:t>
            </a:r>
          </a:p>
        </p:txBody>
      </p:sp>
      <p:sp>
        <p:nvSpPr>
          <p:cNvPr id="6147" name="Rectangle 3"/>
          <p:cNvSpPr>
            <a:spLocks noGrp="1" noChangeArrowheads="1"/>
          </p:cNvSpPr>
          <p:nvPr>
            <p:ph type="body" sz="half" idx="1"/>
          </p:nvPr>
        </p:nvSpPr>
        <p:spPr>
          <a:xfrm>
            <a:off x="0" y="2438400"/>
            <a:ext cx="5410200" cy="4953000"/>
          </a:xfrm>
        </p:spPr>
        <p:txBody>
          <a:bodyPr/>
          <a:lstStyle/>
          <a:p>
            <a:pPr marL="0" indent="0" eaLnBrk="1" hangingPunct="1">
              <a:buNone/>
            </a:pPr>
            <a:r>
              <a:rPr lang="en-US" sz="3200" dirty="0"/>
              <a:t>If the x-coordinates and the       y-coordinates both increase, then it is POSITIVE CORRELATION.</a:t>
            </a:r>
          </a:p>
          <a:p>
            <a:pPr eaLnBrk="1" hangingPunct="1"/>
            <a:endParaRPr lang="en-US" sz="2800" dirty="0"/>
          </a:p>
          <a:p>
            <a:pPr eaLnBrk="1" hangingPunct="1"/>
            <a:endParaRPr lang="en-US" sz="2800" dirty="0"/>
          </a:p>
        </p:txBody>
      </p:sp>
      <p:pic>
        <p:nvPicPr>
          <p:cNvPr id="614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3505200"/>
            <a:ext cx="3733800" cy="3352800"/>
          </a:xfrm>
          <a:noFill/>
        </p:spPr>
      </p:pic>
      <p:sp>
        <p:nvSpPr>
          <p:cNvPr id="6149" name="AutoShape 6"/>
          <p:cNvSpPr>
            <a:spLocks noChangeArrowheads="1"/>
          </p:cNvSpPr>
          <p:nvPr/>
        </p:nvSpPr>
        <p:spPr bwMode="auto">
          <a:xfrm>
            <a:off x="1981200" y="4953000"/>
            <a:ext cx="1143000" cy="1371600"/>
          </a:xfrm>
          <a:prstGeom prst="up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a:p>
        </p:txBody>
      </p:sp>
      <p:sp>
        <p:nvSpPr>
          <p:cNvPr id="6150" name="AutoShape 7"/>
          <p:cNvSpPr>
            <a:spLocks noChangeArrowheads="1"/>
          </p:cNvSpPr>
          <p:nvPr/>
        </p:nvSpPr>
        <p:spPr bwMode="auto">
          <a:xfrm>
            <a:off x="3505200" y="4800600"/>
            <a:ext cx="1143000" cy="1524000"/>
          </a:xfrm>
          <a:prstGeom prst="up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1845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arn(inVertical)">
                                      <p:cBhvr>
                                        <p:cTn id="12" dur="500"/>
                                        <p:tgtEl>
                                          <p:spTgt spid="614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barn(inVertical)">
                                      <p:cBhvr>
                                        <p:cTn id="15"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229600" cy="1143000"/>
          </a:xfrm>
        </p:spPr>
        <p:txBody>
          <a:bodyPr>
            <a:normAutofit fontScale="90000"/>
          </a:bodyPr>
          <a:lstStyle/>
          <a:p>
            <a:pPr eaLnBrk="1" hangingPunct="1">
              <a:defRPr/>
            </a:pPr>
            <a:r>
              <a:rPr lang="en-US" b="1" u="sng" dirty="0">
                <a:effectLst>
                  <a:outerShdw blurRad="38100" dist="38100" dir="2700000" algn="tl">
                    <a:srgbClr val="FFFFFF"/>
                  </a:outerShdw>
                </a:effectLst>
              </a:rPr>
              <a:t>Positive Correlation</a:t>
            </a:r>
            <a:br>
              <a:rPr lang="en-US" b="1" u="sng" dirty="0">
                <a:effectLst>
                  <a:outerShdw blurRad="38100" dist="38100" dir="2700000" algn="tl">
                    <a:srgbClr val="FFFFFF"/>
                  </a:outerShdw>
                </a:effectLst>
              </a:rPr>
            </a:br>
            <a:r>
              <a:rPr lang="en-US" b="1" u="sng" dirty="0">
                <a:effectLst>
                  <a:outerShdw blurRad="38100" dist="38100" dir="2700000" algn="tl">
                    <a:srgbClr val="FFFFFF"/>
                  </a:outerShdw>
                </a:effectLst>
              </a:rPr>
              <a:t>Age vs. Height</a:t>
            </a:r>
          </a:p>
        </p:txBody>
      </p:sp>
      <p:sp>
        <p:nvSpPr>
          <p:cNvPr id="7171" name="Rectangle 3"/>
          <p:cNvSpPr>
            <a:spLocks noGrp="1" noChangeArrowheads="1"/>
          </p:cNvSpPr>
          <p:nvPr>
            <p:ph type="body" sz="half" idx="1"/>
          </p:nvPr>
        </p:nvSpPr>
        <p:spPr>
          <a:xfrm>
            <a:off x="228600" y="2667000"/>
            <a:ext cx="6781800" cy="4525963"/>
          </a:xfrm>
        </p:spPr>
        <p:txBody>
          <a:bodyPr/>
          <a:lstStyle/>
          <a:p>
            <a:pPr marL="0" indent="0" algn="ctr" eaLnBrk="1" hangingPunct="1">
              <a:buNone/>
            </a:pPr>
            <a:r>
              <a:rPr lang="en-US" sz="2800" b="1" dirty="0"/>
              <a:t>As the child gets older, the child gets taller.</a:t>
            </a:r>
          </a:p>
          <a:p>
            <a:pPr marL="0" indent="0" algn="ctr" eaLnBrk="1" hangingPunct="1">
              <a:buNone/>
            </a:pPr>
            <a:r>
              <a:rPr lang="en-US" sz="2800" b="1" dirty="0"/>
              <a:t> </a:t>
            </a:r>
          </a:p>
          <a:p>
            <a:pPr marL="0" indent="0" algn="ctr" eaLnBrk="1" hangingPunct="1">
              <a:buNone/>
            </a:pPr>
            <a:r>
              <a:rPr lang="en-US" sz="2800" b="1" dirty="0"/>
              <a:t>Because both are going up, it is positive correlation.</a:t>
            </a:r>
          </a:p>
        </p:txBody>
      </p:sp>
      <p:graphicFrame>
        <p:nvGraphicFramePr>
          <p:cNvPr id="6187" name="Group 43"/>
          <p:cNvGraphicFramePr>
            <a:graphicFrameLocks noGrp="1"/>
          </p:cNvGraphicFramePr>
          <p:nvPr>
            <p:ph sz="quarter" idx="2"/>
            <p:extLst>
              <p:ext uri="{D42A27DB-BD31-4B8C-83A1-F6EECF244321}">
                <p14:modId xmlns:p14="http://schemas.microsoft.com/office/powerpoint/2010/main" val="2435328970"/>
              </p:ext>
            </p:extLst>
          </p:nvPr>
        </p:nvGraphicFramePr>
        <p:xfrm>
          <a:off x="152401" y="5181600"/>
          <a:ext cx="8915399" cy="1463675"/>
        </p:xfrm>
        <a:graphic>
          <a:graphicData uri="http://schemas.openxmlformats.org/drawingml/2006/table">
            <a:tbl>
              <a:tblPr/>
              <a:tblGrid>
                <a:gridCol w="1620982">
                  <a:extLst>
                    <a:ext uri="{9D8B030D-6E8A-4147-A177-3AD203B41FA5}">
                      <a16:colId xmlns:a16="http://schemas.microsoft.com/office/drawing/2014/main" val="20000"/>
                    </a:ext>
                  </a:extLst>
                </a:gridCol>
                <a:gridCol w="810491">
                  <a:extLst>
                    <a:ext uri="{9D8B030D-6E8A-4147-A177-3AD203B41FA5}">
                      <a16:colId xmlns:a16="http://schemas.microsoft.com/office/drawing/2014/main" val="20001"/>
                    </a:ext>
                  </a:extLst>
                </a:gridCol>
                <a:gridCol w="810491">
                  <a:extLst>
                    <a:ext uri="{9D8B030D-6E8A-4147-A177-3AD203B41FA5}">
                      <a16:colId xmlns:a16="http://schemas.microsoft.com/office/drawing/2014/main" val="20002"/>
                    </a:ext>
                  </a:extLst>
                </a:gridCol>
                <a:gridCol w="810491">
                  <a:extLst>
                    <a:ext uri="{9D8B030D-6E8A-4147-A177-3AD203B41FA5}">
                      <a16:colId xmlns:a16="http://schemas.microsoft.com/office/drawing/2014/main" val="20003"/>
                    </a:ext>
                  </a:extLst>
                </a:gridCol>
                <a:gridCol w="810491">
                  <a:extLst>
                    <a:ext uri="{9D8B030D-6E8A-4147-A177-3AD203B41FA5}">
                      <a16:colId xmlns:a16="http://schemas.microsoft.com/office/drawing/2014/main" val="20004"/>
                    </a:ext>
                  </a:extLst>
                </a:gridCol>
                <a:gridCol w="1080654">
                  <a:extLst>
                    <a:ext uri="{9D8B030D-6E8A-4147-A177-3AD203B41FA5}">
                      <a16:colId xmlns:a16="http://schemas.microsoft.com/office/drawing/2014/main" val="20005"/>
                    </a:ext>
                  </a:extLst>
                </a:gridCol>
                <a:gridCol w="991163">
                  <a:extLst>
                    <a:ext uri="{9D8B030D-6E8A-4147-A177-3AD203B41FA5}">
                      <a16:colId xmlns:a16="http://schemas.microsoft.com/office/drawing/2014/main" val="20006"/>
                    </a:ext>
                  </a:extLst>
                </a:gridCol>
                <a:gridCol w="989474">
                  <a:extLst>
                    <a:ext uri="{9D8B030D-6E8A-4147-A177-3AD203B41FA5}">
                      <a16:colId xmlns:a16="http://schemas.microsoft.com/office/drawing/2014/main" val="20007"/>
                    </a:ext>
                  </a:extLst>
                </a:gridCol>
                <a:gridCol w="991162">
                  <a:extLst>
                    <a:ext uri="{9D8B030D-6E8A-4147-A177-3AD203B41FA5}">
                      <a16:colId xmlns:a16="http://schemas.microsoft.com/office/drawing/2014/main" val="20008"/>
                    </a:ext>
                  </a:extLst>
                </a:gridCol>
              </a:tblGrid>
              <a:tr h="518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Age</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8</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5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Height in inches</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36</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55</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204" name="Picture 39" descr="MPj04284930000[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86600" y="1915682"/>
            <a:ext cx="1905000" cy="2862693"/>
          </a:xfrm>
          <a:noFill/>
        </p:spPr>
      </p:pic>
    </p:spTree>
    <p:extLst>
      <p:ext uri="{BB962C8B-B14F-4D97-AF65-F5344CB8AC3E}">
        <p14:creationId xmlns:p14="http://schemas.microsoft.com/office/powerpoint/2010/main" val="36705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wipe(down)">
                                      <p:cBhvr>
                                        <p:cTn id="10" dur="500"/>
                                        <p:tgtEl>
                                          <p:spTgt spid="71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wipe(down)">
                                      <p:cBhvr>
                                        <p:cTn id="15" dur="500"/>
                                        <p:tgtEl>
                                          <p:spTgt spid="71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87"/>
                                        </p:tgtEl>
                                        <p:attrNameLst>
                                          <p:attrName>style.visibility</p:attrName>
                                        </p:attrNameLst>
                                      </p:cBhvr>
                                      <p:to>
                                        <p:strVal val="visible"/>
                                      </p:to>
                                    </p:set>
                                    <p:animEffect transition="in" filter="wipe(down)">
                                      <p:cBhvr>
                                        <p:cTn id="20"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u="sng">
                <a:effectLst>
                  <a:outerShdw blurRad="38100" dist="38100" dir="2700000" algn="tl">
                    <a:srgbClr val="FFFFFF"/>
                  </a:outerShdw>
                </a:effectLst>
              </a:rPr>
              <a:t>Negative Correlation</a:t>
            </a:r>
          </a:p>
        </p:txBody>
      </p:sp>
      <p:sp>
        <p:nvSpPr>
          <p:cNvPr id="8195" name="Rectangle 3"/>
          <p:cNvSpPr>
            <a:spLocks noGrp="1" noChangeArrowheads="1"/>
          </p:cNvSpPr>
          <p:nvPr>
            <p:ph type="body" sz="half" idx="1"/>
          </p:nvPr>
        </p:nvSpPr>
        <p:spPr>
          <a:xfrm>
            <a:off x="457200" y="2362200"/>
            <a:ext cx="5334000" cy="4525963"/>
          </a:xfrm>
        </p:spPr>
        <p:txBody>
          <a:bodyPr>
            <a:normAutofit/>
          </a:bodyPr>
          <a:lstStyle/>
          <a:p>
            <a:pPr marL="0" indent="0" eaLnBrk="1" hangingPunct="1">
              <a:buNone/>
            </a:pPr>
            <a:r>
              <a:rPr lang="en-US" sz="3200" dirty="0"/>
              <a:t>If the x-coordinates and the   y-coordinates have one increasing and one decreasing, then it is NEGATIVE CORRELATION.</a:t>
            </a:r>
          </a:p>
        </p:txBody>
      </p:sp>
      <p:pic>
        <p:nvPicPr>
          <p:cNvPr id="819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981200"/>
            <a:ext cx="3403600" cy="3581400"/>
          </a:xfrm>
          <a:noFill/>
        </p:spPr>
      </p:pic>
      <p:sp>
        <p:nvSpPr>
          <p:cNvPr id="8197" name="AutoShape 6"/>
          <p:cNvSpPr>
            <a:spLocks noChangeArrowheads="1"/>
          </p:cNvSpPr>
          <p:nvPr/>
        </p:nvSpPr>
        <p:spPr bwMode="auto">
          <a:xfrm>
            <a:off x="1600200" y="5448300"/>
            <a:ext cx="685800" cy="762000"/>
          </a:xfrm>
          <a:prstGeom prst="upArrow">
            <a:avLst>
              <a:gd name="adj1" fmla="val 50000"/>
              <a:gd name="adj2" fmla="val 27778"/>
            </a:avLst>
          </a:prstGeom>
          <a:solidFill>
            <a:schemeClr val="accent1"/>
          </a:solidFill>
          <a:ln w="9525">
            <a:solidFill>
              <a:schemeClr val="tx1"/>
            </a:solidFill>
            <a:miter lim="800000"/>
            <a:headEnd/>
            <a:tailEnd/>
          </a:ln>
        </p:spPr>
        <p:txBody>
          <a:bodyPr wrap="none" anchor="ctr"/>
          <a:lstStyle/>
          <a:p>
            <a:endParaRPr lang="en-US"/>
          </a:p>
        </p:txBody>
      </p:sp>
      <p:sp>
        <p:nvSpPr>
          <p:cNvPr id="8198" name="AutoShape 7"/>
          <p:cNvSpPr>
            <a:spLocks noChangeArrowheads="1"/>
          </p:cNvSpPr>
          <p:nvPr/>
        </p:nvSpPr>
        <p:spPr bwMode="auto">
          <a:xfrm>
            <a:off x="2743200" y="5448300"/>
            <a:ext cx="685800" cy="838200"/>
          </a:xfrm>
          <a:prstGeom prst="downArrow">
            <a:avLst>
              <a:gd name="adj1" fmla="val 50000"/>
              <a:gd name="adj2" fmla="val 30556"/>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821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inVertical)">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down)">
                                      <p:cBhvr>
                                        <p:cTn id="12" dur="500"/>
                                        <p:tgtEl>
                                          <p:spTgt spid="819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wipe(down)">
                                      <p:cBhvr>
                                        <p:cTn id="15"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5428</TotalTime>
  <Words>1702</Words>
  <Application>Microsoft Office PowerPoint</Application>
  <PresentationFormat>On-screen Show (4:3)</PresentationFormat>
  <Paragraphs>340</Paragraphs>
  <Slides>43</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5" baseType="lpstr">
      <vt:lpstr>Arial</vt:lpstr>
      <vt:lpstr>Arial Black</vt:lpstr>
      <vt:lpstr>Arial MT Bl</vt:lpstr>
      <vt:lpstr>Calibri</vt:lpstr>
      <vt:lpstr>Candara</vt:lpstr>
      <vt:lpstr>Georgia</vt:lpstr>
      <vt:lpstr>Symbol</vt:lpstr>
      <vt:lpstr>Tahoma</vt:lpstr>
      <vt:lpstr>Times New Roman</vt:lpstr>
      <vt:lpstr>Verdana</vt:lpstr>
      <vt:lpstr>Waveform</vt:lpstr>
      <vt:lpstr>Equation</vt:lpstr>
      <vt:lpstr>Section 3.5</vt:lpstr>
      <vt:lpstr>Objectives:</vt:lpstr>
      <vt:lpstr>Classwork:</vt:lpstr>
      <vt:lpstr>Random Fact: Who uses this?</vt:lpstr>
      <vt:lpstr>Do Now (5 minutes):</vt:lpstr>
      <vt:lpstr>A scatter plot is a graph of a collection of ordered pairs (x,y).</vt:lpstr>
      <vt:lpstr>Positive Correlation</vt:lpstr>
      <vt:lpstr>Positive Correlation Age vs. Height</vt:lpstr>
      <vt:lpstr>Negative Correlation</vt:lpstr>
      <vt:lpstr>Negative Correlation Age of Family Car vs. Value</vt:lpstr>
      <vt:lpstr>No Correlation</vt:lpstr>
      <vt:lpstr>No Correlation Shoe Size vs. Batting Average</vt:lpstr>
      <vt:lpstr>PowerPoint Presentation</vt:lpstr>
      <vt:lpstr>Example 1:</vt:lpstr>
      <vt:lpstr>An outlier is a point of the scatterplot that doesn’t fit the trend.</vt:lpstr>
      <vt:lpstr>2000 Presidential Election</vt:lpstr>
      <vt:lpstr>Homework:</vt:lpstr>
      <vt:lpstr>PowerPoint Presentation</vt:lpstr>
      <vt:lpstr>PowerPoint Presentation</vt:lpstr>
      <vt:lpstr>PowerPoint Presentation</vt:lpstr>
      <vt:lpstr>PowerPoint Presentation</vt:lpstr>
      <vt:lpstr>PowerPoint Presentation</vt:lpstr>
      <vt:lpstr>PowerPoint Presentation</vt:lpstr>
      <vt:lpstr>Trend Lines</vt:lpstr>
      <vt:lpstr>PowerPoint Presentation</vt:lpstr>
      <vt:lpstr>PowerPoint Presentation</vt:lpstr>
      <vt:lpstr>PowerPoint Presentation</vt:lpstr>
      <vt:lpstr>Homework:</vt:lpstr>
      <vt:lpstr>Regression Lines!</vt:lpstr>
      <vt:lpstr>Finding the Solution:  TI-83/84</vt:lpstr>
      <vt:lpstr>Example 6:  </vt:lpstr>
      <vt:lpstr>     Example</vt:lpstr>
      <vt:lpstr>1.  Enter the Data into Lists</vt:lpstr>
      <vt:lpstr>2. Set up the Scatterplot.</vt:lpstr>
      <vt:lpstr>3. View the Scatterplot</vt:lpstr>
      <vt:lpstr>Example</vt:lpstr>
      <vt:lpstr>The Graph</vt:lpstr>
      <vt:lpstr>4. Find the regression line.</vt:lpstr>
      <vt:lpstr>5.  Interpreting and Visualizing</vt:lpstr>
      <vt:lpstr>5.  Interpreting and Visualizing</vt:lpstr>
      <vt:lpstr>Interpretation in Context</vt:lpstr>
      <vt:lpstr>Prediction Example</vt:lpstr>
      <vt:lpstr>Classwork: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1.1</dc:title>
  <dc:creator>Kimberly</dc:creator>
  <cp:lastModifiedBy>Cassandra</cp:lastModifiedBy>
  <cp:revision>48</cp:revision>
  <cp:lastPrinted>2012-06-22T18:34:03Z</cp:lastPrinted>
  <dcterms:created xsi:type="dcterms:W3CDTF">2012-06-21T16:53:16Z</dcterms:created>
  <dcterms:modified xsi:type="dcterms:W3CDTF">2020-01-11T15:20:35Z</dcterms:modified>
</cp:coreProperties>
</file>