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9" r:id="rId3"/>
    <p:sldId id="257" r:id="rId4"/>
    <p:sldId id="260" r:id="rId5"/>
    <p:sldId id="258" r:id="rId6"/>
    <p:sldId id="296" r:id="rId7"/>
    <p:sldId id="262" r:id="rId8"/>
    <p:sldId id="263" r:id="rId9"/>
    <p:sldId id="264" r:id="rId10"/>
    <p:sldId id="265" r:id="rId11"/>
    <p:sldId id="266" r:id="rId12"/>
    <p:sldId id="267" r:id="rId13"/>
    <p:sldId id="297" r:id="rId14"/>
    <p:sldId id="311" r:id="rId15"/>
    <p:sldId id="298" r:id="rId16"/>
    <p:sldId id="299" r:id="rId17"/>
    <p:sldId id="300" r:id="rId18"/>
    <p:sldId id="301" r:id="rId19"/>
    <p:sldId id="302" r:id="rId20"/>
    <p:sldId id="292" r:id="rId21"/>
    <p:sldId id="305" r:id="rId22"/>
    <p:sldId id="307" r:id="rId23"/>
    <p:sldId id="306" r:id="rId24"/>
    <p:sldId id="312" r:id="rId25"/>
    <p:sldId id="309" r:id="rId26"/>
    <p:sldId id="304" r:id="rId27"/>
    <p:sldId id="293" r:id="rId28"/>
    <p:sldId id="310" r:id="rId29"/>
    <p:sldId id="30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D5477-4E57-494B-B357-2CF0CBB8F68F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A9393-4AF1-4ADA-BA9A-09F6ABA8C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8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8686E-31FA-4616-80EC-DAB343C151D1}" type="slidenum">
              <a:rPr lang="en-US"/>
              <a:pPr/>
              <a:t>10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5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0F8B5-CE3A-41A7-A693-A42304F60F97}" type="slidenum">
              <a:rPr lang="en-US"/>
              <a:pPr/>
              <a:t>11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2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955C0-FD6F-4B48-B919-BC2EFD7D3FB4}" type="slidenum">
              <a:rPr lang="en-US"/>
              <a:pPr/>
              <a:t>12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0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3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51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C3634-4320-4A42-BAF0-AA01F33715ED}" type="slidenum">
              <a:rPr lang="en-US"/>
              <a:pPr/>
              <a:t>16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29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B0666-DF02-4987-8635-47824371775D}" type="slidenum">
              <a:rPr lang="en-US"/>
              <a:pPr/>
              <a:t>17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2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9A5EB-F4D7-4F41-B281-F4C37DC75FED}" type="slidenum">
              <a:rPr lang="en-US"/>
              <a:pPr/>
              <a:t>18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7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AF4BD-051A-48EF-81F7-86D44266CE53}" type="slidenum">
              <a:rPr lang="en-US"/>
              <a:pPr/>
              <a:t>19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9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9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91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91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91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119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00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4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425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42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1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6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A0137-46DB-48C6-A60D-B16367C8CF09}" type="slidenum">
              <a:rPr lang="en-US"/>
              <a:pPr/>
              <a:t>4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5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0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A9393-4AF1-4ADA-BA9A-09F6ABA8C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0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D6B01-2080-4268-8033-625EDCF8971A}" type="slidenum">
              <a:rPr lang="en-US"/>
              <a:pPr/>
              <a:t>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4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7F9E1-6972-4B9E-8C4F-DA67F6DD90A9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2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6CB5F-12EF-4714-8244-16B21060A827}" type="slidenum">
              <a:rPr lang="en-US"/>
              <a:pPr/>
              <a:t>9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9FD09D-F7FF-497B-BF0D-0264124EC4D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5E0E07-8DFF-4BB8-A04E-7C0B1528A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6552" y="1129081"/>
            <a:ext cx="5648623" cy="1204306"/>
          </a:xfrm>
        </p:spPr>
        <p:txBody>
          <a:bodyPr/>
          <a:lstStyle/>
          <a:p>
            <a:r>
              <a:rPr lang="en-US" sz="5400" dirty="0" smtClean="0"/>
              <a:t>Section 5.1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8421" y="2909279"/>
            <a:ext cx="6511131" cy="329259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Exploring Products of Linear Functions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8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457200" y="2438400"/>
            <a:ext cx="322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latin typeface="Times New Roman" pitchFamily="18" charset="0"/>
              </a:rPr>
              <a:t>y = ax</a:t>
            </a:r>
            <a:r>
              <a:rPr lang="en-US" sz="3600" b="1" i="1" baseline="30000">
                <a:latin typeface="Times New Roman" pitchFamily="18" charset="0"/>
              </a:rPr>
              <a:t>2</a:t>
            </a:r>
            <a:r>
              <a:rPr lang="en-US" sz="3600" b="1" i="1">
                <a:latin typeface="Times New Roman" pitchFamily="18" charset="0"/>
              </a:rPr>
              <a:t> + bx + c</a:t>
            </a:r>
          </a:p>
        </p:txBody>
      </p:sp>
      <p:sp>
        <p:nvSpPr>
          <p:cNvPr id="252939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69950"/>
          </a:xfrm>
        </p:spPr>
        <p:txBody>
          <a:bodyPr/>
          <a:lstStyle/>
          <a:p>
            <a:r>
              <a:rPr lang="en-US" sz="3400"/>
              <a:t>Standard Form</a:t>
            </a:r>
          </a:p>
        </p:txBody>
      </p:sp>
      <p:grpSp>
        <p:nvGrpSpPr>
          <p:cNvPr id="252940" name="Group 12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640" y="937"/>
            <a:chExt cx="3302" cy="2928"/>
          </a:xfrm>
        </p:grpSpPr>
        <p:sp>
          <p:nvSpPr>
            <p:cNvPr id="252941" name="Rectangle 13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2" name="Rectangle 14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3" name="Rectangle 15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4" name="Rectangle 16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5" name="Rectangle 17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6" name="Rectangle 18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7" name="Rectangle 19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8" name="Rectangle 20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49" name="Rectangle 21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0" name="Rectangle 22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1" name="Rectangle 23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2" name="Rectangle 24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3" name="Rectangle 25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5" name="Rectangle 27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6" name="Rectangle 28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7" name="Rectangle 29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8" name="Rectangle 30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59" name="Rectangle 31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0" name="Rectangle 32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1" name="Rectangle 33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2" name="Rectangle 34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3" name="Rectangle 35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4" name="Rectangle 36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5" name="Rectangle 37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6" name="Rectangle 38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7" name="Rectangle 39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8" name="Rectangle 40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69" name="Rectangle 41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0" name="Rectangle 42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1" name="Rectangle 43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2" name="Rectangle 44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3" name="Rectangle 45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4" name="Rectangle 46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5" name="Rectangle 47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6" name="Rectangle 48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7" name="Rectangle 49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8" name="Rectangle 50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79" name="Rectangle 51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0" name="Rectangle 52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1" name="Rectangle 53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2" name="Rectangle 54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3" name="Rectangle 55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4" name="Rectangle 56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5" name="Rectangle 57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6" name="Rectangle 58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7" name="Rectangle 59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8" name="Rectangle 60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89" name="Rectangle 61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0" name="Rectangle 62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1" name="Rectangle 63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2" name="Rectangle 64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3" name="Rectangle 65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4" name="Rectangle 66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5" name="Rectangle 67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6" name="Rectangle 68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7" name="Rectangle 69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8" name="Rectangle 70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2999" name="Rectangle 71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0" name="Rectangle 72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1" name="Rectangle 73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2" name="Rectangle 74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3" name="Rectangle 75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4" name="Rectangle 76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5" name="Rectangle 77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6" name="Rectangle 78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7" name="Rectangle 79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8" name="Rectangle 80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09" name="Rectangle 81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0" name="Rectangle 82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1" name="Rectangle 83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2" name="Rectangle 84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3" name="Rectangle 85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4" name="Rectangle 86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5" name="Rectangle 87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6" name="Rectangle 88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7" name="Rectangle 89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8" name="Rectangle 90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19" name="Rectangle 91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0" name="Rectangle 92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1" name="Rectangle 93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2" name="Rectangle 94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3" name="Rectangle 95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4" name="Rectangle 96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5" name="Rectangle 97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6" name="Rectangle 98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7" name="Rectangle 99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8" name="Rectangle 100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29" name="Rectangle 101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0" name="Rectangle 102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1" name="Rectangle 103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2" name="Rectangle 104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3" name="Rectangle 105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4" name="Rectangle 106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5" name="Rectangle 107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6" name="Rectangle 108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7" name="Rectangle 109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8" name="Rectangle 110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39" name="Rectangle 111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0" name="Rectangle 112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1" name="Rectangle 113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2" name="Rectangle 114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3" name="Rectangle 115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4" name="Rectangle 116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5" name="Rectangle 117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6" name="Rectangle 118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7" name="Rectangle 119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8" name="Rectangle 120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49" name="Rectangle 121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0" name="Rectangle 122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1" name="Rectangle 123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2" name="Rectangle 124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3" name="Rectangle 125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4" name="Rectangle 126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5" name="Rectangle 127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6" name="Rectangle 128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7" name="Rectangle 129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8" name="Rectangle 130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59" name="Rectangle 131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0" name="Rectangle 132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1" name="Rectangle 133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2" name="Rectangle 134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3" name="Rectangle 135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4" name="Rectangle 136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5" name="Rectangle 137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6" name="Rectangle 138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7" name="Rectangle 139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8" name="Rectangle 140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69" name="Rectangle 141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0" name="Rectangle 142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1" name="Rectangle 143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2" name="Rectangle 144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3" name="Rectangle 145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4" name="Rectangle 146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5" name="Rectangle 147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6" name="Rectangle 148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7" name="Rectangle 149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8" name="Rectangle 150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79" name="Rectangle 151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0" name="Rectangle 152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1" name="Rectangle 153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2" name="Rectangle 154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3" name="Rectangle 155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4" name="Rectangle 156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53085" name="Line 157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86" name="Line 158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87" name="Line 159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88" name="Line 160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89" name="Line 161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0" name="Line 162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1" name="Line 163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2" name="Line 164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3" name="Line 165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4" name="Line 166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5" name="Line 167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6" name="Line 168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7" name="Line 169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8" name="Line 170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099" name="Line 171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0" name="Line 172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1" name="Line 173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2" name="Line 174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3" name="Line 175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4" name="Line 176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5" name="Line 177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6" name="Line 178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7" name="Line 179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8" name="Line 180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09" name="Line 181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0" name="Line 182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1" name="Line 183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2" name="Line 184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3" name="Line 185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4" name="Line 186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5" name="Line 187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6" name="Line 188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7" name="Line 189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8" name="Line 190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19" name="Line 191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20" name="Line 192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21" name="Text Box 193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53122" name="Text Box 194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253123" name="Text Box 195"/>
          <p:cNvSpPr txBox="1">
            <a:spLocks noChangeArrowheads="1"/>
          </p:cNvSpPr>
          <p:nvPr/>
        </p:nvSpPr>
        <p:spPr bwMode="auto">
          <a:xfrm>
            <a:off x="76200" y="1524000"/>
            <a:ext cx="38004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standard form of a quadratic function is </a:t>
            </a:r>
          </a:p>
        </p:txBody>
      </p:sp>
      <p:grpSp>
        <p:nvGrpSpPr>
          <p:cNvPr id="253124" name="Group 196"/>
          <p:cNvGrpSpPr>
            <a:grpSpLocks/>
          </p:cNvGrpSpPr>
          <p:nvPr/>
        </p:nvGrpSpPr>
        <p:grpSpPr bwMode="auto">
          <a:xfrm>
            <a:off x="6718300" y="2247900"/>
            <a:ext cx="1550988" cy="3616325"/>
            <a:chOff x="4232" y="1416"/>
            <a:chExt cx="977" cy="2278"/>
          </a:xfrm>
        </p:grpSpPr>
        <p:sp>
          <p:nvSpPr>
            <p:cNvPr id="253125" name="Freeform 197"/>
            <p:cNvSpPr>
              <a:spLocks/>
            </p:cNvSpPr>
            <p:nvPr/>
          </p:nvSpPr>
          <p:spPr bwMode="auto">
            <a:xfrm>
              <a:off x="4232" y="1916"/>
              <a:ext cx="977" cy="1778"/>
            </a:xfrm>
            <a:custGeom>
              <a:avLst/>
              <a:gdLst>
                <a:gd name="T0" fmla="*/ 0 w 977"/>
                <a:gd name="T1" fmla="*/ 12 h 1778"/>
                <a:gd name="T2" fmla="*/ 250 w 977"/>
                <a:gd name="T3" fmla="*/ 1327 h 1778"/>
                <a:gd name="T4" fmla="*/ 488 w 977"/>
                <a:gd name="T5" fmla="*/ 1778 h 1778"/>
                <a:gd name="T6" fmla="*/ 739 w 977"/>
                <a:gd name="T7" fmla="*/ 1327 h 1778"/>
                <a:gd name="T8" fmla="*/ 977 w 977"/>
                <a:gd name="T9" fmla="*/ 0 h 1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26" name="Text Box 198"/>
            <p:cNvSpPr txBox="1">
              <a:spLocks noChangeArrowheads="1"/>
            </p:cNvSpPr>
            <p:nvPr/>
          </p:nvSpPr>
          <p:spPr bwMode="auto">
            <a:xfrm>
              <a:off x="4433" y="1416"/>
              <a:ext cx="626" cy="288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a</a:t>
              </a:r>
              <a:r>
                <a:rPr lang="en-US" sz="2400">
                  <a:latin typeface="Times New Roman" pitchFamily="18" charset="0"/>
                </a:rPr>
                <a:t> &gt; 0</a:t>
              </a:r>
              <a:endParaRPr lang="en-US" sz="2400" i="1">
                <a:latin typeface="Times New Roman" pitchFamily="18" charset="0"/>
              </a:endParaRPr>
            </a:p>
          </p:txBody>
        </p:sp>
      </p:grpSp>
      <p:grpSp>
        <p:nvGrpSpPr>
          <p:cNvPr id="253127" name="Group 199"/>
          <p:cNvGrpSpPr>
            <a:grpSpLocks/>
          </p:cNvGrpSpPr>
          <p:nvPr/>
        </p:nvGrpSpPr>
        <p:grpSpPr bwMode="auto">
          <a:xfrm>
            <a:off x="4227513" y="2160588"/>
            <a:ext cx="1550987" cy="3506787"/>
            <a:chOff x="2663" y="1361"/>
            <a:chExt cx="977" cy="2209"/>
          </a:xfrm>
        </p:grpSpPr>
        <p:sp>
          <p:nvSpPr>
            <p:cNvPr id="253128" name="Freeform 200"/>
            <p:cNvSpPr>
              <a:spLocks/>
            </p:cNvSpPr>
            <p:nvPr/>
          </p:nvSpPr>
          <p:spPr bwMode="auto">
            <a:xfrm flipV="1">
              <a:off x="2663" y="1361"/>
              <a:ext cx="977" cy="1778"/>
            </a:xfrm>
            <a:custGeom>
              <a:avLst/>
              <a:gdLst>
                <a:gd name="T0" fmla="*/ 0 w 977"/>
                <a:gd name="T1" fmla="*/ 12 h 1778"/>
                <a:gd name="T2" fmla="*/ 250 w 977"/>
                <a:gd name="T3" fmla="*/ 1327 h 1778"/>
                <a:gd name="T4" fmla="*/ 488 w 977"/>
                <a:gd name="T5" fmla="*/ 1778 h 1778"/>
                <a:gd name="T6" fmla="*/ 739 w 977"/>
                <a:gd name="T7" fmla="*/ 1327 h 1778"/>
                <a:gd name="T8" fmla="*/ 977 w 977"/>
                <a:gd name="T9" fmla="*/ 0 h 1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129" name="Text Box 201"/>
            <p:cNvSpPr txBox="1">
              <a:spLocks noChangeArrowheads="1"/>
            </p:cNvSpPr>
            <p:nvPr/>
          </p:nvSpPr>
          <p:spPr bwMode="auto">
            <a:xfrm>
              <a:off x="2863" y="3282"/>
              <a:ext cx="62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a</a:t>
              </a:r>
              <a:r>
                <a:rPr lang="en-US" sz="2400">
                  <a:latin typeface="Times New Roman" pitchFamily="18" charset="0"/>
                </a:rPr>
                <a:t> &lt; 0</a:t>
              </a:r>
              <a:endParaRPr lang="en-US" sz="2400" i="1">
                <a:latin typeface="Times New Roman" pitchFamily="18" charset="0"/>
              </a:endParaRPr>
            </a:p>
          </p:txBody>
        </p:sp>
      </p:grpSp>
      <p:sp>
        <p:nvSpPr>
          <p:cNvPr id="253131" name="Rectangle 203"/>
          <p:cNvSpPr>
            <a:spLocks noChangeArrowheads="1"/>
          </p:cNvSpPr>
          <p:nvPr/>
        </p:nvSpPr>
        <p:spPr bwMode="auto">
          <a:xfrm>
            <a:off x="228600" y="6248400"/>
            <a:ext cx="3200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132" name="Text Box 204"/>
          <p:cNvSpPr txBox="1">
            <a:spLocks noChangeArrowheads="1"/>
          </p:cNvSpPr>
          <p:nvPr/>
        </p:nvSpPr>
        <p:spPr bwMode="auto">
          <a:xfrm>
            <a:off x="152400" y="5227638"/>
            <a:ext cx="3733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parabola will open down when the 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 value is negative.</a:t>
            </a:r>
          </a:p>
        </p:txBody>
      </p:sp>
      <p:sp>
        <p:nvSpPr>
          <p:cNvPr id="253133" name="Rectangle 205"/>
          <p:cNvSpPr>
            <a:spLocks noChangeArrowheads="1"/>
          </p:cNvSpPr>
          <p:nvPr/>
        </p:nvSpPr>
        <p:spPr bwMode="auto">
          <a:xfrm>
            <a:off x="152400" y="4495800"/>
            <a:ext cx="3352800" cy="533400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134" name="Text Box 206"/>
          <p:cNvSpPr txBox="1">
            <a:spLocks noChangeArrowheads="1"/>
          </p:cNvSpPr>
          <p:nvPr/>
        </p:nvSpPr>
        <p:spPr bwMode="auto">
          <a:xfrm>
            <a:off x="228600" y="3475038"/>
            <a:ext cx="32797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parabola will open up when the 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 value is positive.</a:t>
            </a:r>
          </a:p>
        </p:txBody>
      </p:sp>
    </p:spTree>
    <p:extLst>
      <p:ext uri="{BB962C8B-B14F-4D97-AF65-F5344CB8AC3E}">
        <p14:creationId xmlns:p14="http://schemas.microsoft.com/office/powerpoint/2010/main" val="214645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3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53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6" grpId="0" autoUpdateAnimBg="0"/>
      <p:bldP spid="253123" grpId="0" autoUpdateAnimBg="0"/>
      <p:bldP spid="253131" grpId="0" animBg="1"/>
      <p:bldP spid="253132" grpId="0" autoUpdateAnimBg="0"/>
      <p:bldP spid="253133" grpId="0" animBg="1"/>
      <p:bldP spid="2531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990600" y="1524000"/>
            <a:ext cx="2057400" cy="4699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4979" name="Group 3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458" y="937"/>
            <a:chExt cx="3302" cy="2928"/>
          </a:xfrm>
        </p:grpSpPr>
        <p:grpSp>
          <p:nvGrpSpPr>
            <p:cNvPr id="254980" name="Group 4"/>
            <p:cNvGrpSpPr>
              <a:grpSpLocks/>
            </p:cNvGrpSpPr>
            <p:nvPr/>
          </p:nvGrpSpPr>
          <p:grpSpPr bwMode="auto">
            <a:xfrm>
              <a:off x="2458" y="937"/>
              <a:ext cx="3302" cy="2928"/>
              <a:chOff x="2640" y="937"/>
              <a:chExt cx="3302" cy="2928"/>
            </a:xfrm>
          </p:grpSpPr>
          <p:sp>
            <p:nvSpPr>
              <p:cNvPr id="254981" name="Rectangle 5"/>
              <p:cNvSpPr>
                <a:spLocks noChangeArrowheads="1"/>
              </p:cNvSpPr>
              <p:nvPr/>
            </p:nvSpPr>
            <p:spPr bwMode="auto">
              <a:xfrm>
                <a:off x="532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2" name="Rectangle 6"/>
              <p:cNvSpPr>
                <a:spLocks noChangeArrowheads="1"/>
              </p:cNvSpPr>
              <p:nvPr/>
            </p:nvSpPr>
            <p:spPr bwMode="auto">
              <a:xfrm>
                <a:off x="508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3" name="Rectangle 7"/>
              <p:cNvSpPr>
                <a:spLocks noChangeArrowheads="1"/>
              </p:cNvSpPr>
              <p:nvPr/>
            </p:nvSpPr>
            <p:spPr bwMode="auto">
              <a:xfrm>
                <a:off x="4836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4" name="Rectangle 8"/>
              <p:cNvSpPr>
                <a:spLocks noChangeArrowheads="1"/>
              </p:cNvSpPr>
              <p:nvPr/>
            </p:nvSpPr>
            <p:spPr bwMode="auto">
              <a:xfrm>
                <a:off x="4592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5" name="Rectangle 9"/>
              <p:cNvSpPr>
                <a:spLocks noChangeArrowheads="1"/>
              </p:cNvSpPr>
              <p:nvPr/>
            </p:nvSpPr>
            <p:spPr bwMode="auto">
              <a:xfrm>
                <a:off x="4348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6" name="Rectangle 10"/>
              <p:cNvSpPr>
                <a:spLocks noChangeArrowheads="1"/>
              </p:cNvSpPr>
              <p:nvPr/>
            </p:nvSpPr>
            <p:spPr bwMode="auto">
              <a:xfrm>
                <a:off x="410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7" name="Rectangle 11"/>
              <p:cNvSpPr>
                <a:spLocks noChangeArrowheads="1"/>
              </p:cNvSpPr>
              <p:nvPr/>
            </p:nvSpPr>
            <p:spPr bwMode="auto">
              <a:xfrm>
                <a:off x="386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8" name="Rectangle 12"/>
              <p:cNvSpPr>
                <a:spLocks noChangeArrowheads="1"/>
              </p:cNvSpPr>
              <p:nvPr/>
            </p:nvSpPr>
            <p:spPr bwMode="auto">
              <a:xfrm>
                <a:off x="3616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89" name="Rectangle 13"/>
              <p:cNvSpPr>
                <a:spLocks noChangeArrowheads="1"/>
              </p:cNvSpPr>
              <p:nvPr/>
            </p:nvSpPr>
            <p:spPr bwMode="auto">
              <a:xfrm>
                <a:off x="3372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0" name="Rectangle 14"/>
              <p:cNvSpPr>
                <a:spLocks noChangeArrowheads="1"/>
              </p:cNvSpPr>
              <p:nvPr/>
            </p:nvSpPr>
            <p:spPr bwMode="auto">
              <a:xfrm>
                <a:off x="3128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1" name="Rectangle 15"/>
              <p:cNvSpPr>
                <a:spLocks noChangeArrowheads="1"/>
              </p:cNvSpPr>
              <p:nvPr/>
            </p:nvSpPr>
            <p:spPr bwMode="auto">
              <a:xfrm>
                <a:off x="288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2" name="Rectangle 16"/>
              <p:cNvSpPr>
                <a:spLocks noChangeArrowheads="1"/>
              </p:cNvSpPr>
              <p:nvPr/>
            </p:nvSpPr>
            <p:spPr bwMode="auto">
              <a:xfrm>
                <a:off x="264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3" name="Rectangle 17"/>
              <p:cNvSpPr>
                <a:spLocks noChangeArrowheads="1"/>
              </p:cNvSpPr>
              <p:nvPr/>
            </p:nvSpPr>
            <p:spPr bwMode="auto">
              <a:xfrm>
                <a:off x="532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4" name="Rectangle 18"/>
              <p:cNvSpPr>
                <a:spLocks noChangeArrowheads="1"/>
              </p:cNvSpPr>
              <p:nvPr/>
            </p:nvSpPr>
            <p:spPr bwMode="auto">
              <a:xfrm>
                <a:off x="508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5" name="Rectangle 19"/>
              <p:cNvSpPr>
                <a:spLocks noChangeArrowheads="1"/>
              </p:cNvSpPr>
              <p:nvPr/>
            </p:nvSpPr>
            <p:spPr bwMode="auto">
              <a:xfrm>
                <a:off x="4836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6" name="Rectangle 20"/>
              <p:cNvSpPr>
                <a:spLocks noChangeArrowheads="1"/>
              </p:cNvSpPr>
              <p:nvPr/>
            </p:nvSpPr>
            <p:spPr bwMode="auto">
              <a:xfrm>
                <a:off x="4592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7" name="Rectangle 21"/>
              <p:cNvSpPr>
                <a:spLocks noChangeArrowheads="1"/>
              </p:cNvSpPr>
              <p:nvPr/>
            </p:nvSpPr>
            <p:spPr bwMode="auto">
              <a:xfrm>
                <a:off x="4348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8" name="Rectangle 22"/>
              <p:cNvSpPr>
                <a:spLocks noChangeArrowheads="1"/>
              </p:cNvSpPr>
              <p:nvPr/>
            </p:nvSpPr>
            <p:spPr bwMode="auto">
              <a:xfrm>
                <a:off x="410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4999" name="Rectangle 23"/>
              <p:cNvSpPr>
                <a:spLocks noChangeArrowheads="1"/>
              </p:cNvSpPr>
              <p:nvPr/>
            </p:nvSpPr>
            <p:spPr bwMode="auto">
              <a:xfrm>
                <a:off x="386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0" name="Rectangle 24"/>
              <p:cNvSpPr>
                <a:spLocks noChangeArrowheads="1"/>
              </p:cNvSpPr>
              <p:nvPr/>
            </p:nvSpPr>
            <p:spPr bwMode="auto">
              <a:xfrm>
                <a:off x="3616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1" name="Rectangle 25"/>
              <p:cNvSpPr>
                <a:spLocks noChangeArrowheads="1"/>
              </p:cNvSpPr>
              <p:nvPr/>
            </p:nvSpPr>
            <p:spPr bwMode="auto">
              <a:xfrm>
                <a:off x="3372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2" name="Rectangle 26"/>
              <p:cNvSpPr>
                <a:spLocks noChangeArrowheads="1"/>
              </p:cNvSpPr>
              <p:nvPr/>
            </p:nvSpPr>
            <p:spPr bwMode="auto">
              <a:xfrm>
                <a:off x="3128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3" name="Rectangle 27"/>
              <p:cNvSpPr>
                <a:spLocks noChangeArrowheads="1"/>
              </p:cNvSpPr>
              <p:nvPr/>
            </p:nvSpPr>
            <p:spPr bwMode="auto">
              <a:xfrm>
                <a:off x="288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4" name="Rectangle 28"/>
              <p:cNvSpPr>
                <a:spLocks noChangeArrowheads="1"/>
              </p:cNvSpPr>
              <p:nvPr/>
            </p:nvSpPr>
            <p:spPr bwMode="auto">
              <a:xfrm>
                <a:off x="264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5" name="Rectangle 29"/>
              <p:cNvSpPr>
                <a:spLocks noChangeArrowheads="1"/>
              </p:cNvSpPr>
              <p:nvPr/>
            </p:nvSpPr>
            <p:spPr bwMode="auto">
              <a:xfrm>
                <a:off x="532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6" name="Rectangle 30"/>
              <p:cNvSpPr>
                <a:spLocks noChangeArrowheads="1"/>
              </p:cNvSpPr>
              <p:nvPr/>
            </p:nvSpPr>
            <p:spPr bwMode="auto">
              <a:xfrm>
                <a:off x="508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7" name="Rectangle 31"/>
              <p:cNvSpPr>
                <a:spLocks noChangeArrowheads="1"/>
              </p:cNvSpPr>
              <p:nvPr/>
            </p:nvSpPr>
            <p:spPr bwMode="auto">
              <a:xfrm>
                <a:off x="4836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8" name="Rectangle 32"/>
              <p:cNvSpPr>
                <a:spLocks noChangeArrowheads="1"/>
              </p:cNvSpPr>
              <p:nvPr/>
            </p:nvSpPr>
            <p:spPr bwMode="auto">
              <a:xfrm>
                <a:off x="4592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09" name="Rectangle 33"/>
              <p:cNvSpPr>
                <a:spLocks noChangeArrowheads="1"/>
              </p:cNvSpPr>
              <p:nvPr/>
            </p:nvSpPr>
            <p:spPr bwMode="auto">
              <a:xfrm>
                <a:off x="4348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0" name="Rectangle 34"/>
              <p:cNvSpPr>
                <a:spLocks noChangeArrowheads="1"/>
              </p:cNvSpPr>
              <p:nvPr/>
            </p:nvSpPr>
            <p:spPr bwMode="auto">
              <a:xfrm>
                <a:off x="410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1" name="Rectangle 35"/>
              <p:cNvSpPr>
                <a:spLocks noChangeArrowheads="1"/>
              </p:cNvSpPr>
              <p:nvPr/>
            </p:nvSpPr>
            <p:spPr bwMode="auto">
              <a:xfrm>
                <a:off x="386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2" name="Rectangle 36"/>
              <p:cNvSpPr>
                <a:spLocks noChangeArrowheads="1"/>
              </p:cNvSpPr>
              <p:nvPr/>
            </p:nvSpPr>
            <p:spPr bwMode="auto">
              <a:xfrm>
                <a:off x="3616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3" name="Rectangle 37"/>
              <p:cNvSpPr>
                <a:spLocks noChangeArrowheads="1"/>
              </p:cNvSpPr>
              <p:nvPr/>
            </p:nvSpPr>
            <p:spPr bwMode="auto">
              <a:xfrm>
                <a:off x="3372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4" name="Rectangle 38"/>
              <p:cNvSpPr>
                <a:spLocks noChangeArrowheads="1"/>
              </p:cNvSpPr>
              <p:nvPr/>
            </p:nvSpPr>
            <p:spPr bwMode="auto">
              <a:xfrm>
                <a:off x="3128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5" name="Rectangle 39"/>
              <p:cNvSpPr>
                <a:spLocks noChangeArrowheads="1"/>
              </p:cNvSpPr>
              <p:nvPr/>
            </p:nvSpPr>
            <p:spPr bwMode="auto">
              <a:xfrm>
                <a:off x="288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6" name="Rectangle 40"/>
              <p:cNvSpPr>
                <a:spLocks noChangeArrowheads="1"/>
              </p:cNvSpPr>
              <p:nvPr/>
            </p:nvSpPr>
            <p:spPr bwMode="auto">
              <a:xfrm>
                <a:off x="264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7" name="Rectangle 41"/>
              <p:cNvSpPr>
                <a:spLocks noChangeArrowheads="1"/>
              </p:cNvSpPr>
              <p:nvPr/>
            </p:nvSpPr>
            <p:spPr bwMode="auto">
              <a:xfrm>
                <a:off x="532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8" name="Rectangle 42"/>
              <p:cNvSpPr>
                <a:spLocks noChangeArrowheads="1"/>
              </p:cNvSpPr>
              <p:nvPr/>
            </p:nvSpPr>
            <p:spPr bwMode="auto">
              <a:xfrm>
                <a:off x="508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19" name="Rectangle 43"/>
              <p:cNvSpPr>
                <a:spLocks noChangeArrowheads="1"/>
              </p:cNvSpPr>
              <p:nvPr/>
            </p:nvSpPr>
            <p:spPr bwMode="auto">
              <a:xfrm>
                <a:off x="4836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0" name="Rectangle 44"/>
              <p:cNvSpPr>
                <a:spLocks noChangeArrowheads="1"/>
              </p:cNvSpPr>
              <p:nvPr/>
            </p:nvSpPr>
            <p:spPr bwMode="auto">
              <a:xfrm>
                <a:off x="4592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1" name="Rectangle 45"/>
              <p:cNvSpPr>
                <a:spLocks noChangeArrowheads="1"/>
              </p:cNvSpPr>
              <p:nvPr/>
            </p:nvSpPr>
            <p:spPr bwMode="auto">
              <a:xfrm>
                <a:off x="4348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2" name="Rectangle 46"/>
              <p:cNvSpPr>
                <a:spLocks noChangeArrowheads="1"/>
              </p:cNvSpPr>
              <p:nvPr/>
            </p:nvSpPr>
            <p:spPr bwMode="auto">
              <a:xfrm>
                <a:off x="410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3" name="Rectangle 47"/>
              <p:cNvSpPr>
                <a:spLocks noChangeArrowheads="1"/>
              </p:cNvSpPr>
              <p:nvPr/>
            </p:nvSpPr>
            <p:spPr bwMode="auto">
              <a:xfrm>
                <a:off x="386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4" name="Rectangle 48"/>
              <p:cNvSpPr>
                <a:spLocks noChangeArrowheads="1"/>
              </p:cNvSpPr>
              <p:nvPr/>
            </p:nvSpPr>
            <p:spPr bwMode="auto">
              <a:xfrm>
                <a:off x="3616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5" name="Rectangle 49"/>
              <p:cNvSpPr>
                <a:spLocks noChangeArrowheads="1"/>
              </p:cNvSpPr>
              <p:nvPr/>
            </p:nvSpPr>
            <p:spPr bwMode="auto">
              <a:xfrm>
                <a:off x="3372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6" name="Rectangle 50"/>
              <p:cNvSpPr>
                <a:spLocks noChangeArrowheads="1"/>
              </p:cNvSpPr>
              <p:nvPr/>
            </p:nvSpPr>
            <p:spPr bwMode="auto">
              <a:xfrm>
                <a:off x="3128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7" name="Rectangle 51"/>
              <p:cNvSpPr>
                <a:spLocks noChangeArrowheads="1"/>
              </p:cNvSpPr>
              <p:nvPr/>
            </p:nvSpPr>
            <p:spPr bwMode="auto">
              <a:xfrm>
                <a:off x="288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8" name="Rectangle 52"/>
              <p:cNvSpPr>
                <a:spLocks noChangeArrowheads="1"/>
              </p:cNvSpPr>
              <p:nvPr/>
            </p:nvSpPr>
            <p:spPr bwMode="auto">
              <a:xfrm>
                <a:off x="264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29" name="Rectangle 53"/>
              <p:cNvSpPr>
                <a:spLocks noChangeArrowheads="1"/>
              </p:cNvSpPr>
              <p:nvPr/>
            </p:nvSpPr>
            <p:spPr bwMode="auto">
              <a:xfrm>
                <a:off x="532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0" name="Rectangle 54"/>
              <p:cNvSpPr>
                <a:spLocks noChangeArrowheads="1"/>
              </p:cNvSpPr>
              <p:nvPr/>
            </p:nvSpPr>
            <p:spPr bwMode="auto">
              <a:xfrm>
                <a:off x="508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1" name="Rectangle 55"/>
              <p:cNvSpPr>
                <a:spLocks noChangeArrowheads="1"/>
              </p:cNvSpPr>
              <p:nvPr/>
            </p:nvSpPr>
            <p:spPr bwMode="auto">
              <a:xfrm>
                <a:off x="4836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2" name="Rectangle 56"/>
              <p:cNvSpPr>
                <a:spLocks noChangeArrowheads="1"/>
              </p:cNvSpPr>
              <p:nvPr/>
            </p:nvSpPr>
            <p:spPr bwMode="auto">
              <a:xfrm>
                <a:off x="4592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3" name="Rectangle 57"/>
              <p:cNvSpPr>
                <a:spLocks noChangeArrowheads="1"/>
              </p:cNvSpPr>
              <p:nvPr/>
            </p:nvSpPr>
            <p:spPr bwMode="auto">
              <a:xfrm>
                <a:off x="4348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4" name="Rectangle 58"/>
              <p:cNvSpPr>
                <a:spLocks noChangeArrowheads="1"/>
              </p:cNvSpPr>
              <p:nvPr/>
            </p:nvSpPr>
            <p:spPr bwMode="auto">
              <a:xfrm>
                <a:off x="410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5" name="Rectangle 59"/>
              <p:cNvSpPr>
                <a:spLocks noChangeArrowheads="1"/>
              </p:cNvSpPr>
              <p:nvPr/>
            </p:nvSpPr>
            <p:spPr bwMode="auto">
              <a:xfrm>
                <a:off x="386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6" name="Rectangle 60"/>
              <p:cNvSpPr>
                <a:spLocks noChangeArrowheads="1"/>
              </p:cNvSpPr>
              <p:nvPr/>
            </p:nvSpPr>
            <p:spPr bwMode="auto">
              <a:xfrm>
                <a:off x="3616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7" name="Rectangle 61"/>
              <p:cNvSpPr>
                <a:spLocks noChangeArrowheads="1"/>
              </p:cNvSpPr>
              <p:nvPr/>
            </p:nvSpPr>
            <p:spPr bwMode="auto">
              <a:xfrm>
                <a:off x="3372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8" name="Rectangle 62"/>
              <p:cNvSpPr>
                <a:spLocks noChangeArrowheads="1"/>
              </p:cNvSpPr>
              <p:nvPr/>
            </p:nvSpPr>
            <p:spPr bwMode="auto">
              <a:xfrm>
                <a:off x="3128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39" name="Rectangle 63"/>
              <p:cNvSpPr>
                <a:spLocks noChangeArrowheads="1"/>
              </p:cNvSpPr>
              <p:nvPr/>
            </p:nvSpPr>
            <p:spPr bwMode="auto">
              <a:xfrm>
                <a:off x="288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0" name="Rectangle 64"/>
              <p:cNvSpPr>
                <a:spLocks noChangeArrowheads="1"/>
              </p:cNvSpPr>
              <p:nvPr/>
            </p:nvSpPr>
            <p:spPr bwMode="auto">
              <a:xfrm>
                <a:off x="264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1" name="Rectangle 65"/>
              <p:cNvSpPr>
                <a:spLocks noChangeArrowheads="1"/>
              </p:cNvSpPr>
              <p:nvPr/>
            </p:nvSpPr>
            <p:spPr bwMode="auto">
              <a:xfrm>
                <a:off x="532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2" name="Rectangle 66"/>
              <p:cNvSpPr>
                <a:spLocks noChangeArrowheads="1"/>
              </p:cNvSpPr>
              <p:nvPr/>
            </p:nvSpPr>
            <p:spPr bwMode="auto">
              <a:xfrm>
                <a:off x="508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3" name="Rectangle 67"/>
              <p:cNvSpPr>
                <a:spLocks noChangeArrowheads="1"/>
              </p:cNvSpPr>
              <p:nvPr/>
            </p:nvSpPr>
            <p:spPr bwMode="auto">
              <a:xfrm>
                <a:off x="4836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4" name="Rectangle 68"/>
              <p:cNvSpPr>
                <a:spLocks noChangeArrowheads="1"/>
              </p:cNvSpPr>
              <p:nvPr/>
            </p:nvSpPr>
            <p:spPr bwMode="auto">
              <a:xfrm>
                <a:off x="4592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5" name="Rectangle 69"/>
              <p:cNvSpPr>
                <a:spLocks noChangeArrowheads="1"/>
              </p:cNvSpPr>
              <p:nvPr/>
            </p:nvSpPr>
            <p:spPr bwMode="auto">
              <a:xfrm>
                <a:off x="4348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6" name="Rectangle 70"/>
              <p:cNvSpPr>
                <a:spLocks noChangeArrowheads="1"/>
              </p:cNvSpPr>
              <p:nvPr/>
            </p:nvSpPr>
            <p:spPr bwMode="auto">
              <a:xfrm>
                <a:off x="410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7" name="Rectangle 71"/>
              <p:cNvSpPr>
                <a:spLocks noChangeArrowheads="1"/>
              </p:cNvSpPr>
              <p:nvPr/>
            </p:nvSpPr>
            <p:spPr bwMode="auto">
              <a:xfrm>
                <a:off x="386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8" name="Rectangle 72"/>
              <p:cNvSpPr>
                <a:spLocks noChangeArrowheads="1"/>
              </p:cNvSpPr>
              <p:nvPr/>
            </p:nvSpPr>
            <p:spPr bwMode="auto">
              <a:xfrm>
                <a:off x="3616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49" name="Rectangle 73"/>
              <p:cNvSpPr>
                <a:spLocks noChangeArrowheads="1"/>
              </p:cNvSpPr>
              <p:nvPr/>
            </p:nvSpPr>
            <p:spPr bwMode="auto">
              <a:xfrm>
                <a:off x="3372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0" name="Rectangle 74"/>
              <p:cNvSpPr>
                <a:spLocks noChangeArrowheads="1"/>
              </p:cNvSpPr>
              <p:nvPr/>
            </p:nvSpPr>
            <p:spPr bwMode="auto">
              <a:xfrm>
                <a:off x="3128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1" name="Rectangle 75"/>
              <p:cNvSpPr>
                <a:spLocks noChangeArrowheads="1"/>
              </p:cNvSpPr>
              <p:nvPr/>
            </p:nvSpPr>
            <p:spPr bwMode="auto">
              <a:xfrm>
                <a:off x="288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2" name="Rectangle 76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3" name="Rectangle 77"/>
              <p:cNvSpPr>
                <a:spLocks noChangeArrowheads="1"/>
              </p:cNvSpPr>
              <p:nvPr/>
            </p:nvSpPr>
            <p:spPr bwMode="auto">
              <a:xfrm>
                <a:off x="532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4" name="Rectangle 78"/>
              <p:cNvSpPr>
                <a:spLocks noChangeArrowheads="1"/>
              </p:cNvSpPr>
              <p:nvPr/>
            </p:nvSpPr>
            <p:spPr bwMode="auto">
              <a:xfrm>
                <a:off x="508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5" name="Rectangle 79"/>
              <p:cNvSpPr>
                <a:spLocks noChangeArrowheads="1"/>
              </p:cNvSpPr>
              <p:nvPr/>
            </p:nvSpPr>
            <p:spPr bwMode="auto">
              <a:xfrm>
                <a:off x="4836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6" name="Rectangle 80"/>
              <p:cNvSpPr>
                <a:spLocks noChangeArrowheads="1"/>
              </p:cNvSpPr>
              <p:nvPr/>
            </p:nvSpPr>
            <p:spPr bwMode="auto">
              <a:xfrm>
                <a:off x="4592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7" name="Rectangle 81"/>
              <p:cNvSpPr>
                <a:spLocks noChangeArrowheads="1"/>
              </p:cNvSpPr>
              <p:nvPr/>
            </p:nvSpPr>
            <p:spPr bwMode="auto">
              <a:xfrm>
                <a:off x="4348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8" name="Rectangle 82"/>
              <p:cNvSpPr>
                <a:spLocks noChangeArrowheads="1"/>
              </p:cNvSpPr>
              <p:nvPr/>
            </p:nvSpPr>
            <p:spPr bwMode="auto">
              <a:xfrm>
                <a:off x="410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59" name="Rectangle 83"/>
              <p:cNvSpPr>
                <a:spLocks noChangeArrowheads="1"/>
              </p:cNvSpPr>
              <p:nvPr/>
            </p:nvSpPr>
            <p:spPr bwMode="auto">
              <a:xfrm>
                <a:off x="386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0" name="Rectangle 84"/>
              <p:cNvSpPr>
                <a:spLocks noChangeArrowheads="1"/>
              </p:cNvSpPr>
              <p:nvPr/>
            </p:nvSpPr>
            <p:spPr bwMode="auto">
              <a:xfrm>
                <a:off x="3616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1" name="Rectangle 85"/>
              <p:cNvSpPr>
                <a:spLocks noChangeArrowheads="1"/>
              </p:cNvSpPr>
              <p:nvPr/>
            </p:nvSpPr>
            <p:spPr bwMode="auto">
              <a:xfrm>
                <a:off x="3372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2" name="Rectangle 86"/>
              <p:cNvSpPr>
                <a:spLocks noChangeArrowheads="1"/>
              </p:cNvSpPr>
              <p:nvPr/>
            </p:nvSpPr>
            <p:spPr bwMode="auto">
              <a:xfrm>
                <a:off x="3128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3" name="Rectangle 87"/>
              <p:cNvSpPr>
                <a:spLocks noChangeArrowheads="1"/>
              </p:cNvSpPr>
              <p:nvPr/>
            </p:nvSpPr>
            <p:spPr bwMode="auto">
              <a:xfrm>
                <a:off x="288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4" name="Rectangle 88"/>
              <p:cNvSpPr>
                <a:spLocks noChangeArrowheads="1"/>
              </p:cNvSpPr>
              <p:nvPr/>
            </p:nvSpPr>
            <p:spPr bwMode="auto">
              <a:xfrm>
                <a:off x="264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5" name="Rectangle 89"/>
              <p:cNvSpPr>
                <a:spLocks noChangeArrowheads="1"/>
              </p:cNvSpPr>
              <p:nvPr/>
            </p:nvSpPr>
            <p:spPr bwMode="auto">
              <a:xfrm>
                <a:off x="532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6" name="Rectangle 90"/>
              <p:cNvSpPr>
                <a:spLocks noChangeArrowheads="1"/>
              </p:cNvSpPr>
              <p:nvPr/>
            </p:nvSpPr>
            <p:spPr bwMode="auto">
              <a:xfrm>
                <a:off x="508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7" name="Rectangle 91"/>
              <p:cNvSpPr>
                <a:spLocks noChangeArrowheads="1"/>
              </p:cNvSpPr>
              <p:nvPr/>
            </p:nvSpPr>
            <p:spPr bwMode="auto">
              <a:xfrm>
                <a:off x="4836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8" name="Rectangle 92"/>
              <p:cNvSpPr>
                <a:spLocks noChangeArrowheads="1"/>
              </p:cNvSpPr>
              <p:nvPr/>
            </p:nvSpPr>
            <p:spPr bwMode="auto">
              <a:xfrm>
                <a:off x="4592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69" name="Rectangle 93"/>
              <p:cNvSpPr>
                <a:spLocks noChangeArrowheads="1"/>
              </p:cNvSpPr>
              <p:nvPr/>
            </p:nvSpPr>
            <p:spPr bwMode="auto">
              <a:xfrm>
                <a:off x="4348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0" name="Rectangle 94"/>
              <p:cNvSpPr>
                <a:spLocks noChangeArrowheads="1"/>
              </p:cNvSpPr>
              <p:nvPr/>
            </p:nvSpPr>
            <p:spPr bwMode="auto">
              <a:xfrm>
                <a:off x="410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1" name="Rectangle 95"/>
              <p:cNvSpPr>
                <a:spLocks noChangeArrowheads="1"/>
              </p:cNvSpPr>
              <p:nvPr/>
            </p:nvSpPr>
            <p:spPr bwMode="auto">
              <a:xfrm>
                <a:off x="386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2" name="Rectangle 96"/>
              <p:cNvSpPr>
                <a:spLocks noChangeArrowheads="1"/>
              </p:cNvSpPr>
              <p:nvPr/>
            </p:nvSpPr>
            <p:spPr bwMode="auto">
              <a:xfrm>
                <a:off x="3616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3" name="Rectangle 97"/>
              <p:cNvSpPr>
                <a:spLocks noChangeArrowheads="1"/>
              </p:cNvSpPr>
              <p:nvPr/>
            </p:nvSpPr>
            <p:spPr bwMode="auto">
              <a:xfrm>
                <a:off x="3372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4" name="Rectangle 98"/>
              <p:cNvSpPr>
                <a:spLocks noChangeArrowheads="1"/>
              </p:cNvSpPr>
              <p:nvPr/>
            </p:nvSpPr>
            <p:spPr bwMode="auto">
              <a:xfrm>
                <a:off x="3128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5" name="Rectangle 99"/>
              <p:cNvSpPr>
                <a:spLocks noChangeArrowheads="1"/>
              </p:cNvSpPr>
              <p:nvPr/>
            </p:nvSpPr>
            <p:spPr bwMode="auto">
              <a:xfrm>
                <a:off x="288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6" name="Rectangle 100"/>
              <p:cNvSpPr>
                <a:spLocks noChangeArrowheads="1"/>
              </p:cNvSpPr>
              <p:nvPr/>
            </p:nvSpPr>
            <p:spPr bwMode="auto">
              <a:xfrm>
                <a:off x="264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7" name="Rectangle 101"/>
              <p:cNvSpPr>
                <a:spLocks noChangeArrowheads="1"/>
              </p:cNvSpPr>
              <p:nvPr/>
            </p:nvSpPr>
            <p:spPr bwMode="auto">
              <a:xfrm>
                <a:off x="532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8" name="Rectangle 102"/>
              <p:cNvSpPr>
                <a:spLocks noChangeArrowheads="1"/>
              </p:cNvSpPr>
              <p:nvPr/>
            </p:nvSpPr>
            <p:spPr bwMode="auto">
              <a:xfrm>
                <a:off x="508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79" name="Rectangle 103"/>
              <p:cNvSpPr>
                <a:spLocks noChangeArrowheads="1"/>
              </p:cNvSpPr>
              <p:nvPr/>
            </p:nvSpPr>
            <p:spPr bwMode="auto">
              <a:xfrm>
                <a:off x="4836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0" name="Rectangle 104"/>
              <p:cNvSpPr>
                <a:spLocks noChangeArrowheads="1"/>
              </p:cNvSpPr>
              <p:nvPr/>
            </p:nvSpPr>
            <p:spPr bwMode="auto">
              <a:xfrm>
                <a:off x="4592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1" name="Rectangle 105"/>
              <p:cNvSpPr>
                <a:spLocks noChangeArrowheads="1"/>
              </p:cNvSpPr>
              <p:nvPr/>
            </p:nvSpPr>
            <p:spPr bwMode="auto">
              <a:xfrm>
                <a:off x="4348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2" name="Rectangle 106"/>
              <p:cNvSpPr>
                <a:spLocks noChangeArrowheads="1"/>
              </p:cNvSpPr>
              <p:nvPr/>
            </p:nvSpPr>
            <p:spPr bwMode="auto">
              <a:xfrm>
                <a:off x="410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3" name="Rectangle 107"/>
              <p:cNvSpPr>
                <a:spLocks noChangeArrowheads="1"/>
              </p:cNvSpPr>
              <p:nvPr/>
            </p:nvSpPr>
            <p:spPr bwMode="auto">
              <a:xfrm>
                <a:off x="386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4" name="Rectangle 108"/>
              <p:cNvSpPr>
                <a:spLocks noChangeArrowheads="1"/>
              </p:cNvSpPr>
              <p:nvPr/>
            </p:nvSpPr>
            <p:spPr bwMode="auto">
              <a:xfrm>
                <a:off x="3616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5" name="Rectangle 109"/>
              <p:cNvSpPr>
                <a:spLocks noChangeArrowheads="1"/>
              </p:cNvSpPr>
              <p:nvPr/>
            </p:nvSpPr>
            <p:spPr bwMode="auto">
              <a:xfrm>
                <a:off x="3372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6" name="Rectangle 110"/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7" name="Rectangle 111"/>
              <p:cNvSpPr>
                <a:spLocks noChangeArrowheads="1"/>
              </p:cNvSpPr>
              <p:nvPr/>
            </p:nvSpPr>
            <p:spPr bwMode="auto">
              <a:xfrm>
                <a:off x="288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8" name="Rectangle 112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89" name="Rectangle 113"/>
              <p:cNvSpPr>
                <a:spLocks noChangeArrowheads="1"/>
              </p:cNvSpPr>
              <p:nvPr/>
            </p:nvSpPr>
            <p:spPr bwMode="auto">
              <a:xfrm>
                <a:off x="532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0" name="Rectangle 114"/>
              <p:cNvSpPr>
                <a:spLocks noChangeArrowheads="1"/>
              </p:cNvSpPr>
              <p:nvPr/>
            </p:nvSpPr>
            <p:spPr bwMode="auto">
              <a:xfrm>
                <a:off x="508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1" name="Rectangle 115"/>
              <p:cNvSpPr>
                <a:spLocks noChangeArrowheads="1"/>
              </p:cNvSpPr>
              <p:nvPr/>
            </p:nvSpPr>
            <p:spPr bwMode="auto">
              <a:xfrm>
                <a:off x="4836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2" name="Rectangle 116"/>
              <p:cNvSpPr>
                <a:spLocks noChangeArrowheads="1"/>
              </p:cNvSpPr>
              <p:nvPr/>
            </p:nvSpPr>
            <p:spPr bwMode="auto">
              <a:xfrm>
                <a:off x="4592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3" name="Rectangle 117"/>
              <p:cNvSpPr>
                <a:spLocks noChangeArrowheads="1"/>
              </p:cNvSpPr>
              <p:nvPr/>
            </p:nvSpPr>
            <p:spPr bwMode="auto">
              <a:xfrm>
                <a:off x="4348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4" name="Rectangle 118"/>
              <p:cNvSpPr>
                <a:spLocks noChangeArrowheads="1"/>
              </p:cNvSpPr>
              <p:nvPr/>
            </p:nvSpPr>
            <p:spPr bwMode="auto">
              <a:xfrm>
                <a:off x="410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5" name="Rectangle 119"/>
              <p:cNvSpPr>
                <a:spLocks noChangeArrowheads="1"/>
              </p:cNvSpPr>
              <p:nvPr/>
            </p:nvSpPr>
            <p:spPr bwMode="auto">
              <a:xfrm>
                <a:off x="386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6" name="Rectangle 120"/>
              <p:cNvSpPr>
                <a:spLocks noChangeArrowheads="1"/>
              </p:cNvSpPr>
              <p:nvPr/>
            </p:nvSpPr>
            <p:spPr bwMode="auto">
              <a:xfrm>
                <a:off x="3616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7" name="Rectangle 121"/>
              <p:cNvSpPr>
                <a:spLocks noChangeArrowheads="1"/>
              </p:cNvSpPr>
              <p:nvPr/>
            </p:nvSpPr>
            <p:spPr bwMode="auto">
              <a:xfrm>
                <a:off x="3372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8" name="Rectangle 122"/>
              <p:cNvSpPr>
                <a:spLocks noChangeArrowheads="1"/>
              </p:cNvSpPr>
              <p:nvPr/>
            </p:nvSpPr>
            <p:spPr bwMode="auto">
              <a:xfrm>
                <a:off x="3128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099" name="Rectangle 123"/>
              <p:cNvSpPr>
                <a:spLocks noChangeArrowheads="1"/>
              </p:cNvSpPr>
              <p:nvPr/>
            </p:nvSpPr>
            <p:spPr bwMode="auto">
              <a:xfrm>
                <a:off x="288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0" name="Rectangle 124"/>
              <p:cNvSpPr>
                <a:spLocks noChangeArrowheads="1"/>
              </p:cNvSpPr>
              <p:nvPr/>
            </p:nvSpPr>
            <p:spPr bwMode="auto">
              <a:xfrm>
                <a:off x="264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1" name="Rectangle 125"/>
              <p:cNvSpPr>
                <a:spLocks noChangeArrowheads="1"/>
              </p:cNvSpPr>
              <p:nvPr/>
            </p:nvSpPr>
            <p:spPr bwMode="auto">
              <a:xfrm>
                <a:off x="532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2" name="Rectangle 126"/>
              <p:cNvSpPr>
                <a:spLocks noChangeArrowheads="1"/>
              </p:cNvSpPr>
              <p:nvPr/>
            </p:nvSpPr>
            <p:spPr bwMode="auto">
              <a:xfrm>
                <a:off x="508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3" name="Rectangle 127"/>
              <p:cNvSpPr>
                <a:spLocks noChangeArrowheads="1"/>
              </p:cNvSpPr>
              <p:nvPr/>
            </p:nvSpPr>
            <p:spPr bwMode="auto">
              <a:xfrm>
                <a:off x="4836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4" name="Rectangle 128"/>
              <p:cNvSpPr>
                <a:spLocks noChangeArrowheads="1"/>
              </p:cNvSpPr>
              <p:nvPr/>
            </p:nvSpPr>
            <p:spPr bwMode="auto">
              <a:xfrm>
                <a:off x="4592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5" name="Rectangle 129"/>
              <p:cNvSpPr>
                <a:spLocks noChangeArrowheads="1"/>
              </p:cNvSpPr>
              <p:nvPr/>
            </p:nvSpPr>
            <p:spPr bwMode="auto">
              <a:xfrm>
                <a:off x="4348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6" name="Rectangle 130"/>
              <p:cNvSpPr>
                <a:spLocks noChangeArrowheads="1"/>
              </p:cNvSpPr>
              <p:nvPr/>
            </p:nvSpPr>
            <p:spPr bwMode="auto">
              <a:xfrm>
                <a:off x="410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7" name="Rectangle 131"/>
              <p:cNvSpPr>
                <a:spLocks noChangeArrowheads="1"/>
              </p:cNvSpPr>
              <p:nvPr/>
            </p:nvSpPr>
            <p:spPr bwMode="auto">
              <a:xfrm>
                <a:off x="386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8" name="Rectangle 132"/>
              <p:cNvSpPr>
                <a:spLocks noChangeArrowheads="1"/>
              </p:cNvSpPr>
              <p:nvPr/>
            </p:nvSpPr>
            <p:spPr bwMode="auto">
              <a:xfrm>
                <a:off x="3616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09" name="Rectangle 133"/>
              <p:cNvSpPr>
                <a:spLocks noChangeArrowheads="1"/>
              </p:cNvSpPr>
              <p:nvPr/>
            </p:nvSpPr>
            <p:spPr bwMode="auto">
              <a:xfrm>
                <a:off x="3372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0" name="Rectangle 134"/>
              <p:cNvSpPr>
                <a:spLocks noChangeArrowheads="1"/>
              </p:cNvSpPr>
              <p:nvPr/>
            </p:nvSpPr>
            <p:spPr bwMode="auto">
              <a:xfrm>
                <a:off x="3128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1" name="Rectangle 135"/>
              <p:cNvSpPr>
                <a:spLocks noChangeArrowheads="1"/>
              </p:cNvSpPr>
              <p:nvPr/>
            </p:nvSpPr>
            <p:spPr bwMode="auto">
              <a:xfrm>
                <a:off x="288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2" name="Rectangle 136"/>
              <p:cNvSpPr>
                <a:spLocks noChangeArrowheads="1"/>
              </p:cNvSpPr>
              <p:nvPr/>
            </p:nvSpPr>
            <p:spPr bwMode="auto">
              <a:xfrm>
                <a:off x="264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3" name="Rectangle 137"/>
              <p:cNvSpPr>
                <a:spLocks noChangeArrowheads="1"/>
              </p:cNvSpPr>
              <p:nvPr/>
            </p:nvSpPr>
            <p:spPr bwMode="auto">
              <a:xfrm>
                <a:off x="532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4" name="Rectangle 138"/>
              <p:cNvSpPr>
                <a:spLocks noChangeArrowheads="1"/>
              </p:cNvSpPr>
              <p:nvPr/>
            </p:nvSpPr>
            <p:spPr bwMode="auto">
              <a:xfrm>
                <a:off x="508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5" name="Rectangle 139"/>
              <p:cNvSpPr>
                <a:spLocks noChangeArrowheads="1"/>
              </p:cNvSpPr>
              <p:nvPr/>
            </p:nvSpPr>
            <p:spPr bwMode="auto">
              <a:xfrm>
                <a:off x="4836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6" name="Rectangle 140"/>
              <p:cNvSpPr>
                <a:spLocks noChangeArrowheads="1"/>
              </p:cNvSpPr>
              <p:nvPr/>
            </p:nvSpPr>
            <p:spPr bwMode="auto">
              <a:xfrm>
                <a:off x="4592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7" name="Rectangle 141"/>
              <p:cNvSpPr>
                <a:spLocks noChangeArrowheads="1"/>
              </p:cNvSpPr>
              <p:nvPr/>
            </p:nvSpPr>
            <p:spPr bwMode="auto">
              <a:xfrm>
                <a:off x="4348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8" name="Rectangle 142"/>
              <p:cNvSpPr>
                <a:spLocks noChangeArrowheads="1"/>
              </p:cNvSpPr>
              <p:nvPr/>
            </p:nvSpPr>
            <p:spPr bwMode="auto">
              <a:xfrm>
                <a:off x="410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19" name="Rectangle 143"/>
              <p:cNvSpPr>
                <a:spLocks noChangeArrowheads="1"/>
              </p:cNvSpPr>
              <p:nvPr/>
            </p:nvSpPr>
            <p:spPr bwMode="auto">
              <a:xfrm>
                <a:off x="386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0" name="Rectangle 144"/>
              <p:cNvSpPr>
                <a:spLocks noChangeArrowheads="1"/>
              </p:cNvSpPr>
              <p:nvPr/>
            </p:nvSpPr>
            <p:spPr bwMode="auto">
              <a:xfrm>
                <a:off x="3616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1" name="Rectangle 145"/>
              <p:cNvSpPr>
                <a:spLocks noChangeArrowheads="1"/>
              </p:cNvSpPr>
              <p:nvPr/>
            </p:nvSpPr>
            <p:spPr bwMode="auto">
              <a:xfrm>
                <a:off x="3372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2" name="Rectangle 146"/>
              <p:cNvSpPr>
                <a:spLocks noChangeArrowheads="1"/>
              </p:cNvSpPr>
              <p:nvPr/>
            </p:nvSpPr>
            <p:spPr bwMode="auto">
              <a:xfrm>
                <a:off x="3128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3" name="Rectangle 147"/>
              <p:cNvSpPr>
                <a:spLocks noChangeArrowheads="1"/>
              </p:cNvSpPr>
              <p:nvPr/>
            </p:nvSpPr>
            <p:spPr bwMode="auto">
              <a:xfrm>
                <a:off x="288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4" name="Rectangle 148"/>
              <p:cNvSpPr>
                <a:spLocks noChangeArrowheads="1"/>
              </p:cNvSpPr>
              <p:nvPr/>
            </p:nvSpPr>
            <p:spPr bwMode="auto">
              <a:xfrm>
                <a:off x="264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5125" name="Line 149"/>
              <p:cNvSpPr>
                <a:spLocks noChangeShapeType="1"/>
              </p:cNvSpPr>
              <p:nvPr/>
            </p:nvSpPr>
            <p:spPr bwMode="auto">
              <a:xfrm>
                <a:off x="2640" y="142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26" name="Line 150"/>
              <p:cNvSpPr>
                <a:spLocks noChangeShapeType="1"/>
              </p:cNvSpPr>
              <p:nvPr/>
            </p:nvSpPr>
            <p:spPr bwMode="auto">
              <a:xfrm>
                <a:off x="2640" y="1648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27" name="Line 151"/>
              <p:cNvSpPr>
                <a:spLocks noChangeShapeType="1"/>
              </p:cNvSpPr>
              <p:nvPr/>
            </p:nvSpPr>
            <p:spPr bwMode="auto">
              <a:xfrm>
                <a:off x="2640" y="1872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28" name="Line 152"/>
              <p:cNvSpPr>
                <a:spLocks noChangeShapeType="1"/>
              </p:cNvSpPr>
              <p:nvPr/>
            </p:nvSpPr>
            <p:spPr bwMode="auto">
              <a:xfrm>
                <a:off x="2640" y="2096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29" name="Line 153"/>
              <p:cNvSpPr>
                <a:spLocks noChangeShapeType="1"/>
              </p:cNvSpPr>
              <p:nvPr/>
            </p:nvSpPr>
            <p:spPr bwMode="auto">
              <a:xfrm>
                <a:off x="2640" y="2320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0" name="Line 154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1" name="Line 155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2" name="Line 156"/>
              <p:cNvSpPr>
                <a:spLocks noChangeShapeType="1"/>
              </p:cNvSpPr>
              <p:nvPr/>
            </p:nvSpPr>
            <p:spPr bwMode="auto">
              <a:xfrm>
                <a:off x="2640" y="2969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3" name="Line 157"/>
              <p:cNvSpPr>
                <a:spLocks noChangeShapeType="1"/>
              </p:cNvSpPr>
              <p:nvPr/>
            </p:nvSpPr>
            <p:spPr bwMode="auto">
              <a:xfrm>
                <a:off x="2640" y="3193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4" name="Line 158"/>
              <p:cNvSpPr>
                <a:spLocks noChangeShapeType="1"/>
              </p:cNvSpPr>
              <p:nvPr/>
            </p:nvSpPr>
            <p:spPr bwMode="auto">
              <a:xfrm>
                <a:off x="2640" y="3417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5" name="Line 159"/>
              <p:cNvSpPr>
                <a:spLocks noChangeShapeType="1"/>
              </p:cNvSpPr>
              <p:nvPr/>
            </p:nvSpPr>
            <p:spPr bwMode="auto">
              <a:xfrm>
                <a:off x="2640" y="3641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6" name="Line 160"/>
              <p:cNvSpPr>
                <a:spLocks noChangeShapeType="1"/>
              </p:cNvSpPr>
              <p:nvPr/>
            </p:nvSpPr>
            <p:spPr bwMode="auto">
              <a:xfrm>
                <a:off x="288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7" name="Line 161"/>
              <p:cNvSpPr>
                <a:spLocks noChangeShapeType="1"/>
              </p:cNvSpPr>
              <p:nvPr/>
            </p:nvSpPr>
            <p:spPr bwMode="auto">
              <a:xfrm>
                <a:off x="312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8" name="Line 162"/>
              <p:cNvSpPr>
                <a:spLocks noChangeShapeType="1"/>
              </p:cNvSpPr>
              <p:nvPr/>
            </p:nvSpPr>
            <p:spPr bwMode="auto">
              <a:xfrm>
                <a:off x="337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39" name="Line 163"/>
              <p:cNvSpPr>
                <a:spLocks noChangeShapeType="1"/>
              </p:cNvSpPr>
              <p:nvPr/>
            </p:nvSpPr>
            <p:spPr bwMode="auto">
              <a:xfrm>
                <a:off x="361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0" name="Line 164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1" name="Line 165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2" name="Line 166"/>
              <p:cNvSpPr>
                <a:spLocks noChangeShapeType="1"/>
              </p:cNvSpPr>
              <p:nvPr/>
            </p:nvSpPr>
            <p:spPr bwMode="auto">
              <a:xfrm>
                <a:off x="434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3" name="Line 167"/>
              <p:cNvSpPr>
                <a:spLocks noChangeShapeType="1"/>
              </p:cNvSpPr>
              <p:nvPr/>
            </p:nvSpPr>
            <p:spPr bwMode="auto">
              <a:xfrm>
                <a:off x="459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4" name="Line 168"/>
              <p:cNvSpPr>
                <a:spLocks noChangeShapeType="1"/>
              </p:cNvSpPr>
              <p:nvPr/>
            </p:nvSpPr>
            <p:spPr bwMode="auto">
              <a:xfrm>
                <a:off x="483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5" name="Line 169"/>
              <p:cNvSpPr>
                <a:spLocks noChangeShapeType="1"/>
              </p:cNvSpPr>
              <p:nvPr/>
            </p:nvSpPr>
            <p:spPr bwMode="auto">
              <a:xfrm>
                <a:off x="508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6" name="Line 170"/>
              <p:cNvSpPr>
                <a:spLocks noChangeShapeType="1"/>
              </p:cNvSpPr>
              <p:nvPr/>
            </p:nvSpPr>
            <p:spPr bwMode="auto">
              <a:xfrm>
                <a:off x="532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7" name="Line 171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8" name="Line 172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49" name="Line 173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0" name="Line 174"/>
              <p:cNvSpPr>
                <a:spLocks noChangeShapeType="1"/>
              </p:cNvSpPr>
              <p:nvPr/>
            </p:nvSpPr>
            <p:spPr bwMode="auto">
              <a:xfrm>
                <a:off x="5568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1" name="Line 175"/>
              <p:cNvSpPr>
                <a:spLocks noChangeShapeType="1"/>
              </p:cNvSpPr>
              <p:nvPr/>
            </p:nvSpPr>
            <p:spPr bwMode="auto">
              <a:xfrm>
                <a:off x="5568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2" name="Line 176"/>
              <p:cNvSpPr>
                <a:spLocks noChangeShapeType="1"/>
              </p:cNvSpPr>
              <p:nvPr/>
            </p:nvSpPr>
            <p:spPr bwMode="auto">
              <a:xfrm>
                <a:off x="5568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3" name="Line 177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4" name="Line 178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5" name="Line 179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6" name="Line 180"/>
              <p:cNvSpPr>
                <a:spLocks noChangeShapeType="1"/>
              </p:cNvSpPr>
              <p:nvPr/>
            </p:nvSpPr>
            <p:spPr bwMode="auto">
              <a:xfrm>
                <a:off x="3860" y="3865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7" name="Line 181"/>
              <p:cNvSpPr>
                <a:spLocks noChangeShapeType="1"/>
              </p:cNvSpPr>
              <p:nvPr/>
            </p:nvSpPr>
            <p:spPr bwMode="auto">
              <a:xfrm>
                <a:off x="2640" y="3865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8" name="Line 182"/>
              <p:cNvSpPr>
                <a:spLocks noChangeShapeType="1"/>
              </p:cNvSpPr>
              <p:nvPr/>
            </p:nvSpPr>
            <p:spPr bwMode="auto">
              <a:xfrm>
                <a:off x="4104" y="3865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59" name="Line 183"/>
              <p:cNvSpPr>
                <a:spLocks noChangeShapeType="1"/>
              </p:cNvSpPr>
              <p:nvPr/>
            </p:nvSpPr>
            <p:spPr bwMode="auto">
              <a:xfrm flipV="1">
                <a:off x="4106" y="100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60" name="Line 184"/>
              <p:cNvSpPr>
                <a:spLocks noChangeShapeType="1"/>
              </p:cNvSpPr>
              <p:nvPr/>
            </p:nvSpPr>
            <p:spPr bwMode="auto">
              <a:xfrm rot="5400000" flipV="1">
                <a:off x="5405" y="2281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61" name="Text Box 185"/>
              <p:cNvSpPr txBox="1">
                <a:spLocks noChangeArrowheads="1"/>
              </p:cNvSpPr>
              <p:nvPr/>
            </p:nvSpPr>
            <p:spPr bwMode="auto">
              <a:xfrm>
                <a:off x="4131" y="937"/>
                <a:ext cx="36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255162" name="Text Box 186"/>
              <p:cNvSpPr txBox="1">
                <a:spLocks noChangeArrowheads="1"/>
              </p:cNvSpPr>
              <p:nvPr/>
            </p:nvSpPr>
            <p:spPr bwMode="auto">
              <a:xfrm>
                <a:off x="5579" y="2546"/>
                <a:ext cx="36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255163" name="Freeform 187"/>
            <p:cNvSpPr>
              <a:spLocks/>
            </p:cNvSpPr>
            <p:nvPr/>
          </p:nvSpPr>
          <p:spPr bwMode="auto">
            <a:xfrm flipV="1">
              <a:off x="4178" y="1699"/>
              <a:ext cx="977" cy="1778"/>
            </a:xfrm>
            <a:custGeom>
              <a:avLst/>
              <a:gdLst>
                <a:gd name="T0" fmla="*/ 0 w 977"/>
                <a:gd name="T1" fmla="*/ 12 h 1778"/>
                <a:gd name="T2" fmla="*/ 250 w 977"/>
                <a:gd name="T3" fmla="*/ 1327 h 1778"/>
                <a:gd name="T4" fmla="*/ 488 w 977"/>
                <a:gd name="T5" fmla="*/ 1778 h 1778"/>
                <a:gd name="T6" fmla="*/ 739 w 977"/>
                <a:gd name="T7" fmla="*/ 1327 h 1778"/>
                <a:gd name="T8" fmla="*/ 977 w 977"/>
                <a:gd name="T9" fmla="*/ 0 h 1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164" name="Freeform 188"/>
          <p:cNvSpPr>
            <a:spLocks/>
          </p:cNvSpPr>
          <p:nvPr/>
        </p:nvSpPr>
        <p:spPr bwMode="auto">
          <a:xfrm flipV="1">
            <a:off x="6640513" y="2684463"/>
            <a:ext cx="1550987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5166" name="Group 190"/>
          <p:cNvGrpSpPr>
            <a:grpSpLocks/>
          </p:cNvGrpSpPr>
          <p:nvPr/>
        </p:nvGrpSpPr>
        <p:grpSpPr bwMode="auto">
          <a:xfrm>
            <a:off x="5105400" y="762000"/>
            <a:ext cx="2360613" cy="946150"/>
            <a:chOff x="3564" y="935"/>
            <a:chExt cx="1091" cy="552"/>
          </a:xfrm>
        </p:grpSpPr>
        <p:sp>
          <p:nvSpPr>
            <p:cNvPr id="255167" name="Text Box 191"/>
            <p:cNvSpPr txBox="1">
              <a:spLocks noChangeArrowheads="1"/>
            </p:cNvSpPr>
            <p:nvPr/>
          </p:nvSpPr>
          <p:spPr bwMode="auto">
            <a:xfrm>
              <a:off x="3564" y="935"/>
              <a:ext cx="781" cy="5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Axis of Symmetry</a:t>
              </a:r>
            </a:p>
          </p:txBody>
        </p:sp>
        <p:sp>
          <p:nvSpPr>
            <p:cNvPr id="255168" name="AutoShape 192"/>
            <p:cNvSpPr>
              <a:spLocks noChangeArrowheads="1"/>
            </p:cNvSpPr>
            <p:nvPr/>
          </p:nvSpPr>
          <p:spPr bwMode="auto">
            <a:xfrm rot="-19625750">
              <a:off x="4258" y="1293"/>
              <a:ext cx="397" cy="179"/>
            </a:xfrm>
            <a:prstGeom prst="rightArrow">
              <a:avLst>
                <a:gd name="adj1" fmla="val 50000"/>
                <a:gd name="adj2" fmla="val 55447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5169" name="Rectangle 193"/>
          <p:cNvSpPr>
            <a:spLocks noChangeArrowheads="1"/>
          </p:cNvSpPr>
          <p:nvPr/>
        </p:nvSpPr>
        <p:spPr bwMode="auto">
          <a:xfrm>
            <a:off x="0" y="2971800"/>
            <a:ext cx="838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170" name="Rectangle 194"/>
          <p:cNvSpPr>
            <a:spLocks noGrp="1" noChangeArrowheads="1"/>
          </p:cNvSpPr>
          <p:nvPr>
            <p:ph type="title"/>
          </p:nvPr>
        </p:nvSpPr>
        <p:spPr>
          <a:xfrm>
            <a:off x="368300" y="-152400"/>
            <a:ext cx="8229600" cy="1085850"/>
          </a:xfrm>
        </p:spPr>
        <p:txBody>
          <a:bodyPr/>
          <a:lstStyle/>
          <a:p>
            <a:r>
              <a:rPr lang="en-US" sz="3400" dirty="0">
                <a:solidFill>
                  <a:srgbClr val="FF0000"/>
                </a:solidFill>
              </a:rPr>
              <a:t>Line of Symmetry</a:t>
            </a:r>
          </a:p>
        </p:txBody>
      </p:sp>
      <p:sp>
        <p:nvSpPr>
          <p:cNvPr id="255171" name="Freeform 195"/>
          <p:cNvSpPr>
            <a:spLocks/>
          </p:cNvSpPr>
          <p:nvPr/>
        </p:nvSpPr>
        <p:spPr bwMode="auto">
          <a:xfrm>
            <a:off x="5068888" y="2608263"/>
            <a:ext cx="776287" cy="2822575"/>
          </a:xfrm>
          <a:custGeom>
            <a:avLst/>
            <a:gdLst>
              <a:gd name="T0" fmla="*/ 0 w 489"/>
              <a:gd name="T1" fmla="*/ 1778 h 1778"/>
              <a:gd name="T2" fmla="*/ 251 w 489"/>
              <a:gd name="T3" fmla="*/ 1327 h 1778"/>
              <a:gd name="T4" fmla="*/ 489 w 489"/>
              <a:gd name="T5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173" name="Text Box 197"/>
          <p:cNvSpPr txBox="1">
            <a:spLocks noChangeArrowheads="1"/>
          </p:cNvSpPr>
          <p:nvPr/>
        </p:nvSpPr>
        <p:spPr bwMode="auto">
          <a:xfrm>
            <a:off x="0" y="1447800"/>
            <a:ext cx="388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If we drew a line down the middle of the parabola, we could fold it in half.</a:t>
            </a:r>
          </a:p>
        </p:txBody>
      </p:sp>
      <p:sp>
        <p:nvSpPr>
          <p:cNvPr id="255174" name="Freeform 198"/>
          <p:cNvSpPr>
            <a:spLocks/>
          </p:cNvSpPr>
          <p:nvPr/>
        </p:nvSpPr>
        <p:spPr bwMode="auto">
          <a:xfrm flipH="1">
            <a:off x="4281488" y="2608263"/>
            <a:ext cx="776287" cy="2822575"/>
          </a:xfrm>
          <a:custGeom>
            <a:avLst/>
            <a:gdLst>
              <a:gd name="T0" fmla="*/ 0 w 489"/>
              <a:gd name="T1" fmla="*/ 1778 h 1778"/>
              <a:gd name="T2" fmla="*/ 251 w 489"/>
              <a:gd name="T3" fmla="*/ 1327 h 1778"/>
              <a:gd name="T4" fmla="*/ 489 w 489"/>
              <a:gd name="T5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175" name="Line 199"/>
          <p:cNvSpPr>
            <a:spLocks noChangeShapeType="1"/>
          </p:cNvSpPr>
          <p:nvPr/>
        </p:nvSpPr>
        <p:spPr bwMode="auto">
          <a:xfrm flipV="1">
            <a:off x="5029200" y="1600200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176" name="Line 200"/>
          <p:cNvSpPr>
            <a:spLocks noChangeShapeType="1"/>
          </p:cNvSpPr>
          <p:nvPr/>
        </p:nvSpPr>
        <p:spPr bwMode="auto">
          <a:xfrm flipV="1">
            <a:off x="7407275" y="1774825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177" name="Text Box 201"/>
          <p:cNvSpPr txBox="1">
            <a:spLocks noChangeArrowheads="1"/>
          </p:cNvSpPr>
          <p:nvPr/>
        </p:nvSpPr>
        <p:spPr bwMode="auto">
          <a:xfrm>
            <a:off x="76200" y="4203700"/>
            <a:ext cx="3886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We call this line the </a:t>
            </a:r>
            <a:r>
              <a:rPr lang="en-US" sz="3200" b="1" dirty="0">
                <a:solidFill>
                  <a:srgbClr val="003399"/>
                </a:solidFill>
                <a:latin typeface="Times New Roman" pitchFamily="18" charset="0"/>
              </a:rPr>
              <a:t>axis of </a:t>
            </a:r>
            <a:r>
              <a:rPr lang="en-US" sz="3200" b="1" dirty="0" smtClean="0">
                <a:solidFill>
                  <a:srgbClr val="003399"/>
                </a:solidFill>
                <a:latin typeface="Times New Roman" pitchFamily="18" charset="0"/>
              </a:rPr>
              <a:t>symmetry</a:t>
            </a:r>
            <a:r>
              <a:rPr lang="en-US" sz="3200" dirty="0" smtClean="0">
                <a:latin typeface="Times New Roman" pitchFamily="18" charset="0"/>
              </a:rPr>
              <a:t>. 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55178" name="Text Box 202"/>
          <p:cNvSpPr txBox="1">
            <a:spLocks noChangeArrowheads="1"/>
          </p:cNvSpPr>
          <p:nvPr/>
        </p:nvSpPr>
        <p:spPr bwMode="auto">
          <a:xfrm>
            <a:off x="3733800" y="5911850"/>
            <a:ext cx="5334000" cy="9461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</a:rPr>
              <a:t>axis </a:t>
            </a:r>
            <a:r>
              <a:rPr lang="en-US" sz="2800" dirty="0">
                <a:latin typeface="Times New Roman" pitchFamily="18" charset="0"/>
              </a:rPr>
              <a:t>of symmetry ALWAYS passes through the vertex.</a:t>
            </a:r>
          </a:p>
        </p:txBody>
      </p:sp>
    </p:spTree>
    <p:extLst>
      <p:ext uri="{BB962C8B-B14F-4D97-AF65-F5344CB8AC3E}">
        <p14:creationId xmlns:p14="http://schemas.microsoft.com/office/powerpoint/2010/main" val="36406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5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5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5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5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5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1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animBg="1"/>
      <p:bldP spid="255164" grpId="0" animBg="1"/>
      <p:bldP spid="255169" grpId="0" animBg="1"/>
      <p:bldP spid="255171" grpId="0" animBg="1"/>
      <p:bldP spid="255173" grpId="0" autoUpdateAnimBg="0"/>
      <p:bldP spid="255174" grpId="0" animBg="1"/>
      <p:bldP spid="255175" grpId="0" animBg="1"/>
      <p:bldP spid="255176" grpId="0" animBg="1"/>
      <p:bldP spid="255177" grpId="0" autoUpdateAnimBg="0"/>
      <p:bldP spid="25517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075" name="Group 3"/>
          <p:cNvGrpSpPr>
            <a:grpSpLocks/>
          </p:cNvGrpSpPr>
          <p:nvPr/>
        </p:nvGrpSpPr>
        <p:grpSpPr bwMode="auto">
          <a:xfrm>
            <a:off x="3902075" y="1487488"/>
            <a:ext cx="5241925" cy="4648200"/>
            <a:chOff x="2458" y="937"/>
            <a:chExt cx="3302" cy="2928"/>
          </a:xfrm>
        </p:grpSpPr>
        <p:grpSp>
          <p:nvGrpSpPr>
            <p:cNvPr id="259076" name="Group 4"/>
            <p:cNvGrpSpPr>
              <a:grpSpLocks/>
            </p:cNvGrpSpPr>
            <p:nvPr/>
          </p:nvGrpSpPr>
          <p:grpSpPr bwMode="auto">
            <a:xfrm>
              <a:off x="2458" y="937"/>
              <a:ext cx="3302" cy="2928"/>
              <a:chOff x="2640" y="937"/>
              <a:chExt cx="3302" cy="2928"/>
            </a:xfrm>
          </p:grpSpPr>
          <p:sp>
            <p:nvSpPr>
              <p:cNvPr id="259077" name="Rectangle 5"/>
              <p:cNvSpPr>
                <a:spLocks noChangeArrowheads="1"/>
              </p:cNvSpPr>
              <p:nvPr/>
            </p:nvSpPr>
            <p:spPr bwMode="auto">
              <a:xfrm>
                <a:off x="532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78" name="Rectangle 6"/>
              <p:cNvSpPr>
                <a:spLocks noChangeArrowheads="1"/>
              </p:cNvSpPr>
              <p:nvPr/>
            </p:nvSpPr>
            <p:spPr bwMode="auto">
              <a:xfrm>
                <a:off x="508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79" name="Rectangle 7"/>
              <p:cNvSpPr>
                <a:spLocks noChangeArrowheads="1"/>
              </p:cNvSpPr>
              <p:nvPr/>
            </p:nvSpPr>
            <p:spPr bwMode="auto">
              <a:xfrm>
                <a:off x="4836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0" name="Rectangle 8"/>
              <p:cNvSpPr>
                <a:spLocks noChangeArrowheads="1"/>
              </p:cNvSpPr>
              <p:nvPr/>
            </p:nvSpPr>
            <p:spPr bwMode="auto">
              <a:xfrm>
                <a:off x="4592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1" name="Rectangle 9"/>
              <p:cNvSpPr>
                <a:spLocks noChangeArrowheads="1"/>
              </p:cNvSpPr>
              <p:nvPr/>
            </p:nvSpPr>
            <p:spPr bwMode="auto">
              <a:xfrm>
                <a:off x="4348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2" name="Rectangle 10"/>
              <p:cNvSpPr>
                <a:spLocks noChangeArrowheads="1"/>
              </p:cNvSpPr>
              <p:nvPr/>
            </p:nvSpPr>
            <p:spPr bwMode="auto">
              <a:xfrm>
                <a:off x="410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3" name="Rectangle 11"/>
              <p:cNvSpPr>
                <a:spLocks noChangeArrowheads="1"/>
              </p:cNvSpPr>
              <p:nvPr/>
            </p:nvSpPr>
            <p:spPr bwMode="auto">
              <a:xfrm>
                <a:off x="386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4" name="Rectangle 12"/>
              <p:cNvSpPr>
                <a:spLocks noChangeArrowheads="1"/>
              </p:cNvSpPr>
              <p:nvPr/>
            </p:nvSpPr>
            <p:spPr bwMode="auto">
              <a:xfrm>
                <a:off x="3616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5" name="Rectangle 13"/>
              <p:cNvSpPr>
                <a:spLocks noChangeArrowheads="1"/>
              </p:cNvSpPr>
              <p:nvPr/>
            </p:nvSpPr>
            <p:spPr bwMode="auto">
              <a:xfrm>
                <a:off x="3372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6" name="Rectangle 14"/>
              <p:cNvSpPr>
                <a:spLocks noChangeArrowheads="1"/>
              </p:cNvSpPr>
              <p:nvPr/>
            </p:nvSpPr>
            <p:spPr bwMode="auto">
              <a:xfrm>
                <a:off x="3128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2884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8" name="Rectangle 16"/>
              <p:cNvSpPr>
                <a:spLocks noChangeArrowheads="1"/>
              </p:cNvSpPr>
              <p:nvPr/>
            </p:nvSpPr>
            <p:spPr bwMode="auto">
              <a:xfrm>
                <a:off x="2640" y="3641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89" name="Rectangle 17"/>
              <p:cNvSpPr>
                <a:spLocks noChangeArrowheads="1"/>
              </p:cNvSpPr>
              <p:nvPr/>
            </p:nvSpPr>
            <p:spPr bwMode="auto">
              <a:xfrm>
                <a:off x="532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0" name="Rectangle 18"/>
              <p:cNvSpPr>
                <a:spLocks noChangeArrowheads="1"/>
              </p:cNvSpPr>
              <p:nvPr/>
            </p:nvSpPr>
            <p:spPr bwMode="auto">
              <a:xfrm>
                <a:off x="508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1" name="Rectangle 19"/>
              <p:cNvSpPr>
                <a:spLocks noChangeArrowheads="1"/>
              </p:cNvSpPr>
              <p:nvPr/>
            </p:nvSpPr>
            <p:spPr bwMode="auto">
              <a:xfrm>
                <a:off x="4836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2" name="Rectangle 20"/>
              <p:cNvSpPr>
                <a:spLocks noChangeArrowheads="1"/>
              </p:cNvSpPr>
              <p:nvPr/>
            </p:nvSpPr>
            <p:spPr bwMode="auto">
              <a:xfrm>
                <a:off x="4592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3" name="Rectangle 21"/>
              <p:cNvSpPr>
                <a:spLocks noChangeArrowheads="1"/>
              </p:cNvSpPr>
              <p:nvPr/>
            </p:nvSpPr>
            <p:spPr bwMode="auto">
              <a:xfrm>
                <a:off x="4348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4" name="Rectangle 22"/>
              <p:cNvSpPr>
                <a:spLocks noChangeArrowheads="1"/>
              </p:cNvSpPr>
              <p:nvPr/>
            </p:nvSpPr>
            <p:spPr bwMode="auto">
              <a:xfrm>
                <a:off x="410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5" name="Rectangle 23"/>
              <p:cNvSpPr>
                <a:spLocks noChangeArrowheads="1"/>
              </p:cNvSpPr>
              <p:nvPr/>
            </p:nvSpPr>
            <p:spPr bwMode="auto">
              <a:xfrm>
                <a:off x="386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3616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3372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8" name="Rectangle 26"/>
              <p:cNvSpPr>
                <a:spLocks noChangeArrowheads="1"/>
              </p:cNvSpPr>
              <p:nvPr/>
            </p:nvSpPr>
            <p:spPr bwMode="auto">
              <a:xfrm>
                <a:off x="3128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099" name="Rectangle 27"/>
              <p:cNvSpPr>
                <a:spLocks noChangeArrowheads="1"/>
              </p:cNvSpPr>
              <p:nvPr/>
            </p:nvSpPr>
            <p:spPr bwMode="auto">
              <a:xfrm>
                <a:off x="2884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0" name="Rectangle 28"/>
              <p:cNvSpPr>
                <a:spLocks noChangeArrowheads="1"/>
              </p:cNvSpPr>
              <p:nvPr/>
            </p:nvSpPr>
            <p:spPr bwMode="auto">
              <a:xfrm>
                <a:off x="2640" y="3417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1" name="Rectangle 29"/>
              <p:cNvSpPr>
                <a:spLocks noChangeArrowheads="1"/>
              </p:cNvSpPr>
              <p:nvPr/>
            </p:nvSpPr>
            <p:spPr bwMode="auto">
              <a:xfrm>
                <a:off x="532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2" name="Rectangle 30"/>
              <p:cNvSpPr>
                <a:spLocks noChangeArrowheads="1"/>
              </p:cNvSpPr>
              <p:nvPr/>
            </p:nvSpPr>
            <p:spPr bwMode="auto">
              <a:xfrm>
                <a:off x="508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3" name="Rectangle 31"/>
              <p:cNvSpPr>
                <a:spLocks noChangeArrowheads="1"/>
              </p:cNvSpPr>
              <p:nvPr/>
            </p:nvSpPr>
            <p:spPr bwMode="auto">
              <a:xfrm>
                <a:off x="4836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4" name="Rectangle 32"/>
              <p:cNvSpPr>
                <a:spLocks noChangeArrowheads="1"/>
              </p:cNvSpPr>
              <p:nvPr/>
            </p:nvSpPr>
            <p:spPr bwMode="auto">
              <a:xfrm>
                <a:off x="4592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5" name="Rectangle 33"/>
              <p:cNvSpPr>
                <a:spLocks noChangeArrowheads="1"/>
              </p:cNvSpPr>
              <p:nvPr/>
            </p:nvSpPr>
            <p:spPr bwMode="auto">
              <a:xfrm>
                <a:off x="4348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6" name="Rectangle 34"/>
              <p:cNvSpPr>
                <a:spLocks noChangeArrowheads="1"/>
              </p:cNvSpPr>
              <p:nvPr/>
            </p:nvSpPr>
            <p:spPr bwMode="auto">
              <a:xfrm>
                <a:off x="410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7" name="Rectangle 35"/>
              <p:cNvSpPr>
                <a:spLocks noChangeArrowheads="1"/>
              </p:cNvSpPr>
              <p:nvPr/>
            </p:nvSpPr>
            <p:spPr bwMode="auto">
              <a:xfrm>
                <a:off x="386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8" name="Rectangle 36"/>
              <p:cNvSpPr>
                <a:spLocks noChangeArrowheads="1"/>
              </p:cNvSpPr>
              <p:nvPr/>
            </p:nvSpPr>
            <p:spPr bwMode="auto">
              <a:xfrm>
                <a:off x="3616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09" name="Rectangle 37"/>
              <p:cNvSpPr>
                <a:spLocks noChangeArrowheads="1"/>
              </p:cNvSpPr>
              <p:nvPr/>
            </p:nvSpPr>
            <p:spPr bwMode="auto">
              <a:xfrm>
                <a:off x="3372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0" name="Rectangle 38"/>
              <p:cNvSpPr>
                <a:spLocks noChangeArrowheads="1"/>
              </p:cNvSpPr>
              <p:nvPr/>
            </p:nvSpPr>
            <p:spPr bwMode="auto">
              <a:xfrm>
                <a:off x="3128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1" name="Rectangle 39"/>
              <p:cNvSpPr>
                <a:spLocks noChangeArrowheads="1"/>
              </p:cNvSpPr>
              <p:nvPr/>
            </p:nvSpPr>
            <p:spPr bwMode="auto">
              <a:xfrm>
                <a:off x="2884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2" name="Rectangle 40"/>
              <p:cNvSpPr>
                <a:spLocks noChangeArrowheads="1"/>
              </p:cNvSpPr>
              <p:nvPr/>
            </p:nvSpPr>
            <p:spPr bwMode="auto">
              <a:xfrm>
                <a:off x="2640" y="3193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3" name="Rectangle 41"/>
              <p:cNvSpPr>
                <a:spLocks noChangeArrowheads="1"/>
              </p:cNvSpPr>
              <p:nvPr/>
            </p:nvSpPr>
            <p:spPr bwMode="auto">
              <a:xfrm>
                <a:off x="532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4" name="Rectangle 42"/>
              <p:cNvSpPr>
                <a:spLocks noChangeArrowheads="1"/>
              </p:cNvSpPr>
              <p:nvPr/>
            </p:nvSpPr>
            <p:spPr bwMode="auto">
              <a:xfrm>
                <a:off x="508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5" name="Rectangle 43"/>
              <p:cNvSpPr>
                <a:spLocks noChangeArrowheads="1"/>
              </p:cNvSpPr>
              <p:nvPr/>
            </p:nvSpPr>
            <p:spPr bwMode="auto">
              <a:xfrm>
                <a:off x="4836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6" name="Rectangle 44"/>
              <p:cNvSpPr>
                <a:spLocks noChangeArrowheads="1"/>
              </p:cNvSpPr>
              <p:nvPr/>
            </p:nvSpPr>
            <p:spPr bwMode="auto">
              <a:xfrm>
                <a:off x="4592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7" name="Rectangle 45"/>
              <p:cNvSpPr>
                <a:spLocks noChangeArrowheads="1"/>
              </p:cNvSpPr>
              <p:nvPr/>
            </p:nvSpPr>
            <p:spPr bwMode="auto">
              <a:xfrm>
                <a:off x="4348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8" name="Rectangle 46"/>
              <p:cNvSpPr>
                <a:spLocks noChangeArrowheads="1"/>
              </p:cNvSpPr>
              <p:nvPr/>
            </p:nvSpPr>
            <p:spPr bwMode="auto">
              <a:xfrm>
                <a:off x="410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19" name="Rectangle 47"/>
              <p:cNvSpPr>
                <a:spLocks noChangeArrowheads="1"/>
              </p:cNvSpPr>
              <p:nvPr/>
            </p:nvSpPr>
            <p:spPr bwMode="auto">
              <a:xfrm>
                <a:off x="386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0" name="Rectangle 48"/>
              <p:cNvSpPr>
                <a:spLocks noChangeArrowheads="1"/>
              </p:cNvSpPr>
              <p:nvPr/>
            </p:nvSpPr>
            <p:spPr bwMode="auto">
              <a:xfrm>
                <a:off x="3616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1" name="Rectangle 49"/>
              <p:cNvSpPr>
                <a:spLocks noChangeArrowheads="1"/>
              </p:cNvSpPr>
              <p:nvPr/>
            </p:nvSpPr>
            <p:spPr bwMode="auto">
              <a:xfrm>
                <a:off x="3372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2" name="Rectangle 50"/>
              <p:cNvSpPr>
                <a:spLocks noChangeArrowheads="1"/>
              </p:cNvSpPr>
              <p:nvPr/>
            </p:nvSpPr>
            <p:spPr bwMode="auto">
              <a:xfrm>
                <a:off x="3128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3" name="Rectangle 51"/>
              <p:cNvSpPr>
                <a:spLocks noChangeArrowheads="1"/>
              </p:cNvSpPr>
              <p:nvPr/>
            </p:nvSpPr>
            <p:spPr bwMode="auto">
              <a:xfrm>
                <a:off x="2884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4" name="Rectangle 52"/>
              <p:cNvSpPr>
                <a:spLocks noChangeArrowheads="1"/>
              </p:cNvSpPr>
              <p:nvPr/>
            </p:nvSpPr>
            <p:spPr bwMode="auto">
              <a:xfrm>
                <a:off x="2640" y="2969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5" name="Rectangle 53"/>
              <p:cNvSpPr>
                <a:spLocks noChangeArrowheads="1"/>
              </p:cNvSpPr>
              <p:nvPr/>
            </p:nvSpPr>
            <p:spPr bwMode="auto">
              <a:xfrm>
                <a:off x="532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6" name="Rectangle 54"/>
              <p:cNvSpPr>
                <a:spLocks noChangeArrowheads="1"/>
              </p:cNvSpPr>
              <p:nvPr/>
            </p:nvSpPr>
            <p:spPr bwMode="auto">
              <a:xfrm>
                <a:off x="508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7" name="Rectangle 55"/>
              <p:cNvSpPr>
                <a:spLocks noChangeArrowheads="1"/>
              </p:cNvSpPr>
              <p:nvPr/>
            </p:nvSpPr>
            <p:spPr bwMode="auto">
              <a:xfrm>
                <a:off x="4836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8" name="Rectangle 56"/>
              <p:cNvSpPr>
                <a:spLocks noChangeArrowheads="1"/>
              </p:cNvSpPr>
              <p:nvPr/>
            </p:nvSpPr>
            <p:spPr bwMode="auto">
              <a:xfrm>
                <a:off x="4592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29" name="Rectangle 57"/>
              <p:cNvSpPr>
                <a:spLocks noChangeArrowheads="1"/>
              </p:cNvSpPr>
              <p:nvPr/>
            </p:nvSpPr>
            <p:spPr bwMode="auto">
              <a:xfrm>
                <a:off x="4348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0" name="Rectangle 58"/>
              <p:cNvSpPr>
                <a:spLocks noChangeArrowheads="1"/>
              </p:cNvSpPr>
              <p:nvPr/>
            </p:nvSpPr>
            <p:spPr bwMode="auto">
              <a:xfrm>
                <a:off x="410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1" name="Rectangle 59"/>
              <p:cNvSpPr>
                <a:spLocks noChangeArrowheads="1"/>
              </p:cNvSpPr>
              <p:nvPr/>
            </p:nvSpPr>
            <p:spPr bwMode="auto">
              <a:xfrm>
                <a:off x="386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2" name="Rectangle 60"/>
              <p:cNvSpPr>
                <a:spLocks noChangeArrowheads="1"/>
              </p:cNvSpPr>
              <p:nvPr/>
            </p:nvSpPr>
            <p:spPr bwMode="auto">
              <a:xfrm>
                <a:off x="3616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3" name="Rectangle 61"/>
              <p:cNvSpPr>
                <a:spLocks noChangeArrowheads="1"/>
              </p:cNvSpPr>
              <p:nvPr/>
            </p:nvSpPr>
            <p:spPr bwMode="auto">
              <a:xfrm>
                <a:off x="3372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4" name="Rectangle 62"/>
              <p:cNvSpPr>
                <a:spLocks noChangeArrowheads="1"/>
              </p:cNvSpPr>
              <p:nvPr/>
            </p:nvSpPr>
            <p:spPr bwMode="auto">
              <a:xfrm>
                <a:off x="3128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5" name="Rectangle 63"/>
              <p:cNvSpPr>
                <a:spLocks noChangeArrowheads="1"/>
              </p:cNvSpPr>
              <p:nvPr/>
            </p:nvSpPr>
            <p:spPr bwMode="auto">
              <a:xfrm>
                <a:off x="2884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6" name="Rectangle 64"/>
              <p:cNvSpPr>
                <a:spLocks noChangeArrowheads="1"/>
              </p:cNvSpPr>
              <p:nvPr/>
            </p:nvSpPr>
            <p:spPr bwMode="auto">
              <a:xfrm>
                <a:off x="2640" y="2745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7" name="Rectangle 65"/>
              <p:cNvSpPr>
                <a:spLocks noChangeArrowheads="1"/>
              </p:cNvSpPr>
              <p:nvPr/>
            </p:nvSpPr>
            <p:spPr bwMode="auto">
              <a:xfrm>
                <a:off x="532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8" name="Rectangle 66"/>
              <p:cNvSpPr>
                <a:spLocks noChangeArrowheads="1"/>
              </p:cNvSpPr>
              <p:nvPr/>
            </p:nvSpPr>
            <p:spPr bwMode="auto">
              <a:xfrm>
                <a:off x="508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39" name="Rectangle 67"/>
              <p:cNvSpPr>
                <a:spLocks noChangeArrowheads="1"/>
              </p:cNvSpPr>
              <p:nvPr/>
            </p:nvSpPr>
            <p:spPr bwMode="auto">
              <a:xfrm>
                <a:off x="4836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0" name="Rectangle 68"/>
              <p:cNvSpPr>
                <a:spLocks noChangeArrowheads="1"/>
              </p:cNvSpPr>
              <p:nvPr/>
            </p:nvSpPr>
            <p:spPr bwMode="auto">
              <a:xfrm>
                <a:off x="4592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1" name="Rectangle 69"/>
              <p:cNvSpPr>
                <a:spLocks noChangeArrowheads="1"/>
              </p:cNvSpPr>
              <p:nvPr/>
            </p:nvSpPr>
            <p:spPr bwMode="auto">
              <a:xfrm>
                <a:off x="4348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2" name="Rectangle 70"/>
              <p:cNvSpPr>
                <a:spLocks noChangeArrowheads="1"/>
              </p:cNvSpPr>
              <p:nvPr/>
            </p:nvSpPr>
            <p:spPr bwMode="auto">
              <a:xfrm>
                <a:off x="410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3" name="Rectangle 71"/>
              <p:cNvSpPr>
                <a:spLocks noChangeArrowheads="1"/>
              </p:cNvSpPr>
              <p:nvPr/>
            </p:nvSpPr>
            <p:spPr bwMode="auto">
              <a:xfrm>
                <a:off x="386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4" name="Rectangle 72"/>
              <p:cNvSpPr>
                <a:spLocks noChangeArrowheads="1"/>
              </p:cNvSpPr>
              <p:nvPr/>
            </p:nvSpPr>
            <p:spPr bwMode="auto">
              <a:xfrm>
                <a:off x="3616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5" name="Rectangle 73"/>
              <p:cNvSpPr>
                <a:spLocks noChangeArrowheads="1"/>
              </p:cNvSpPr>
              <p:nvPr/>
            </p:nvSpPr>
            <p:spPr bwMode="auto">
              <a:xfrm>
                <a:off x="3372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6" name="Rectangle 74"/>
              <p:cNvSpPr>
                <a:spLocks noChangeArrowheads="1"/>
              </p:cNvSpPr>
              <p:nvPr/>
            </p:nvSpPr>
            <p:spPr bwMode="auto">
              <a:xfrm>
                <a:off x="3128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7" name="Rectangle 75"/>
              <p:cNvSpPr>
                <a:spLocks noChangeArrowheads="1"/>
              </p:cNvSpPr>
              <p:nvPr/>
            </p:nvSpPr>
            <p:spPr bwMode="auto">
              <a:xfrm>
                <a:off x="2884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8" name="Rectangle 76"/>
              <p:cNvSpPr>
                <a:spLocks noChangeArrowheads="1"/>
              </p:cNvSpPr>
              <p:nvPr/>
            </p:nvSpPr>
            <p:spPr bwMode="auto">
              <a:xfrm>
                <a:off x="2640" y="2544"/>
                <a:ext cx="24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49" name="Rectangle 77"/>
              <p:cNvSpPr>
                <a:spLocks noChangeArrowheads="1"/>
              </p:cNvSpPr>
              <p:nvPr/>
            </p:nvSpPr>
            <p:spPr bwMode="auto">
              <a:xfrm>
                <a:off x="532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0" name="Rectangle 78"/>
              <p:cNvSpPr>
                <a:spLocks noChangeArrowheads="1"/>
              </p:cNvSpPr>
              <p:nvPr/>
            </p:nvSpPr>
            <p:spPr bwMode="auto">
              <a:xfrm>
                <a:off x="508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1" name="Rectangle 79"/>
              <p:cNvSpPr>
                <a:spLocks noChangeArrowheads="1"/>
              </p:cNvSpPr>
              <p:nvPr/>
            </p:nvSpPr>
            <p:spPr bwMode="auto">
              <a:xfrm>
                <a:off x="4836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2" name="Rectangle 80"/>
              <p:cNvSpPr>
                <a:spLocks noChangeArrowheads="1"/>
              </p:cNvSpPr>
              <p:nvPr/>
            </p:nvSpPr>
            <p:spPr bwMode="auto">
              <a:xfrm>
                <a:off x="4592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3" name="Rectangle 81"/>
              <p:cNvSpPr>
                <a:spLocks noChangeArrowheads="1"/>
              </p:cNvSpPr>
              <p:nvPr/>
            </p:nvSpPr>
            <p:spPr bwMode="auto">
              <a:xfrm>
                <a:off x="4348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4" name="Rectangle 82"/>
              <p:cNvSpPr>
                <a:spLocks noChangeArrowheads="1"/>
              </p:cNvSpPr>
              <p:nvPr/>
            </p:nvSpPr>
            <p:spPr bwMode="auto">
              <a:xfrm>
                <a:off x="410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5" name="Rectangle 83"/>
              <p:cNvSpPr>
                <a:spLocks noChangeArrowheads="1"/>
              </p:cNvSpPr>
              <p:nvPr/>
            </p:nvSpPr>
            <p:spPr bwMode="auto">
              <a:xfrm>
                <a:off x="386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6" name="Rectangle 84"/>
              <p:cNvSpPr>
                <a:spLocks noChangeArrowheads="1"/>
              </p:cNvSpPr>
              <p:nvPr/>
            </p:nvSpPr>
            <p:spPr bwMode="auto">
              <a:xfrm>
                <a:off x="3616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7" name="Rectangle 85"/>
              <p:cNvSpPr>
                <a:spLocks noChangeArrowheads="1"/>
              </p:cNvSpPr>
              <p:nvPr/>
            </p:nvSpPr>
            <p:spPr bwMode="auto">
              <a:xfrm>
                <a:off x="3372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8" name="Rectangle 86"/>
              <p:cNvSpPr>
                <a:spLocks noChangeArrowheads="1"/>
              </p:cNvSpPr>
              <p:nvPr/>
            </p:nvSpPr>
            <p:spPr bwMode="auto">
              <a:xfrm>
                <a:off x="3128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59" name="Rectangle 87"/>
              <p:cNvSpPr>
                <a:spLocks noChangeArrowheads="1"/>
              </p:cNvSpPr>
              <p:nvPr/>
            </p:nvSpPr>
            <p:spPr bwMode="auto">
              <a:xfrm>
                <a:off x="2884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0" name="Rectangle 88"/>
              <p:cNvSpPr>
                <a:spLocks noChangeArrowheads="1"/>
              </p:cNvSpPr>
              <p:nvPr/>
            </p:nvSpPr>
            <p:spPr bwMode="auto">
              <a:xfrm>
                <a:off x="2640" y="232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1" name="Rectangle 89"/>
              <p:cNvSpPr>
                <a:spLocks noChangeArrowheads="1"/>
              </p:cNvSpPr>
              <p:nvPr/>
            </p:nvSpPr>
            <p:spPr bwMode="auto">
              <a:xfrm>
                <a:off x="532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2" name="Rectangle 90"/>
              <p:cNvSpPr>
                <a:spLocks noChangeArrowheads="1"/>
              </p:cNvSpPr>
              <p:nvPr/>
            </p:nvSpPr>
            <p:spPr bwMode="auto">
              <a:xfrm>
                <a:off x="508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3" name="Rectangle 91"/>
              <p:cNvSpPr>
                <a:spLocks noChangeArrowheads="1"/>
              </p:cNvSpPr>
              <p:nvPr/>
            </p:nvSpPr>
            <p:spPr bwMode="auto">
              <a:xfrm>
                <a:off x="4836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4" name="Rectangle 92"/>
              <p:cNvSpPr>
                <a:spLocks noChangeArrowheads="1"/>
              </p:cNvSpPr>
              <p:nvPr/>
            </p:nvSpPr>
            <p:spPr bwMode="auto">
              <a:xfrm>
                <a:off x="4592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5" name="Rectangle 93"/>
              <p:cNvSpPr>
                <a:spLocks noChangeArrowheads="1"/>
              </p:cNvSpPr>
              <p:nvPr/>
            </p:nvSpPr>
            <p:spPr bwMode="auto">
              <a:xfrm>
                <a:off x="4348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6" name="Rectangle 94"/>
              <p:cNvSpPr>
                <a:spLocks noChangeArrowheads="1"/>
              </p:cNvSpPr>
              <p:nvPr/>
            </p:nvSpPr>
            <p:spPr bwMode="auto">
              <a:xfrm>
                <a:off x="410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7" name="Rectangle 95"/>
              <p:cNvSpPr>
                <a:spLocks noChangeArrowheads="1"/>
              </p:cNvSpPr>
              <p:nvPr/>
            </p:nvSpPr>
            <p:spPr bwMode="auto">
              <a:xfrm>
                <a:off x="386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8" name="Rectangle 96"/>
              <p:cNvSpPr>
                <a:spLocks noChangeArrowheads="1"/>
              </p:cNvSpPr>
              <p:nvPr/>
            </p:nvSpPr>
            <p:spPr bwMode="auto">
              <a:xfrm>
                <a:off x="3616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69" name="Rectangle 97"/>
              <p:cNvSpPr>
                <a:spLocks noChangeArrowheads="1"/>
              </p:cNvSpPr>
              <p:nvPr/>
            </p:nvSpPr>
            <p:spPr bwMode="auto">
              <a:xfrm>
                <a:off x="3372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0" name="Rectangle 98"/>
              <p:cNvSpPr>
                <a:spLocks noChangeArrowheads="1"/>
              </p:cNvSpPr>
              <p:nvPr/>
            </p:nvSpPr>
            <p:spPr bwMode="auto">
              <a:xfrm>
                <a:off x="3128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1" name="Rectangle 99"/>
              <p:cNvSpPr>
                <a:spLocks noChangeArrowheads="1"/>
              </p:cNvSpPr>
              <p:nvPr/>
            </p:nvSpPr>
            <p:spPr bwMode="auto">
              <a:xfrm>
                <a:off x="2884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2" name="Rectangle 100"/>
              <p:cNvSpPr>
                <a:spLocks noChangeArrowheads="1"/>
              </p:cNvSpPr>
              <p:nvPr/>
            </p:nvSpPr>
            <p:spPr bwMode="auto">
              <a:xfrm>
                <a:off x="2640" y="2096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3" name="Rectangle 101"/>
              <p:cNvSpPr>
                <a:spLocks noChangeArrowheads="1"/>
              </p:cNvSpPr>
              <p:nvPr/>
            </p:nvSpPr>
            <p:spPr bwMode="auto">
              <a:xfrm>
                <a:off x="532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4" name="Rectangle 102"/>
              <p:cNvSpPr>
                <a:spLocks noChangeArrowheads="1"/>
              </p:cNvSpPr>
              <p:nvPr/>
            </p:nvSpPr>
            <p:spPr bwMode="auto">
              <a:xfrm>
                <a:off x="508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5" name="Rectangle 103"/>
              <p:cNvSpPr>
                <a:spLocks noChangeArrowheads="1"/>
              </p:cNvSpPr>
              <p:nvPr/>
            </p:nvSpPr>
            <p:spPr bwMode="auto">
              <a:xfrm>
                <a:off x="4836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6" name="Rectangle 104"/>
              <p:cNvSpPr>
                <a:spLocks noChangeArrowheads="1"/>
              </p:cNvSpPr>
              <p:nvPr/>
            </p:nvSpPr>
            <p:spPr bwMode="auto">
              <a:xfrm>
                <a:off x="4592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7" name="Rectangle 105"/>
              <p:cNvSpPr>
                <a:spLocks noChangeArrowheads="1"/>
              </p:cNvSpPr>
              <p:nvPr/>
            </p:nvSpPr>
            <p:spPr bwMode="auto">
              <a:xfrm>
                <a:off x="4348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8" name="Rectangle 106"/>
              <p:cNvSpPr>
                <a:spLocks noChangeArrowheads="1"/>
              </p:cNvSpPr>
              <p:nvPr/>
            </p:nvSpPr>
            <p:spPr bwMode="auto">
              <a:xfrm>
                <a:off x="410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79" name="Rectangle 107"/>
              <p:cNvSpPr>
                <a:spLocks noChangeArrowheads="1"/>
              </p:cNvSpPr>
              <p:nvPr/>
            </p:nvSpPr>
            <p:spPr bwMode="auto">
              <a:xfrm>
                <a:off x="386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0" name="Rectangle 108"/>
              <p:cNvSpPr>
                <a:spLocks noChangeArrowheads="1"/>
              </p:cNvSpPr>
              <p:nvPr/>
            </p:nvSpPr>
            <p:spPr bwMode="auto">
              <a:xfrm>
                <a:off x="3616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1" name="Rectangle 109"/>
              <p:cNvSpPr>
                <a:spLocks noChangeArrowheads="1"/>
              </p:cNvSpPr>
              <p:nvPr/>
            </p:nvSpPr>
            <p:spPr bwMode="auto">
              <a:xfrm>
                <a:off x="3372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2" name="Rectangle 110"/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3" name="Rectangle 111"/>
              <p:cNvSpPr>
                <a:spLocks noChangeArrowheads="1"/>
              </p:cNvSpPr>
              <p:nvPr/>
            </p:nvSpPr>
            <p:spPr bwMode="auto">
              <a:xfrm>
                <a:off x="2884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4" name="Rectangle 112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5" name="Rectangle 113"/>
              <p:cNvSpPr>
                <a:spLocks noChangeArrowheads="1"/>
              </p:cNvSpPr>
              <p:nvPr/>
            </p:nvSpPr>
            <p:spPr bwMode="auto">
              <a:xfrm>
                <a:off x="532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6" name="Rectangle 114"/>
              <p:cNvSpPr>
                <a:spLocks noChangeArrowheads="1"/>
              </p:cNvSpPr>
              <p:nvPr/>
            </p:nvSpPr>
            <p:spPr bwMode="auto">
              <a:xfrm>
                <a:off x="508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7" name="Rectangle 115"/>
              <p:cNvSpPr>
                <a:spLocks noChangeArrowheads="1"/>
              </p:cNvSpPr>
              <p:nvPr/>
            </p:nvSpPr>
            <p:spPr bwMode="auto">
              <a:xfrm>
                <a:off x="4836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8" name="Rectangle 116"/>
              <p:cNvSpPr>
                <a:spLocks noChangeArrowheads="1"/>
              </p:cNvSpPr>
              <p:nvPr/>
            </p:nvSpPr>
            <p:spPr bwMode="auto">
              <a:xfrm>
                <a:off x="4592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89" name="Rectangle 117"/>
              <p:cNvSpPr>
                <a:spLocks noChangeArrowheads="1"/>
              </p:cNvSpPr>
              <p:nvPr/>
            </p:nvSpPr>
            <p:spPr bwMode="auto">
              <a:xfrm>
                <a:off x="4348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0" name="Rectangle 118"/>
              <p:cNvSpPr>
                <a:spLocks noChangeArrowheads="1"/>
              </p:cNvSpPr>
              <p:nvPr/>
            </p:nvSpPr>
            <p:spPr bwMode="auto">
              <a:xfrm>
                <a:off x="410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1" name="Rectangle 119"/>
              <p:cNvSpPr>
                <a:spLocks noChangeArrowheads="1"/>
              </p:cNvSpPr>
              <p:nvPr/>
            </p:nvSpPr>
            <p:spPr bwMode="auto">
              <a:xfrm>
                <a:off x="386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2" name="Rectangle 120"/>
              <p:cNvSpPr>
                <a:spLocks noChangeArrowheads="1"/>
              </p:cNvSpPr>
              <p:nvPr/>
            </p:nvSpPr>
            <p:spPr bwMode="auto">
              <a:xfrm>
                <a:off x="3616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3" name="Rectangle 121"/>
              <p:cNvSpPr>
                <a:spLocks noChangeArrowheads="1"/>
              </p:cNvSpPr>
              <p:nvPr/>
            </p:nvSpPr>
            <p:spPr bwMode="auto">
              <a:xfrm>
                <a:off x="3372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4" name="Rectangle 122"/>
              <p:cNvSpPr>
                <a:spLocks noChangeArrowheads="1"/>
              </p:cNvSpPr>
              <p:nvPr/>
            </p:nvSpPr>
            <p:spPr bwMode="auto">
              <a:xfrm>
                <a:off x="3128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5" name="Rectangle 123"/>
              <p:cNvSpPr>
                <a:spLocks noChangeArrowheads="1"/>
              </p:cNvSpPr>
              <p:nvPr/>
            </p:nvSpPr>
            <p:spPr bwMode="auto">
              <a:xfrm>
                <a:off x="2884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6" name="Rectangle 124"/>
              <p:cNvSpPr>
                <a:spLocks noChangeArrowheads="1"/>
              </p:cNvSpPr>
              <p:nvPr/>
            </p:nvSpPr>
            <p:spPr bwMode="auto">
              <a:xfrm>
                <a:off x="2640" y="1648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7" name="Rectangle 125"/>
              <p:cNvSpPr>
                <a:spLocks noChangeArrowheads="1"/>
              </p:cNvSpPr>
              <p:nvPr/>
            </p:nvSpPr>
            <p:spPr bwMode="auto">
              <a:xfrm>
                <a:off x="532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8" name="Rectangle 126"/>
              <p:cNvSpPr>
                <a:spLocks noChangeArrowheads="1"/>
              </p:cNvSpPr>
              <p:nvPr/>
            </p:nvSpPr>
            <p:spPr bwMode="auto">
              <a:xfrm>
                <a:off x="508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199" name="Rectangle 127"/>
              <p:cNvSpPr>
                <a:spLocks noChangeArrowheads="1"/>
              </p:cNvSpPr>
              <p:nvPr/>
            </p:nvSpPr>
            <p:spPr bwMode="auto">
              <a:xfrm>
                <a:off x="4836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0" name="Rectangle 128"/>
              <p:cNvSpPr>
                <a:spLocks noChangeArrowheads="1"/>
              </p:cNvSpPr>
              <p:nvPr/>
            </p:nvSpPr>
            <p:spPr bwMode="auto">
              <a:xfrm>
                <a:off x="4592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1" name="Rectangle 129"/>
              <p:cNvSpPr>
                <a:spLocks noChangeArrowheads="1"/>
              </p:cNvSpPr>
              <p:nvPr/>
            </p:nvSpPr>
            <p:spPr bwMode="auto">
              <a:xfrm>
                <a:off x="4348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2" name="Rectangle 130"/>
              <p:cNvSpPr>
                <a:spLocks noChangeArrowheads="1"/>
              </p:cNvSpPr>
              <p:nvPr/>
            </p:nvSpPr>
            <p:spPr bwMode="auto">
              <a:xfrm>
                <a:off x="410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3" name="Rectangle 131"/>
              <p:cNvSpPr>
                <a:spLocks noChangeArrowheads="1"/>
              </p:cNvSpPr>
              <p:nvPr/>
            </p:nvSpPr>
            <p:spPr bwMode="auto">
              <a:xfrm>
                <a:off x="386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4" name="Rectangle 132"/>
              <p:cNvSpPr>
                <a:spLocks noChangeArrowheads="1"/>
              </p:cNvSpPr>
              <p:nvPr/>
            </p:nvSpPr>
            <p:spPr bwMode="auto">
              <a:xfrm>
                <a:off x="3616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5" name="Rectangle 133"/>
              <p:cNvSpPr>
                <a:spLocks noChangeArrowheads="1"/>
              </p:cNvSpPr>
              <p:nvPr/>
            </p:nvSpPr>
            <p:spPr bwMode="auto">
              <a:xfrm>
                <a:off x="3372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6" name="Rectangle 134"/>
              <p:cNvSpPr>
                <a:spLocks noChangeArrowheads="1"/>
              </p:cNvSpPr>
              <p:nvPr/>
            </p:nvSpPr>
            <p:spPr bwMode="auto">
              <a:xfrm>
                <a:off x="3128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7" name="Rectangle 135"/>
              <p:cNvSpPr>
                <a:spLocks noChangeArrowheads="1"/>
              </p:cNvSpPr>
              <p:nvPr/>
            </p:nvSpPr>
            <p:spPr bwMode="auto">
              <a:xfrm>
                <a:off x="2884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8" name="Rectangle 136"/>
              <p:cNvSpPr>
                <a:spLocks noChangeArrowheads="1"/>
              </p:cNvSpPr>
              <p:nvPr/>
            </p:nvSpPr>
            <p:spPr bwMode="auto">
              <a:xfrm>
                <a:off x="2640" y="1424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09" name="Rectangle 137"/>
              <p:cNvSpPr>
                <a:spLocks noChangeArrowheads="1"/>
              </p:cNvSpPr>
              <p:nvPr/>
            </p:nvSpPr>
            <p:spPr bwMode="auto">
              <a:xfrm>
                <a:off x="532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0" name="Rectangle 138"/>
              <p:cNvSpPr>
                <a:spLocks noChangeArrowheads="1"/>
              </p:cNvSpPr>
              <p:nvPr/>
            </p:nvSpPr>
            <p:spPr bwMode="auto">
              <a:xfrm>
                <a:off x="508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1" name="Rectangle 139"/>
              <p:cNvSpPr>
                <a:spLocks noChangeArrowheads="1"/>
              </p:cNvSpPr>
              <p:nvPr/>
            </p:nvSpPr>
            <p:spPr bwMode="auto">
              <a:xfrm>
                <a:off x="4836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2" name="Rectangle 140"/>
              <p:cNvSpPr>
                <a:spLocks noChangeArrowheads="1"/>
              </p:cNvSpPr>
              <p:nvPr/>
            </p:nvSpPr>
            <p:spPr bwMode="auto">
              <a:xfrm>
                <a:off x="4592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3" name="Rectangle 141"/>
              <p:cNvSpPr>
                <a:spLocks noChangeArrowheads="1"/>
              </p:cNvSpPr>
              <p:nvPr/>
            </p:nvSpPr>
            <p:spPr bwMode="auto">
              <a:xfrm>
                <a:off x="4348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4" name="Rectangle 142"/>
              <p:cNvSpPr>
                <a:spLocks noChangeArrowheads="1"/>
              </p:cNvSpPr>
              <p:nvPr/>
            </p:nvSpPr>
            <p:spPr bwMode="auto">
              <a:xfrm>
                <a:off x="410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5" name="Rectangle 143"/>
              <p:cNvSpPr>
                <a:spLocks noChangeArrowheads="1"/>
              </p:cNvSpPr>
              <p:nvPr/>
            </p:nvSpPr>
            <p:spPr bwMode="auto">
              <a:xfrm>
                <a:off x="386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6" name="Rectangle 144"/>
              <p:cNvSpPr>
                <a:spLocks noChangeArrowheads="1"/>
              </p:cNvSpPr>
              <p:nvPr/>
            </p:nvSpPr>
            <p:spPr bwMode="auto">
              <a:xfrm>
                <a:off x="3616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7" name="Rectangle 145"/>
              <p:cNvSpPr>
                <a:spLocks noChangeArrowheads="1"/>
              </p:cNvSpPr>
              <p:nvPr/>
            </p:nvSpPr>
            <p:spPr bwMode="auto">
              <a:xfrm>
                <a:off x="3372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8" name="Rectangle 146"/>
              <p:cNvSpPr>
                <a:spLocks noChangeArrowheads="1"/>
              </p:cNvSpPr>
              <p:nvPr/>
            </p:nvSpPr>
            <p:spPr bwMode="auto">
              <a:xfrm>
                <a:off x="3128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19" name="Rectangle 147"/>
              <p:cNvSpPr>
                <a:spLocks noChangeArrowheads="1"/>
              </p:cNvSpPr>
              <p:nvPr/>
            </p:nvSpPr>
            <p:spPr bwMode="auto">
              <a:xfrm>
                <a:off x="2884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20" name="Rectangle 148"/>
              <p:cNvSpPr>
                <a:spLocks noChangeArrowheads="1"/>
              </p:cNvSpPr>
              <p:nvPr/>
            </p:nvSpPr>
            <p:spPr bwMode="auto">
              <a:xfrm>
                <a:off x="2640" y="1200"/>
                <a:ext cx="24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endParaRPr lang="en-US" sz="1500"/>
              </a:p>
            </p:txBody>
          </p:sp>
          <p:sp>
            <p:nvSpPr>
              <p:cNvPr id="259221" name="Line 149"/>
              <p:cNvSpPr>
                <a:spLocks noChangeShapeType="1"/>
              </p:cNvSpPr>
              <p:nvPr/>
            </p:nvSpPr>
            <p:spPr bwMode="auto">
              <a:xfrm>
                <a:off x="2640" y="142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2" name="Line 150"/>
              <p:cNvSpPr>
                <a:spLocks noChangeShapeType="1"/>
              </p:cNvSpPr>
              <p:nvPr/>
            </p:nvSpPr>
            <p:spPr bwMode="auto">
              <a:xfrm>
                <a:off x="2640" y="1648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3" name="Line 151"/>
              <p:cNvSpPr>
                <a:spLocks noChangeShapeType="1"/>
              </p:cNvSpPr>
              <p:nvPr/>
            </p:nvSpPr>
            <p:spPr bwMode="auto">
              <a:xfrm>
                <a:off x="2640" y="1872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4" name="Line 152"/>
              <p:cNvSpPr>
                <a:spLocks noChangeShapeType="1"/>
              </p:cNvSpPr>
              <p:nvPr/>
            </p:nvSpPr>
            <p:spPr bwMode="auto">
              <a:xfrm>
                <a:off x="2640" y="2096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5" name="Line 153"/>
              <p:cNvSpPr>
                <a:spLocks noChangeShapeType="1"/>
              </p:cNvSpPr>
              <p:nvPr/>
            </p:nvSpPr>
            <p:spPr bwMode="auto">
              <a:xfrm>
                <a:off x="2640" y="2320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6" name="Line 154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7" name="Line 155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8" name="Line 156"/>
              <p:cNvSpPr>
                <a:spLocks noChangeShapeType="1"/>
              </p:cNvSpPr>
              <p:nvPr/>
            </p:nvSpPr>
            <p:spPr bwMode="auto">
              <a:xfrm>
                <a:off x="2640" y="2969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29" name="Line 157"/>
              <p:cNvSpPr>
                <a:spLocks noChangeShapeType="1"/>
              </p:cNvSpPr>
              <p:nvPr/>
            </p:nvSpPr>
            <p:spPr bwMode="auto">
              <a:xfrm>
                <a:off x="2640" y="3193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0" name="Line 158"/>
              <p:cNvSpPr>
                <a:spLocks noChangeShapeType="1"/>
              </p:cNvSpPr>
              <p:nvPr/>
            </p:nvSpPr>
            <p:spPr bwMode="auto">
              <a:xfrm>
                <a:off x="2640" y="3417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1" name="Line 159"/>
              <p:cNvSpPr>
                <a:spLocks noChangeShapeType="1"/>
              </p:cNvSpPr>
              <p:nvPr/>
            </p:nvSpPr>
            <p:spPr bwMode="auto">
              <a:xfrm>
                <a:off x="2640" y="3641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2" name="Line 160"/>
              <p:cNvSpPr>
                <a:spLocks noChangeShapeType="1"/>
              </p:cNvSpPr>
              <p:nvPr/>
            </p:nvSpPr>
            <p:spPr bwMode="auto">
              <a:xfrm>
                <a:off x="288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3" name="Line 161"/>
              <p:cNvSpPr>
                <a:spLocks noChangeShapeType="1"/>
              </p:cNvSpPr>
              <p:nvPr/>
            </p:nvSpPr>
            <p:spPr bwMode="auto">
              <a:xfrm>
                <a:off x="312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4" name="Line 162"/>
              <p:cNvSpPr>
                <a:spLocks noChangeShapeType="1"/>
              </p:cNvSpPr>
              <p:nvPr/>
            </p:nvSpPr>
            <p:spPr bwMode="auto">
              <a:xfrm>
                <a:off x="337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5" name="Line 163"/>
              <p:cNvSpPr>
                <a:spLocks noChangeShapeType="1"/>
              </p:cNvSpPr>
              <p:nvPr/>
            </p:nvSpPr>
            <p:spPr bwMode="auto">
              <a:xfrm>
                <a:off x="361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6" name="Line 164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7" name="Line 165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8" name="Line 166"/>
              <p:cNvSpPr>
                <a:spLocks noChangeShapeType="1"/>
              </p:cNvSpPr>
              <p:nvPr/>
            </p:nvSpPr>
            <p:spPr bwMode="auto">
              <a:xfrm>
                <a:off x="4348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39" name="Line 167"/>
              <p:cNvSpPr>
                <a:spLocks noChangeShapeType="1"/>
              </p:cNvSpPr>
              <p:nvPr/>
            </p:nvSpPr>
            <p:spPr bwMode="auto">
              <a:xfrm>
                <a:off x="4592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0" name="Line 168"/>
              <p:cNvSpPr>
                <a:spLocks noChangeShapeType="1"/>
              </p:cNvSpPr>
              <p:nvPr/>
            </p:nvSpPr>
            <p:spPr bwMode="auto">
              <a:xfrm>
                <a:off x="4836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1" name="Line 169"/>
              <p:cNvSpPr>
                <a:spLocks noChangeShapeType="1"/>
              </p:cNvSpPr>
              <p:nvPr/>
            </p:nvSpPr>
            <p:spPr bwMode="auto">
              <a:xfrm>
                <a:off x="5080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2" name="Line 170"/>
              <p:cNvSpPr>
                <a:spLocks noChangeShapeType="1"/>
              </p:cNvSpPr>
              <p:nvPr/>
            </p:nvSpPr>
            <p:spPr bwMode="auto">
              <a:xfrm>
                <a:off x="5324" y="1200"/>
                <a:ext cx="0" cy="26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3" name="Line 171"/>
              <p:cNvSpPr>
                <a:spLocks noChangeShapeType="1"/>
              </p:cNvSpPr>
              <p:nvPr/>
            </p:nvSpPr>
            <p:spPr bwMode="auto">
              <a:xfrm>
                <a:off x="2640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4" name="Line 172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5" name="Line 173"/>
              <p:cNvSpPr>
                <a:spLocks noChangeShapeType="1"/>
              </p:cNvSpPr>
              <p:nvPr/>
            </p:nvSpPr>
            <p:spPr bwMode="auto">
              <a:xfrm>
                <a:off x="2640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6" name="Line 174"/>
              <p:cNvSpPr>
                <a:spLocks noChangeShapeType="1"/>
              </p:cNvSpPr>
              <p:nvPr/>
            </p:nvSpPr>
            <p:spPr bwMode="auto">
              <a:xfrm>
                <a:off x="5568" y="2544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7" name="Line 175"/>
              <p:cNvSpPr>
                <a:spLocks noChangeShapeType="1"/>
              </p:cNvSpPr>
              <p:nvPr/>
            </p:nvSpPr>
            <p:spPr bwMode="auto">
              <a:xfrm>
                <a:off x="5568" y="1200"/>
                <a:ext cx="0" cy="13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8" name="Line 176"/>
              <p:cNvSpPr>
                <a:spLocks noChangeShapeType="1"/>
              </p:cNvSpPr>
              <p:nvPr/>
            </p:nvSpPr>
            <p:spPr bwMode="auto">
              <a:xfrm>
                <a:off x="5568" y="2745"/>
                <a:ext cx="0" cy="11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49" name="Line 177"/>
              <p:cNvSpPr>
                <a:spLocks noChangeShapeType="1"/>
              </p:cNvSpPr>
              <p:nvPr/>
            </p:nvSpPr>
            <p:spPr bwMode="auto">
              <a:xfrm>
                <a:off x="3860" y="1200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0" name="Line 178"/>
              <p:cNvSpPr>
                <a:spLocks noChangeShapeType="1"/>
              </p:cNvSpPr>
              <p:nvPr/>
            </p:nvSpPr>
            <p:spPr bwMode="auto">
              <a:xfrm>
                <a:off x="2640" y="1200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1" name="Line 179"/>
              <p:cNvSpPr>
                <a:spLocks noChangeShapeType="1"/>
              </p:cNvSpPr>
              <p:nvPr/>
            </p:nvSpPr>
            <p:spPr bwMode="auto">
              <a:xfrm>
                <a:off x="4104" y="1200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2" name="Line 180"/>
              <p:cNvSpPr>
                <a:spLocks noChangeShapeType="1"/>
              </p:cNvSpPr>
              <p:nvPr/>
            </p:nvSpPr>
            <p:spPr bwMode="auto">
              <a:xfrm>
                <a:off x="3860" y="3865"/>
                <a:ext cx="2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3" name="Line 181"/>
              <p:cNvSpPr>
                <a:spLocks noChangeShapeType="1"/>
              </p:cNvSpPr>
              <p:nvPr/>
            </p:nvSpPr>
            <p:spPr bwMode="auto">
              <a:xfrm>
                <a:off x="2640" y="3865"/>
                <a:ext cx="122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4" name="Line 182"/>
              <p:cNvSpPr>
                <a:spLocks noChangeShapeType="1"/>
              </p:cNvSpPr>
              <p:nvPr/>
            </p:nvSpPr>
            <p:spPr bwMode="auto">
              <a:xfrm>
                <a:off x="4104" y="3865"/>
                <a:ext cx="14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5" name="Line 183"/>
              <p:cNvSpPr>
                <a:spLocks noChangeShapeType="1"/>
              </p:cNvSpPr>
              <p:nvPr/>
            </p:nvSpPr>
            <p:spPr bwMode="auto">
              <a:xfrm flipV="1">
                <a:off x="4106" y="100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6" name="Line 184"/>
              <p:cNvSpPr>
                <a:spLocks noChangeShapeType="1"/>
              </p:cNvSpPr>
              <p:nvPr/>
            </p:nvSpPr>
            <p:spPr bwMode="auto">
              <a:xfrm rot="5400000" flipV="1">
                <a:off x="5405" y="2281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57" name="Text Box 185"/>
              <p:cNvSpPr txBox="1">
                <a:spLocks noChangeArrowheads="1"/>
              </p:cNvSpPr>
              <p:nvPr/>
            </p:nvSpPr>
            <p:spPr bwMode="auto">
              <a:xfrm>
                <a:off x="4131" y="937"/>
                <a:ext cx="36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259258" name="Text Box 186"/>
              <p:cNvSpPr txBox="1">
                <a:spLocks noChangeArrowheads="1"/>
              </p:cNvSpPr>
              <p:nvPr/>
            </p:nvSpPr>
            <p:spPr bwMode="auto">
              <a:xfrm>
                <a:off x="5579" y="2546"/>
                <a:ext cx="36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500" i="1"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259259" name="Freeform 187"/>
            <p:cNvSpPr>
              <a:spLocks/>
            </p:cNvSpPr>
            <p:nvPr/>
          </p:nvSpPr>
          <p:spPr bwMode="auto">
            <a:xfrm flipV="1">
              <a:off x="4178" y="1699"/>
              <a:ext cx="977" cy="1778"/>
            </a:xfrm>
            <a:custGeom>
              <a:avLst/>
              <a:gdLst>
                <a:gd name="T0" fmla="*/ 0 w 977"/>
                <a:gd name="T1" fmla="*/ 12 h 1778"/>
                <a:gd name="T2" fmla="*/ 250 w 977"/>
                <a:gd name="T3" fmla="*/ 1327 h 1778"/>
                <a:gd name="T4" fmla="*/ 488 w 977"/>
                <a:gd name="T5" fmla="*/ 1778 h 1778"/>
                <a:gd name="T6" fmla="*/ 739 w 977"/>
                <a:gd name="T7" fmla="*/ 1327 h 1778"/>
                <a:gd name="T8" fmla="*/ 977 w 977"/>
                <a:gd name="T9" fmla="*/ 0 h 1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1778">
                  <a:moveTo>
                    <a:pt x="0" y="12"/>
                  </a:moveTo>
                  <a:cubicBezTo>
                    <a:pt x="84" y="522"/>
                    <a:pt x="169" y="1033"/>
                    <a:pt x="250" y="1327"/>
                  </a:cubicBezTo>
                  <a:cubicBezTo>
                    <a:pt x="331" y="1621"/>
                    <a:pt x="407" y="1778"/>
                    <a:pt x="488" y="1778"/>
                  </a:cubicBezTo>
                  <a:cubicBezTo>
                    <a:pt x="569" y="1778"/>
                    <a:pt x="658" y="1623"/>
                    <a:pt x="739" y="1327"/>
                  </a:cubicBezTo>
                  <a:cubicBezTo>
                    <a:pt x="820" y="1031"/>
                    <a:pt x="898" y="515"/>
                    <a:pt x="977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9260" name="Freeform 188"/>
          <p:cNvSpPr>
            <a:spLocks/>
          </p:cNvSpPr>
          <p:nvPr/>
        </p:nvSpPr>
        <p:spPr bwMode="auto">
          <a:xfrm flipV="1">
            <a:off x="6640513" y="2684463"/>
            <a:ext cx="1550987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266" name="Rectangle 194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085850"/>
          </a:xfrm>
        </p:spPr>
        <p:txBody>
          <a:bodyPr/>
          <a:lstStyle/>
          <a:p>
            <a:r>
              <a:rPr lang="en-US" sz="3400" dirty="0">
                <a:solidFill>
                  <a:srgbClr val="FF0000"/>
                </a:solidFill>
              </a:rPr>
              <a:t>Line of Symmetry</a:t>
            </a:r>
          </a:p>
        </p:txBody>
      </p:sp>
      <p:sp>
        <p:nvSpPr>
          <p:cNvPr id="259267" name="Freeform 195"/>
          <p:cNvSpPr>
            <a:spLocks/>
          </p:cNvSpPr>
          <p:nvPr/>
        </p:nvSpPr>
        <p:spPr bwMode="auto">
          <a:xfrm>
            <a:off x="5068888" y="2608263"/>
            <a:ext cx="776287" cy="2822575"/>
          </a:xfrm>
          <a:custGeom>
            <a:avLst/>
            <a:gdLst>
              <a:gd name="T0" fmla="*/ 0 w 489"/>
              <a:gd name="T1" fmla="*/ 1778 h 1778"/>
              <a:gd name="T2" fmla="*/ 251 w 489"/>
              <a:gd name="T3" fmla="*/ 1327 h 1778"/>
              <a:gd name="T4" fmla="*/ 489 w 489"/>
              <a:gd name="T5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270" name="Freeform 198"/>
          <p:cNvSpPr>
            <a:spLocks/>
          </p:cNvSpPr>
          <p:nvPr/>
        </p:nvSpPr>
        <p:spPr bwMode="auto">
          <a:xfrm flipH="1">
            <a:off x="4281488" y="2608263"/>
            <a:ext cx="776287" cy="2822575"/>
          </a:xfrm>
          <a:custGeom>
            <a:avLst/>
            <a:gdLst>
              <a:gd name="T0" fmla="*/ 0 w 489"/>
              <a:gd name="T1" fmla="*/ 1778 h 1778"/>
              <a:gd name="T2" fmla="*/ 251 w 489"/>
              <a:gd name="T3" fmla="*/ 1327 h 1778"/>
              <a:gd name="T4" fmla="*/ 489 w 489"/>
              <a:gd name="T5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9" h="1778">
                <a:moveTo>
                  <a:pt x="0" y="1778"/>
                </a:moveTo>
                <a:cubicBezTo>
                  <a:pt x="68" y="1773"/>
                  <a:pt x="170" y="1623"/>
                  <a:pt x="251" y="1327"/>
                </a:cubicBezTo>
                <a:cubicBezTo>
                  <a:pt x="332" y="1031"/>
                  <a:pt x="410" y="515"/>
                  <a:pt x="489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271" name="Line 199"/>
          <p:cNvSpPr>
            <a:spLocks noChangeShapeType="1"/>
          </p:cNvSpPr>
          <p:nvPr/>
        </p:nvSpPr>
        <p:spPr bwMode="auto">
          <a:xfrm flipV="1">
            <a:off x="5060950" y="1601788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272" name="Line 200"/>
          <p:cNvSpPr>
            <a:spLocks noChangeShapeType="1"/>
          </p:cNvSpPr>
          <p:nvPr/>
        </p:nvSpPr>
        <p:spPr bwMode="auto">
          <a:xfrm flipV="1">
            <a:off x="7407275" y="1774825"/>
            <a:ext cx="0" cy="4667250"/>
          </a:xfrm>
          <a:prstGeom prst="lin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275" name="Text Box 203"/>
          <p:cNvSpPr txBox="1">
            <a:spLocks noChangeArrowheads="1"/>
          </p:cNvSpPr>
          <p:nvPr/>
        </p:nvSpPr>
        <p:spPr bwMode="auto">
          <a:xfrm>
            <a:off x="0" y="1905000"/>
            <a:ext cx="38100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Note: If we graphed one side of the parabola, we could “fold” (or </a:t>
            </a:r>
            <a:r>
              <a:rPr lang="en-US" sz="3200" u="sng">
                <a:latin typeface="Times New Roman" pitchFamily="18" charset="0"/>
              </a:rPr>
              <a:t>REFLECT</a:t>
            </a:r>
            <a:r>
              <a:rPr lang="en-US" sz="3200">
                <a:latin typeface="Times New Roman" pitchFamily="18" charset="0"/>
              </a:rPr>
              <a:t>) it over, the line of symmetry to graph the other side.</a:t>
            </a:r>
          </a:p>
        </p:txBody>
      </p:sp>
      <p:grpSp>
        <p:nvGrpSpPr>
          <p:cNvPr id="259276" name="Group 204"/>
          <p:cNvGrpSpPr>
            <a:grpSpLocks/>
          </p:cNvGrpSpPr>
          <p:nvPr/>
        </p:nvGrpSpPr>
        <p:grpSpPr bwMode="auto">
          <a:xfrm>
            <a:off x="5105400" y="762000"/>
            <a:ext cx="2360613" cy="946150"/>
            <a:chOff x="3564" y="935"/>
            <a:chExt cx="1091" cy="552"/>
          </a:xfrm>
        </p:grpSpPr>
        <p:sp>
          <p:nvSpPr>
            <p:cNvPr id="259277" name="Text Box 205"/>
            <p:cNvSpPr txBox="1">
              <a:spLocks noChangeArrowheads="1"/>
            </p:cNvSpPr>
            <p:nvPr/>
          </p:nvSpPr>
          <p:spPr bwMode="auto">
            <a:xfrm>
              <a:off x="3564" y="935"/>
              <a:ext cx="781" cy="5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Line of Symmetry</a:t>
              </a:r>
            </a:p>
          </p:txBody>
        </p:sp>
        <p:sp>
          <p:nvSpPr>
            <p:cNvPr id="259278" name="AutoShape 206"/>
            <p:cNvSpPr>
              <a:spLocks noChangeArrowheads="1"/>
            </p:cNvSpPr>
            <p:nvPr/>
          </p:nvSpPr>
          <p:spPr bwMode="auto">
            <a:xfrm rot="-19625750">
              <a:off x="4258" y="1293"/>
              <a:ext cx="397" cy="179"/>
            </a:xfrm>
            <a:prstGeom prst="rightArrow">
              <a:avLst>
                <a:gd name="adj1" fmla="val 50000"/>
                <a:gd name="adj2" fmla="val 55447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9279" name="Text Box 207"/>
          <p:cNvSpPr txBox="1">
            <a:spLocks noChangeArrowheads="1"/>
          </p:cNvSpPr>
          <p:nvPr/>
        </p:nvSpPr>
        <p:spPr bwMode="auto">
          <a:xfrm>
            <a:off x="3733800" y="5911850"/>
            <a:ext cx="5334000" cy="9461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line of symmetry ALWAYS passes through the vertex.</a:t>
            </a:r>
          </a:p>
        </p:txBody>
      </p:sp>
    </p:spTree>
    <p:extLst>
      <p:ext uri="{BB962C8B-B14F-4D97-AF65-F5344CB8AC3E}">
        <p14:creationId xmlns:p14="http://schemas.microsoft.com/office/powerpoint/2010/main" val="8893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92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2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04850"/>
            <a:ext cx="9143999" cy="638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Mitch has 50 yards of fence material to </a:t>
            </a:r>
            <a:r>
              <a:rPr lang="en-US" sz="2800" dirty="0" smtClean="0"/>
              <a:t>enclose a rectangular area. </a:t>
            </a:r>
          </a:p>
          <a:p>
            <a:pPr marL="0" indent="0">
              <a:buNone/>
            </a:pPr>
            <a:r>
              <a:rPr lang="en-US" sz="2800" dirty="0"/>
              <a:t>The table shows how different widths and lengths affect the area.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Does the area represent</a:t>
            </a:r>
          </a:p>
          <a:p>
            <a:pPr marL="0" indent="0">
              <a:buNone/>
            </a:pPr>
            <a:r>
              <a:rPr lang="en-US" sz="2600" dirty="0" smtClean="0"/>
              <a:t>a quadratic function?</a:t>
            </a:r>
          </a:p>
          <a:p>
            <a:pPr marL="0" indent="0">
              <a:buNone/>
            </a:pPr>
            <a:r>
              <a:rPr lang="en-US" sz="2600" dirty="0" smtClean="0"/>
              <a:t>What is the a, b, and c?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3832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2: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97489"/>
              </p:ext>
            </p:extLst>
          </p:nvPr>
        </p:nvGraphicFramePr>
        <p:xfrm>
          <a:off x="152400" y="2667000"/>
          <a:ext cx="4038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Area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</a:t>
                      </a:r>
                      <a:r>
                        <a:rPr lang="en-US" sz="2400" baseline="0" dirty="0" smtClean="0"/>
                        <a:t> –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x(25 – x)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Program Files\Microsoft Office\MEDIA\OFFICE14\Bullets\j01158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47053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68698" y="4800600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(x) = x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6324600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l(x) = 25 – 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643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/>
              <a:t>Pg</a:t>
            </a:r>
            <a:r>
              <a:rPr lang="en-US" sz="3600" b="1" dirty="0" smtClean="0"/>
              <a:t> 259 </a:t>
            </a:r>
          </a:p>
          <a:p>
            <a:pPr marL="0" indent="0" algn="ctr">
              <a:buNone/>
            </a:pPr>
            <a:r>
              <a:rPr lang="en-US" sz="3600" b="1" dirty="0" smtClean="0"/>
              <a:t>Ex: 1, 2, 7 – 15, 17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Revenue</a:t>
            </a:r>
            <a:r>
              <a:rPr lang="en-US" sz="2800" dirty="0" smtClean="0"/>
              <a:t> is the amount of money a company takes in.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u="sng" dirty="0" smtClean="0"/>
              <a:t>Cost</a:t>
            </a:r>
            <a:r>
              <a:rPr lang="en-US" sz="2800" dirty="0" smtClean="0"/>
              <a:t> is the amount you spend.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u="sng" dirty="0" smtClean="0"/>
              <a:t>Profit</a:t>
            </a:r>
            <a:r>
              <a:rPr lang="en-US" sz="2800" dirty="0" smtClean="0"/>
              <a:t> is the total amount you make after subtracting all the costs.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Profit = Revenue – Cost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Terms!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Revenue is a Quadratic Function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Revenue </a:t>
            </a:r>
            <a:r>
              <a:rPr lang="en-US" sz="3600" dirty="0"/>
              <a:t>Function: R(x) = x • y</a:t>
            </a:r>
          </a:p>
          <a:p>
            <a:pPr marL="0" indent="0" algn="ctr">
              <a:buNone/>
            </a:pPr>
            <a:r>
              <a:rPr lang="en-US" sz="3600" dirty="0" smtClean="0"/>
              <a:t>x </a:t>
            </a:r>
            <a:r>
              <a:rPr lang="en-US" sz="3600" dirty="0"/>
              <a:t>= price</a:t>
            </a:r>
          </a:p>
          <a:p>
            <a:pPr marL="0" indent="0" algn="ctr">
              <a:buNone/>
            </a:pPr>
            <a:r>
              <a:rPr lang="en-US" sz="3600" dirty="0"/>
              <a:t>y = number of items sold</a:t>
            </a:r>
          </a:p>
        </p:txBody>
      </p:sp>
    </p:spTree>
    <p:extLst>
      <p:ext uri="{BB962C8B-B14F-4D97-AF65-F5344CB8AC3E}">
        <p14:creationId xmlns:p14="http://schemas.microsoft.com/office/powerpoint/2010/main" val="41949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Example 3: Predicting   Maximum Revenue</a:t>
            </a:r>
            <a:endParaRPr lang="en-US" sz="4800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number of Cheerios sold can be represented by              y </a:t>
            </a:r>
            <a:r>
              <a:rPr lang="en-US" sz="2800" dirty="0"/>
              <a:t>= -15,358.93x + 73,622.50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evelop </a:t>
            </a:r>
            <a:r>
              <a:rPr lang="en-US" sz="2800" dirty="0"/>
              <a:t>a model for the weekly revenue </a:t>
            </a:r>
            <a:r>
              <a:rPr lang="en-US" sz="2800" dirty="0" smtClean="0"/>
              <a:t>generated.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Determine the maximum revenue and how to achieve it.</a:t>
            </a:r>
          </a:p>
        </p:txBody>
      </p:sp>
      <p:pic>
        <p:nvPicPr>
          <p:cNvPr id="323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35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"/>
            <a:ext cx="31242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65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00200" y="381000"/>
            <a:ext cx="8229600" cy="1371600"/>
          </a:xfrm>
        </p:spPr>
        <p:txBody>
          <a:bodyPr/>
          <a:lstStyle/>
          <a:p>
            <a:r>
              <a:rPr lang="en-US" dirty="0"/>
              <a:t>Model: R(x) = x • y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/>
              <a:t>The revenue: Multiply price per box, x, by the number sold, y.</a:t>
            </a:r>
          </a:p>
          <a:p>
            <a:r>
              <a:rPr lang="en-US" sz="3200" dirty="0"/>
              <a:t>y = -15,358.93x + 73,622.50</a:t>
            </a:r>
          </a:p>
          <a:p>
            <a:r>
              <a:rPr lang="en-US" sz="3200" dirty="0"/>
              <a:t>R(x) = -15,358.93x² + 73,622.50x</a:t>
            </a:r>
          </a:p>
          <a:p>
            <a:r>
              <a:rPr lang="en-US" sz="3200" dirty="0"/>
              <a:t>This is a Quadratic Model! </a:t>
            </a:r>
          </a:p>
          <a:p>
            <a:r>
              <a:rPr lang="en-US" sz="3200" dirty="0"/>
              <a:t>Now find the maximum revenue graphically!!!!</a:t>
            </a:r>
          </a:p>
        </p:txBody>
      </p:sp>
      <p:pic>
        <p:nvPicPr>
          <p:cNvPr id="325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"/>
            <a:ext cx="396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4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752600" y="609600"/>
            <a:ext cx="8229600" cy="1371600"/>
          </a:xfrm>
        </p:spPr>
        <p:txBody>
          <a:bodyPr/>
          <a:lstStyle/>
          <a:p>
            <a:r>
              <a:rPr lang="en-US" dirty="0"/>
              <a:t>Solve Graphically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8686800" cy="4876800"/>
          </a:xfrm>
        </p:spPr>
        <p:txBody>
          <a:bodyPr/>
          <a:lstStyle/>
          <a:p>
            <a:r>
              <a:rPr lang="en-US" sz="2800" dirty="0"/>
              <a:t>Graph R(x) = -15,358.93x² + 73,622.50x</a:t>
            </a:r>
          </a:p>
          <a:p>
            <a:endParaRPr lang="en-US" sz="2800" dirty="0"/>
          </a:p>
          <a:p>
            <a:r>
              <a:rPr lang="en-US" sz="2800" dirty="0"/>
              <a:t>Find Maximum on the Graph</a:t>
            </a:r>
          </a:p>
          <a:p>
            <a:endParaRPr lang="en-US" sz="2800" dirty="0"/>
          </a:p>
          <a:p>
            <a:r>
              <a:rPr lang="en-US" sz="2800" dirty="0"/>
              <a:t>Maximum: </a:t>
            </a:r>
            <a:r>
              <a:rPr lang="en-US" sz="2800" dirty="0" smtClean="0"/>
              <a:t>(2.4,  88,227)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>
                <a:solidFill>
                  <a:srgbClr val="00B0F0"/>
                </a:solidFill>
              </a:rPr>
              <a:t>T</a:t>
            </a:r>
            <a:r>
              <a:rPr lang="en-US" sz="2800" b="1" dirty="0" smtClean="0">
                <a:solidFill>
                  <a:srgbClr val="00B0F0"/>
                </a:solidFill>
              </a:rPr>
              <a:t>o </a:t>
            </a:r>
            <a:r>
              <a:rPr lang="en-US" sz="2800" b="1" dirty="0">
                <a:solidFill>
                  <a:srgbClr val="00B0F0"/>
                </a:solidFill>
              </a:rPr>
              <a:t>maximize revenue, </a:t>
            </a:r>
            <a:r>
              <a:rPr lang="en-US" sz="2800" b="1" dirty="0" smtClean="0">
                <a:solidFill>
                  <a:srgbClr val="00B0F0"/>
                </a:solidFill>
              </a:rPr>
              <a:t>they should set the </a:t>
            </a:r>
            <a:r>
              <a:rPr lang="en-US" sz="2800" b="1" dirty="0">
                <a:solidFill>
                  <a:srgbClr val="00B0F0"/>
                </a:solidFill>
              </a:rPr>
              <a:t>price at $2.40 a box</a:t>
            </a:r>
            <a:r>
              <a:rPr lang="en-US" sz="2800" b="1" dirty="0" smtClean="0">
                <a:solidFill>
                  <a:srgbClr val="00B0F0"/>
                </a:solidFill>
              </a:rPr>
              <a:t>. The revenue would be </a:t>
            </a:r>
            <a:r>
              <a:rPr lang="en-US" sz="2800" b="1" dirty="0">
                <a:solidFill>
                  <a:srgbClr val="00B0F0"/>
                </a:solidFill>
              </a:rPr>
              <a:t>$88,227.</a:t>
            </a:r>
          </a:p>
        </p:txBody>
      </p:sp>
      <p:pic>
        <p:nvPicPr>
          <p:cNvPr id="3297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9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Find each product:</a:t>
            </a:r>
          </a:p>
          <a:p>
            <a:pPr marL="0" indent="0">
              <a:buNone/>
            </a:pP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(3x – 1)(x – 4)</a:t>
            </a:r>
          </a:p>
          <a:p>
            <a:pPr marL="457200" indent="-457200">
              <a:buAutoNum type="arabicPeriod"/>
            </a:pP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-(x + 5)(4x – 3)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 Now”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70037"/>
            <a:ext cx="9143999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NHS runs the Mr. Oxford Pageant to raise money.</a:t>
            </a:r>
          </a:p>
          <a:p>
            <a:pPr marL="0" indent="0">
              <a:buNone/>
            </a:pPr>
            <a:r>
              <a:rPr lang="en-US" sz="2800" dirty="0" smtClean="0"/>
              <a:t>Last year, tickets sold for $5 each and 300 people attended.</a:t>
            </a:r>
          </a:p>
          <a:p>
            <a:pPr marL="0" indent="0">
              <a:buNone/>
            </a:pPr>
            <a:r>
              <a:rPr lang="en-US" sz="2800" dirty="0" smtClean="0"/>
              <a:t>This year, we want to make a bigger profit.</a:t>
            </a:r>
          </a:p>
          <a:p>
            <a:pPr marL="0" indent="0">
              <a:buNone/>
            </a:pPr>
            <a:r>
              <a:rPr lang="en-US" sz="2800" dirty="0" smtClean="0"/>
              <a:t>We estimate that each dollar increase in ticket price will drop attendance by 20 people.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Our main questions to think about: </a:t>
            </a:r>
          </a:p>
          <a:p>
            <a:pPr marL="0" indent="0">
              <a:buNone/>
            </a:pPr>
            <a:r>
              <a:rPr lang="en-US" sz="2800" dirty="0" smtClean="0"/>
              <a:t>What should the ticket price be to obtain the maximum revenue?</a:t>
            </a:r>
          </a:p>
          <a:p>
            <a:pPr marL="0" indent="0">
              <a:buNone/>
            </a:pPr>
            <a:r>
              <a:rPr lang="en-US" sz="2800" dirty="0" smtClean="0"/>
              <a:t>What is the maximum revenue?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4: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243840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3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3999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smtClean="0"/>
              <a:t>Solution</a:t>
            </a:r>
          </a:p>
          <a:p>
            <a:pPr marL="0" indent="0">
              <a:buNone/>
            </a:pPr>
            <a:r>
              <a:rPr lang="en-US" sz="2800" dirty="0" smtClean="0"/>
              <a:t>Let x be the increase in the ticket price, in dollars.</a:t>
            </a:r>
          </a:p>
          <a:p>
            <a:pPr marL="0" indent="0">
              <a:buNone/>
            </a:pPr>
            <a:r>
              <a:rPr lang="en-US" sz="2800" dirty="0" smtClean="0"/>
              <a:t>Write the ticket price, T(x).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T(x) = 5 + x</a:t>
            </a:r>
          </a:p>
          <a:p>
            <a:pPr marL="0" indent="0">
              <a:buNone/>
            </a:pPr>
            <a:r>
              <a:rPr lang="en-US" sz="2800" dirty="0" smtClean="0"/>
              <a:t>Write the attendance A(x).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A(x) = 300 – 20x</a:t>
            </a:r>
          </a:p>
          <a:p>
            <a:pPr marL="0" indent="0">
              <a:buNone/>
            </a:pPr>
            <a:r>
              <a:rPr lang="en-US" sz="2800" dirty="0" smtClean="0"/>
              <a:t>Write the revenue R(x).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R(x) = (5 + x)(300 – 20x)        or       R(x) = -20x² + 200x + 1500</a:t>
            </a:r>
          </a:p>
          <a:p>
            <a:pPr marL="0" indent="0">
              <a:buNone/>
            </a:pPr>
            <a:r>
              <a:rPr lang="en-US" sz="2800" dirty="0" smtClean="0"/>
              <a:t>Graph the revenue function. What type of function is it?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Quadratic</a:t>
            </a:r>
          </a:p>
          <a:p>
            <a:pPr marL="0" indent="0">
              <a:buNone/>
            </a:pPr>
            <a:r>
              <a:rPr lang="en-US" sz="2800" dirty="0" smtClean="0"/>
              <a:t>What is the y-intercept and what does it represent?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The y-intercept is $1500. This means the revenue is $1500 when the increase in price is $0.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4 Continued: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13662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6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65237"/>
            <a:ext cx="9143999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Find the maximum point on the graph.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(5, 2000)</a:t>
            </a:r>
          </a:p>
          <a:p>
            <a:pPr marL="0" indent="0">
              <a:buNone/>
            </a:pPr>
            <a:r>
              <a:rPr lang="en-US" sz="2800" dirty="0" smtClean="0"/>
              <a:t>How much should we increase the ticket price?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$5</a:t>
            </a:r>
          </a:p>
          <a:p>
            <a:pPr marL="0" indent="0">
              <a:buNone/>
            </a:pPr>
            <a:r>
              <a:rPr lang="en-US" sz="2800" dirty="0" smtClean="0"/>
              <a:t>What is the new ticket price?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$10</a:t>
            </a:r>
          </a:p>
          <a:p>
            <a:pPr marL="0" indent="0">
              <a:buNone/>
            </a:pPr>
            <a:r>
              <a:rPr lang="en-US" sz="2800" dirty="0" smtClean="0"/>
              <a:t>What will the maximum revenue be?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$2000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4 Continued: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9143999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W</a:t>
            </a:r>
            <a:r>
              <a:rPr lang="en-US" sz="3000" dirty="0" smtClean="0"/>
              <a:t>here </a:t>
            </a:r>
            <a:r>
              <a:rPr lang="en-US" sz="3000" dirty="0"/>
              <a:t>is the revenue function increasing and decreasing?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Increasing: [0, 5)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Decreasing: </a:t>
            </a:r>
            <a:r>
              <a:rPr lang="en-US" sz="3000" b="1" dirty="0">
                <a:solidFill>
                  <a:srgbClr val="00B0F0"/>
                </a:solidFill>
              </a:rPr>
              <a:t>(</a:t>
            </a:r>
            <a:r>
              <a:rPr lang="en-US" sz="3000" b="1" smtClean="0">
                <a:solidFill>
                  <a:srgbClr val="00B0F0"/>
                </a:solidFill>
              </a:rPr>
              <a:t>5, 10]</a:t>
            </a:r>
            <a:endParaRPr lang="en-US" sz="30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Where does ANY parabola goes from increasing to decreasing or decreasing to increasing?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At its vertex!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3832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4 Continued: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313737" cy="201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51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Pg</a:t>
            </a:r>
            <a:r>
              <a:rPr lang="en-US" sz="3600" dirty="0" smtClean="0"/>
              <a:t> 259 </a:t>
            </a:r>
          </a:p>
          <a:p>
            <a:pPr marL="0" indent="0" algn="ctr">
              <a:buNone/>
            </a:pPr>
            <a:r>
              <a:rPr lang="en-US" sz="3600" dirty="0" smtClean="0"/>
              <a:t>Exercises: 3 – 6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231185"/>
              </p:ext>
            </p:extLst>
          </p:nvPr>
        </p:nvGraphicFramePr>
        <p:xfrm>
          <a:off x="0" y="1752600"/>
          <a:ext cx="9144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2"/>
                <a:gridCol w="1524000"/>
                <a:gridCol w="2133600"/>
                <a:gridCol w="1066800"/>
                <a:gridCol w="2057398"/>
              </a:tblGrid>
              <a:tr h="9906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x-intercepts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Midpoint of x-coordinates of x-intercepts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Vertex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r>
                        <a:rPr lang="en-US" sz="2400" smtClean="0"/>
                        <a:t>-coordinate </a:t>
                      </a:r>
                      <a:r>
                        <a:rPr lang="en-US" sz="2400" dirty="0" smtClean="0"/>
                        <a:t>of vertex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r>
                        <a:rPr lang="en-US" sz="2400" b="1" baseline="0" dirty="0" smtClean="0"/>
                        <a:t> = (x – 4)(x + 2)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 = (x + 1)(x + 6)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 = (x – 3)(x – 5)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2128"/>
            <a:ext cx="9144000" cy="1338072"/>
          </a:xfrm>
        </p:spPr>
        <p:txBody>
          <a:bodyPr>
            <a:noAutofit/>
          </a:bodyPr>
          <a:lstStyle/>
          <a:p>
            <a:r>
              <a:rPr lang="en-US" sz="3200"/>
              <a:t>“Do Now”</a:t>
            </a:r>
            <a:br>
              <a:rPr lang="en-US" sz="3200"/>
            </a:br>
            <a:r>
              <a:rPr lang="en-US" sz="3200"/>
              <a:t>Example </a:t>
            </a:r>
            <a:r>
              <a:rPr lang="en-US" sz="3200" dirty="0" smtClean="0"/>
              <a:t>5</a:t>
            </a:r>
            <a:r>
              <a:rPr lang="en-US" sz="3200" smtClean="0"/>
              <a:t>: Complete </a:t>
            </a:r>
            <a:r>
              <a:rPr lang="en-US" sz="3200" dirty="0" smtClean="0"/>
              <a:t>the Table and Answer the questions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565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Compare the midpoint of the x-coordinates of the                        x-intercepts to the x-coordinate of the vertex.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What does this tell you about the vertex’s location?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Use the patterns to predict the x-intercepts and the                      x-coordinate of the vertex of y = (x + 1)(x – 9).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Use your graphing calculator to check. Were you right?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45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dirty="0" smtClean="0"/>
              <a:t>Going back to R(x) = (5 + x)(300 – 20x)</a:t>
            </a:r>
          </a:p>
          <a:p>
            <a:pPr marL="0" indent="0" algn="ctr">
              <a:buNone/>
            </a:pPr>
            <a:r>
              <a:rPr lang="en-US" sz="3000" dirty="0" smtClean="0"/>
              <a:t>Figure out what the price of the ticket would have to be to have a revenue of zero.</a:t>
            </a:r>
          </a:p>
          <a:p>
            <a:pPr marL="0" indent="0" algn="ctr">
              <a:buNone/>
            </a:pPr>
            <a:r>
              <a:rPr lang="en-US" sz="3000" dirty="0" smtClean="0"/>
              <a:t>Solve 0 = </a:t>
            </a:r>
            <a:r>
              <a:rPr lang="en-US" sz="3000" dirty="0"/>
              <a:t>(5 + x)(300 – 20x</a:t>
            </a:r>
            <a:r>
              <a:rPr lang="en-US" sz="3000" dirty="0" smtClean="0"/>
              <a:t>)</a:t>
            </a:r>
          </a:p>
          <a:p>
            <a:pPr marL="0" indent="0" algn="ctr">
              <a:buNone/>
            </a:pPr>
            <a:r>
              <a:rPr lang="en-US" sz="3000" dirty="0" smtClean="0"/>
              <a:t>One of these factors must be zero to get a product of zero!</a:t>
            </a:r>
          </a:p>
          <a:p>
            <a:pPr marL="0" indent="0" algn="ctr">
              <a:buNone/>
            </a:pPr>
            <a:r>
              <a:rPr lang="en-US" sz="3000" dirty="0" smtClean="0"/>
              <a:t>5 + x = 0      or      300 – 20x = 0</a:t>
            </a:r>
          </a:p>
          <a:p>
            <a:pPr marL="0" indent="0" algn="ctr">
              <a:buNone/>
            </a:pPr>
            <a:r>
              <a:rPr lang="en-US" sz="3000" dirty="0" smtClean="0"/>
              <a:t>x = -5          or                 x = 15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This would mean that the revenue would be zero if the ticket price was $0 or $20.</a:t>
            </a:r>
            <a:endParaRPr lang="en-US" sz="3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675467"/>
            <a:ext cx="9144000" cy="3450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zeros of a function </a:t>
            </a:r>
            <a:r>
              <a:rPr lang="en-US" sz="2800" dirty="0" smtClean="0"/>
              <a:t>are the values of x that make f(x) equal to zero.</a:t>
            </a:r>
          </a:p>
          <a:p>
            <a:pPr marL="0" indent="0" algn="ctr">
              <a:buNone/>
            </a:pPr>
            <a:r>
              <a:rPr lang="en-US" sz="2800" b="1" u="sng" dirty="0" smtClean="0"/>
              <a:t>The roots of an equation </a:t>
            </a:r>
            <a:r>
              <a:rPr lang="en-US" sz="2800" dirty="0" smtClean="0"/>
              <a:t>are the x-values that make y=0.</a:t>
            </a:r>
          </a:p>
          <a:p>
            <a:pPr marL="0" indent="0" algn="ctr">
              <a:buNone/>
            </a:pPr>
            <a:r>
              <a:rPr lang="en-US" sz="2800" dirty="0" smtClean="0"/>
              <a:t>They can both be used to find the x-intercepts of a graph.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To find the x-intercepts, use </a:t>
            </a:r>
          </a:p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The zero product property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If </a:t>
            </a:r>
            <a:r>
              <a:rPr lang="en-US" sz="3600" b="1" dirty="0" err="1" smtClean="0">
                <a:solidFill>
                  <a:srgbClr val="FF0000"/>
                </a:solidFill>
              </a:rPr>
              <a:t>ab</a:t>
            </a:r>
            <a:r>
              <a:rPr lang="en-US" sz="3600" b="1" dirty="0" smtClean="0">
                <a:solidFill>
                  <a:srgbClr val="FF0000"/>
                </a:solidFill>
              </a:rPr>
              <a:t> = 0, then either a = 0 or b =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Zeros and Roots of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3999" cy="3733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What are the zeros of R(x)?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-5 and 15</a:t>
            </a:r>
          </a:p>
          <a:p>
            <a:pPr marL="0" indent="0">
              <a:buNone/>
            </a:pPr>
            <a:r>
              <a:rPr lang="en-US" sz="2800" dirty="0" smtClean="0"/>
              <a:t>What are the x-intercepts?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-5 and 15</a:t>
            </a:r>
          </a:p>
          <a:p>
            <a:pPr marL="0" indent="0">
              <a:buNone/>
            </a:pPr>
            <a:r>
              <a:rPr lang="en-US" sz="2800" dirty="0" smtClean="0"/>
              <a:t>Where on the graph does the maximum occur?</a:t>
            </a:r>
          </a:p>
          <a:p>
            <a:pPr marL="0" indent="0">
              <a:buNone/>
            </a:pPr>
            <a:r>
              <a:rPr lang="en-US" sz="2800" dirty="0" smtClean="0"/>
              <a:t>(-5 + 15)/2 = </a:t>
            </a:r>
            <a:r>
              <a:rPr lang="en-US" sz="2800" b="1" dirty="0" smtClean="0">
                <a:solidFill>
                  <a:srgbClr val="00B0F0"/>
                </a:solidFill>
              </a:rPr>
              <a:t>5</a:t>
            </a:r>
          </a:p>
          <a:p>
            <a:pPr marL="0" indent="0">
              <a:buNone/>
            </a:pPr>
            <a:r>
              <a:rPr lang="en-US" sz="2800" dirty="0" smtClean="0"/>
              <a:t>What is the vertex?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(5, 2000)</a:t>
            </a:r>
          </a:p>
          <a:p>
            <a:pPr marL="0" indent="0">
              <a:buNone/>
            </a:pPr>
            <a:r>
              <a:rPr lang="en-US" sz="2800" dirty="0" smtClean="0"/>
              <a:t>So the maximum revenue is $2000 at $5 increase in ticket price.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522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Example 7:</a:t>
            </a:r>
            <a:br>
              <a:rPr lang="en-US" sz="4000" b="1" dirty="0" smtClean="0"/>
            </a:br>
            <a:r>
              <a:rPr lang="en-US" sz="4000" b="1" dirty="0"/>
              <a:t>Going back to R(x) = (5 + x)(300 – 20x) again!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8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5.1 Practice and Apply Worksheet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143999" cy="3450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quadratic functions as a product of two linear functions that model real-world situations.</a:t>
            </a:r>
          </a:p>
          <a:p>
            <a:endParaRPr lang="en-US" sz="3200" dirty="0" smtClean="0"/>
          </a:p>
          <a:p>
            <a:r>
              <a:rPr lang="en-US" sz="3200" dirty="0" smtClean="0"/>
              <a:t>Use a graphing calculator to approximate the minimum or maximum value of a quadratic function and the x-intercepts of the graph.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Quadratic Functions and Their Graphs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75467"/>
            <a:ext cx="9143999" cy="3450696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A quadratic function is a </a:t>
            </a:r>
            <a:r>
              <a:rPr lang="en-US" sz="4400" dirty="0" smtClean="0"/>
              <a:t>function that  can be written in the form </a:t>
            </a:r>
            <a:endParaRPr lang="en-US" sz="4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05000" y="4258270"/>
            <a:ext cx="487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FF0066"/>
                </a:solidFill>
                <a:latin typeface="Times New Roman" pitchFamily="18" charset="0"/>
              </a:rPr>
              <a:t>y = ax</a:t>
            </a:r>
            <a:r>
              <a:rPr lang="en-US" sz="5400" b="1" i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n-US" sz="5400" b="1" i="1" dirty="0">
                <a:solidFill>
                  <a:srgbClr val="FF0066"/>
                </a:solidFill>
                <a:latin typeface="Times New Roman" pitchFamily="18" charset="0"/>
              </a:rPr>
              <a:t> + </a:t>
            </a:r>
            <a:r>
              <a:rPr lang="en-US" sz="5400" b="1" i="1" dirty="0" err="1">
                <a:solidFill>
                  <a:srgbClr val="FF0066"/>
                </a:solidFill>
                <a:latin typeface="Times New Roman" pitchFamily="18" charset="0"/>
              </a:rPr>
              <a:t>bx</a:t>
            </a:r>
            <a:r>
              <a:rPr lang="en-US" sz="5400" b="1" i="1" dirty="0">
                <a:solidFill>
                  <a:srgbClr val="FF0066"/>
                </a:solidFill>
                <a:latin typeface="Times New Roman" pitchFamily="18" charset="0"/>
              </a:rPr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7818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04850"/>
            <a:ext cx="9143999" cy="6381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Oxford has passed a new leash law.</a:t>
            </a:r>
          </a:p>
          <a:p>
            <a:pPr marL="0" indent="0">
              <a:buNone/>
            </a:pPr>
            <a:r>
              <a:rPr lang="en-US" sz="2600" dirty="0" smtClean="0"/>
              <a:t>Dogs must be either fenced in or on a leash.</a:t>
            </a:r>
          </a:p>
          <a:p>
            <a:pPr marL="0" indent="0">
              <a:buNone/>
            </a:pPr>
            <a:r>
              <a:rPr lang="en-US" sz="2600" dirty="0" smtClean="0"/>
              <a:t>Carly can only afford 20 yards of fencing                                                   and she already has one existing fence.</a:t>
            </a:r>
          </a:p>
          <a:p>
            <a:pPr marL="0" indent="0">
              <a:buNone/>
            </a:pPr>
            <a:r>
              <a:rPr lang="en-US" sz="2600" dirty="0" smtClean="0"/>
              <a:t>The table shows how different widths and lengths affect the area.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600" dirty="0" smtClean="0"/>
              <a:t>Can you find a function to model                                                                                this data?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38328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1: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0" y="0"/>
            <a:ext cx="2641600" cy="1981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52743"/>
              </p:ext>
            </p:extLst>
          </p:nvPr>
        </p:nvGraphicFramePr>
        <p:xfrm>
          <a:off x="152400" y="3276600"/>
          <a:ext cx="4038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Area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</a:tr>
              <a:tr h="404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Program Files\Microsoft Office\MEDIA\OFFICE14\Bullets\j011583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Program Files\Microsoft Office\MEDIA\OFFICE14\Lines\BD21322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2971800" cy="3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68698" y="4800600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(x) = x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6320135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l(x) = 20 – 2x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7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3999" cy="638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Can you find a function to model this data?</a:t>
            </a:r>
          </a:p>
          <a:p>
            <a:pPr marL="0" indent="0">
              <a:buNone/>
            </a:pPr>
            <a:r>
              <a:rPr lang="en-US" sz="2600" dirty="0" smtClean="0"/>
              <a:t>Area = Length  x  Width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A(x) = x(20 – 2x)</a:t>
            </a:r>
          </a:p>
          <a:p>
            <a:pPr marL="0" indent="0">
              <a:buNone/>
            </a:pPr>
            <a:r>
              <a:rPr lang="en-US" sz="2600" dirty="0" smtClean="0"/>
              <a:t>What type of function is this?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Quadratic</a:t>
            </a:r>
          </a:p>
          <a:p>
            <a:pPr marL="0" indent="0">
              <a:buNone/>
            </a:pPr>
            <a:r>
              <a:rPr lang="en-US" sz="2600" dirty="0" smtClean="0"/>
              <a:t>Graph the function. What is the domain and range?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Domain</a:t>
            </a:r>
            <a:r>
              <a:rPr lang="en-US" sz="2600" b="1" smtClean="0">
                <a:solidFill>
                  <a:srgbClr val="00B0F0"/>
                </a:solidFill>
              </a:rPr>
              <a:t>: (0, 10)       </a:t>
            </a:r>
            <a:r>
              <a:rPr lang="en-US" sz="2600" b="1" dirty="0" smtClean="0">
                <a:solidFill>
                  <a:srgbClr val="00B0F0"/>
                </a:solidFill>
              </a:rPr>
              <a:t>Range</a:t>
            </a:r>
            <a:r>
              <a:rPr lang="en-US" sz="2600" b="1" smtClean="0">
                <a:solidFill>
                  <a:srgbClr val="00B0F0"/>
                </a:solidFill>
              </a:rPr>
              <a:t>: </a:t>
            </a:r>
            <a:r>
              <a:rPr lang="en-US" sz="2600" b="1">
                <a:solidFill>
                  <a:srgbClr val="00B0F0"/>
                </a:solidFill>
              </a:rPr>
              <a:t>(</a:t>
            </a:r>
            <a:r>
              <a:rPr lang="en-US" sz="2600" b="1" smtClean="0">
                <a:solidFill>
                  <a:srgbClr val="00B0F0"/>
                </a:solidFill>
              </a:rPr>
              <a:t>0, 50]</a:t>
            </a:r>
            <a:endParaRPr lang="en-US" sz="2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What </a:t>
            </a:r>
            <a:r>
              <a:rPr lang="en-US" sz="2600" dirty="0"/>
              <a:t>is the maximum possible area?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50 yards² </a:t>
            </a:r>
            <a:r>
              <a:rPr lang="en-US" sz="2600" dirty="0" smtClean="0"/>
              <a:t>(When x = 5)</a:t>
            </a:r>
          </a:p>
          <a:p>
            <a:pPr marL="0" indent="0">
              <a:buNone/>
            </a:pPr>
            <a:r>
              <a:rPr lang="en-US" sz="2600" dirty="0"/>
              <a:t>W</a:t>
            </a:r>
            <a:r>
              <a:rPr lang="en-US" sz="2600" dirty="0" smtClean="0"/>
              <a:t>hat dimensions give the </a:t>
            </a:r>
          </a:p>
          <a:p>
            <a:pPr marL="0" indent="0">
              <a:buNone/>
            </a:pPr>
            <a:r>
              <a:rPr lang="en-US" sz="2600" dirty="0" smtClean="0"/>
              <a:t>maximum possible area?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10 yards by 5 yards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09600" y="-414528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1 Continued: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Program Files\Microsoft Office\MEDIA\OFFICE14\Bullets\j01158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Program Files\Microsoft Office\MEDIA\OFFICE14\Lines\BD21322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2971800" cy="3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68698" y="4800600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(x) = x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6320135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l(x) = 20 – 2x</a:t>
            </a:r>
            <a:endParaRPr lang="en-US" sz="2400" b="1" dirty="0"/>
          </a:p>
        </p:txBody>
      </p:sp>
      <p:pic>
        <p:nvPicPr>
          <p:cNvPr id="11" name="Picture 2" descr="C:\Users\Kimberly\Pictures\Fall 2011\Julies Birthday\100_187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6200"/>
            <a:ext cx="2743200" cy="205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06475"/>
          </a:xfrm>
        </p:spPr>
        <p:txBody>
          <a:bodyPr/>
          <a:lstStyle/>
          <a:p>
            <a:r>
              <a:rPr lang="en-US" sz="3400"/>
              <a:t>Quadratic Functions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71463" y="1716088"/>
            <a:ext cx="3657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The graph of a quadratic function is a  </a:t>
            </a:r>
            <a:r>
              <a:rPr lang="en-US" sz="3600" b="1">
                <a:solidFill>
                  <a:srgbClr val="3366FF"/>
                </a:solidFill>
                <a:latin typeface="Times New Roman" pitchFamily="18" charset="0"/>
              </a:rPr>
              <a:t>parabola</a:t>
            </a:r>
            <a:r>
              <a:rPr lang="en-US" sz="3600">
                <a:latin typeface="Times New Roman" pitchFamily="18" charset="0"/>
              </a:rPr>
              <a:t>.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228600" y="4343400"/>
            <a:ext cx="3657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 parabola can open up or down.</a:t>
            </a:r>
          </a:p>
        </p:txBody>
      </p:sp>
      <p:grpSp>
        <p:nvGrpSpPr>
          <p:cNvPr id="240650" name="Group 10"/>
          <p:cNvGrpSpPr>
            <a:grpSpLocks/>
          </p:cNvGrpSpPr>
          <p:nvPr/>
        </p:nvGrpSpPr>
        <p:grpSpPr bwMode="auto">
          <a:xfrm>
            <a:off x="4191000" y="2057400"/>
            <a:ext cx="5241925" cy="4648200"/>
            <a:chOff x="2640" y="937"/>
            <a:chExt cx="3302" cy="2928"/>
          </a:xfrm>
        </p:grpSpPr>
        <p:sp>
          <p:nvSpPr>
            <p:cNvPr id="240651" name="Rectangle 1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2" name="Rectangle 1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3" name="Rectangle 1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4" name="Rectangle 1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5" name="Rectangle 1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6" name="Rectangle 1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7" name="Rectangle 1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8" name="Rectangle 1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59" name="Rectangle 1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0" name="Rectangle 2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1" name="Rectangle 2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2" name="Rectangle 2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3" name="Rectangle 2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4" name="Rectangle 2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5" name="Rectangle 2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6" name="Rectangle 2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7" name="Rectangle 2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8" name="Rectangle 2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69" name="Rectangle 2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0" name="Rectangle 3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1" name="Rectangle 3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2" name="Rectangle 3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3" name="Rectangle 3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4" name="Rectangle 3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5" name="Rectangle 3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6" name="Rectangle 3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7" name="Rectangle 3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8" name="Rectangle 3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79" name="Rectangle 3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0" name="Rectangle 4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1" name="Rectangle 4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2" name="Rectangle 4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3" name="Rectangle 4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4" name="Rectangle 4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5" name="Rectangle 4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6" name="Rectangle 4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7" name="Rectangle 4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8" name="Rectangle 4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89" name="Rectangle 4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0" name="Rectangle 5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1" name="Rectangle 5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2" name="Rectangle 5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3" name="Rectangle 5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4" name="Rectangle 5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5" name="Rectangle 5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6" name="Rectangle 5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7" name="Rectangle 5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8" name="Rectangle 5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699" name="Rectangle 5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0" name="Rectangle 6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1" name="Rectangle 6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2" name="Rectangle 6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3" name="Rectangle 6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4" name="Rectangle 6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5" name="Rectangle 6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6" name="Rectangle 6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7" name="Rectangle 6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8" name="Rectangle 6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09" name="Rectangle 6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0" name="Rectangle 7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1" name="Rectangle 7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2" name="Rectangle 7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3" name="Rectangle 7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4" name="Rectangle 7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5" name="Rectangle 7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6" name="Rectangle 7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7" name="Rectangle 7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8" name="Rectangle 7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19" name="Rectangle 7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0" name="Rectangle 8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1" name="Rectangle 8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2" name="Rectangle 8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3" name="Rectangle 8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4" name="Rectangle 8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5" name="Rectangle 8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6" name="Rectangle 8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7" name="Rectangle 8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8" name="Rectangle 8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29" name="Rectangle 8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0" name="Rectangle 9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1" name="Rectangle 9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2" name="Rectangle 9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3" name="Rectangle 9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4" name="Rectangle 9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5" name="Rectangle 9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6" name="Rectangle 9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7" name="Rectangle 9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8" name="Rectangle 9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39" name="Rectangle 9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0" name="Rectangle 10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1" name="Rectangle 10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2" name="Rectangle 10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3" name="Rectangle 10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4" name="Rectangle 10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5" name="Rectangle 10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6" name="Rectangle 10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7" name="Rectangle 10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8" name="Rectangle 10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49" name="Rectangle 10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0" name="Rectangle 11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1" name="Rectangle 11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2" name="Rectangle 11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3" name="Rectangle 11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4" name="Rectangle 11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5" name="Rectangle 11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6" name="Rectangle 11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7" name="Rectangle 11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8" name="Rectangle 11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59" name="Rectangle 11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0" name="Rectangle 12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1" name="Rectangle 12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2" name="Rectangle 12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3" name="Rectangle 12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4" name="Rectangle 12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5" name="Rectangle 12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6" name="Rectangle 12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7" name="Rectangle 12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8" name="Rectangle 12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69" name="Rectangle 12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0" name="Rectangle 13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1" name="Rectangle 13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2" name="Rectangle 13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3" name="Rectangle 13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4" name="Rectangle 13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5" name="Rectangle 13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6" name="Rectangle 13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7" name="Rectangle 13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8" name="Rectangle 13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79" name="Rectangle 13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0" name="Rectangle 14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1" name="Rectangle 14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2" name="Rectangle 14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3" name="Rectangle 14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4" name="Rectangle 14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5" name="Rectangle 14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6" name="Rectangle 14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7" name="Rectangle 14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8" name="Rectangle 14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89" name="Rectangle 14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0" name="Rectangle 15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1" name="Rectangle 15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2" name="Rectangle 15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3" name="Rectangle 15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4" name="Rectangle 15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0795" name="Line 15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796" name="Line 15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797" name="Line 15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798" name="Line 15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799" name="Line 15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0" name="Line 16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1" name="Line 16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2" name="Line 16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3" name="Line 16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4" name="Line 16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5" name="Line 16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6" name="Line 16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7" name="Line 16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8" name="Line 16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09" name="Line 16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0" name="Line 17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1" name="Line 17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2" name="Line 17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3" name="Line 17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4" name="Line 17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5" name="Line 17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6" name="Line 17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7" name="Line 17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8" name="Line 17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19" name="Line 17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0" name="Line 18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1" name="Line 18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2" name="Line 18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3" name="Line 18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4" name="Line 18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5" name="Line 18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6" name="Line 18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7" name="Line 18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8" name="Line 18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29" name="Line 18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30" name="Line 19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31" name="Text Box 19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40832" name="Text Box 19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240833" name="Freeform 193"/>
          <p:cNvSpPr>
            <a:spLocks/>
          </p:cNvSpPr>
          <p:nvPr/>
        </p:nvSpPr>
        <p:spPr bwMode="auto">
          <a:xfrm>
            <a:off x="4572000" y="2892425"/>
            <a:ext cx="1550988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837" name="Freeform 197"/>
          <p:cNvSpPr>
            <a:spLocks/>
          </p:cNvSpPr>
          <p:nvPr/>
        </p:nvSpPr>
        <p:spPr bwMode="auto">
          <a:xfrm flipV="1">
            <a:off x="6135688" y="3502025"/>
            <a:ext cx="1550987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8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08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8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5" grpId="0" autoUpdateAnimBg="0"/>
      <p:bldP spid="240646" grpId="0" autoUpdateAnimBg="0"/>
      <p:bldP spid="240833" grpId="0" animBg="1"/>
      <p:bldP spid="2408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228600" y="4648200"/>
            <a:ext cx="1981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06475"/>
          </a:xfrm>
        </p:spPr>
        <p:txBody>
          <a:bodyPr/>
          <a:lstStyle/>
          <a:p>
            <a:r>
              <a:rPr lang="en-US" sz="3400"/>
              <a:t>Quadratic Functions</a:t>
            </a:r>
          </a:p>
        </p:txBody>
      </p:sp>
      <p:sp>
        <p:nvSpPr>
          <p:cNvPr id="242695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4191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If the parabola               opens up, the lowest point is called the vertex.</a:t>
            </a:r>
          </a:p>
        </p:txBody>
      </p:sp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152400" y="4038600"/>
            <a:ext cx="3124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If the parabola opens down, the vertex is the highest point.</a:t>
            </a:r>
          </a:p>
        </p:txBody>
      </p:sp>
      <p:grpSp>
        <p:nvGrpSpPr>
          <p:cNvPr id="242698" name="Group 10"/>
          <p:cNvGrpSpPr>
            <a:grpSpLocks/>
          </p:cNvGrpSpPr>
          <p:nvPr/>
        </p:nvGrpSpPr>
        <p:grpSpPr bwMode="auto">
          <a:xfrm>
            <a:off x="4191000" y="1487488"/>
            <a:ext cx="5241925" cy="4648200"/>
            <a:chOff x="2640" y="937"/>
            <a:chExt cx="3302" cy="2928"/>
          </a:xfrm>
        </p:grpSpPr>
        <p:sp>
          <p:nvSpPr>
            <p:cNvPr id="242699" name="Rectangle 1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0" name="Rectangle 1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1" name="Rectangle 1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2" name="Rectangle 1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3" name="Rectangle 1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4" name="Rectangle 1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5" name="Rectangle 1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6" name="Rectangle 1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7" name="Rectangle 1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8" name="Rectangle 2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09" name="Rectangle 2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0" name="Rectangle 2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1" name="Rectangle 2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2" name="Rectangle 2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3" name="Rectangle 2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4" name="Rectangle 2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5" name="Rectangle 2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6" name="Rectangle 2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7" name="Rectangle 2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8" name="Rectangle 3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19" name="Rectangle 3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0" name="Rectangle 3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1" name="Rectangle 3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2" name="Rectangle 3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3" name="Rectangle 3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4" name="Rectangle 3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5" name="Rectangle 3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6" name="Rectangle 3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7" name="Rectangle 3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8" name="Rectangle 4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29" name="Rectangle 4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0" name="Rectangle 4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1" name="Rectangle 4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2" name="Rectangle 4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3" name="Rectangle 4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4" name="Rectangle 4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5" name="Rectangle 4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6" name="Rectangle 4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7" name="Rectangle 4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8" name="Rectangle 5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39" name="Rectangle 5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0" name="Rectangle 5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1" name="Rectangle 5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2" name="Rectangle 5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3" name="Rectangle 5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4" name="Rectangle 5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5" name="Rectangle 5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6" name="Rectangle 5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7" name="Rectangle 5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8" name="Rectangle 6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49" name="Rectangle 6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0" name="Rectangle 6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1" name="Rectangle 6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2" name="Rectangle 6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3" name="Rectangle 6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4" name="Rectangle 6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5" name="Rectangle 6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6" name="Rectangle 6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7" name="Rectangle 6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8" name="Rectangle 7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59" name="Rectangle 7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0" name="Rectangle 7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1" name="Rectangle 7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2" name="Rectangle 7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3" name="Rectangle 7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4" name="Rectangle 7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5" name="Rectangle 7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6" name="Rectangle 7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7" name="Rectangle 7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8" name="Rectangle 8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69" name="Rectangle 8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0" name="Rectangle 8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1" name="Rectangle 8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2" name="Rectangle 8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3" name="Rectangle 8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4" name="Rectangle 8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5" name="Rectangle 8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6" name="Rectangle 8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7" name="Rectangle 8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8" name="Rectangle 9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79" name="Rectangle 9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0" name="Rectangle 9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1" name="Rectangle 9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2" name="Rectangle 9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3" name="Rectangle 9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4" name="Rectangle 9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5" name="Rectangle 9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6" name="Rectangle 9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7" name="Rectangle 9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8" name="Rectangle 10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89" name="Rectangle 10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0" name="Rectangle 10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1" name="Rectangle 10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2" name="Rectangle 10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3" name="Rectangle 10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4" name="Rectangle 10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5" name="Rectangle 10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6" name="Rectangle 10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7" name="Rectangle 10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8" name="Rectangle 11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799" name="Rectangle 11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0" name="Rectangle 11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1" name="Rectangle 11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2" name="Rectangle 11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3" name="Rectangle 11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4" name="Rectangle 11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5" name="Rectangle 11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6" name="Rectangle 11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7" name="Rectangle 11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8" name="Rectangle 12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09" name="Rectangle 12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0" name="Rectangle 12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1" name="Rectangle 12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2" name="Rectangle 12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3" name="Rectangle 12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4" name="Rectangle 12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5" name="Rectangle 12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6" name="Rectangle 12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7" name="Rectangle 12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8" name="Rectangle 13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19" name="Rectangle 13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0" name="Rectangle 13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1" name="Rectangle 13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2" name="Rectangle 13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3" name="Rectangle 13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4" name="Rectangle 13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5" name="Rectangle 13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6" name="Rectangle 13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7" name="Rectangle 13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8" name="Rectangle 14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29" name="Rectangle 14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0" name="Rectangle 14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1" name="Rectangle 14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2" name="Rectangle 14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3" name="Rectangle 14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4" name="Rectangle 14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5" name="Rectangle 14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6" name="Rectangle 14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7" name="Rectangle 14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8" name="Rectangle 15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39" name="Rectangle 15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40" name="Rectangle 15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41" name="Rectangle 15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42" name="Rectangle 15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2843" name="Line 15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4" name="Line 15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5" name="Line 15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6" name="Line 15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7" name="Line 15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8" name="Line 16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49" name="Line 16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0" name="Line 16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1" name="Line 16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2" name="Line 16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3" name="Line 16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4" name="Line 16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5" name="Line 16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6" name="Line 16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7" name="Line 16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8" name="Line 17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59" name="Line 17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0" name="Line 17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1" name="Line 17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2" name="Line 17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3" name="Line 17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4" name="Line 17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5" name="Line 17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6" name="Line 17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7" name="Line 17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8" name="Line 18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69" name="Line 18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0" name="Line 18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1" name="Line 18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2" name="Line 18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3" name="Line 18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4" name="Line 18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5" name="Line 18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6" name="Line 18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7" name="Line 18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8" name="Line 19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79" name="Text Box 19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42880" name="Text Box 19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242881" name="Freeform 193"/>
          <p:cNvSpPr>
            <a:spLocks/>
          </p:cNvSpPr>
          <p:nvPr/>
        </p:nvSpPr>
        <p:spPr bwMode="auto">
          <a:xfrm>
            <a:off x="4572000" y="2246313"/>
            <a:ext cx="1550988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2882" name="Group 194"/>
          <p:cNvGrpSpPr>
            <a:grpSpLocks/>
          </p:cNvGrpSpPr>
          <p:nvPr/>
        </p:nvGrpSpPr>
        <p:grpSpPr bwMode="auto">
          <a:xfrm>
            <a:off x="3429000" y="5224463"/>
            <a:ext cx="2008188" cy="768350"/>
            <a:chOff x="2593" y="3291"/>
            <a:chExt cx="832" cy="484"/>
          </a:xfrm>
        </p:grpSpPr>
        <p:sp>
          <p:nvSpPr>
            <p:cNvPr id="242883" name="Text Box 195"/>
            <p:cNvSpPr txBox="1">
              <a:spLocks noChangeArrowheads="1"/>
            </p:cNvSpPr>
            <p:nvPr/>
          </p:nvSpPr>
          <p:spPr bwMode="auto">
            <a:xfrm>
              <a:off x="2593" y="3410"/>
              <a:ext cx="614" cy="36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Vertex</a:t>
              </a:r>
            </a:p>
          </p:txBody>
        </p:sp>
        <p:sp>
          <p:nvSpPr>
            <p:cNvPr id="242884" name="AutoShape 196"/>
            <p:cNvSpPr>
              <a:spLocks noChangeArrowheads="1"/>
            </p:cNvSpPr>
            <p:nvPr/>
          </p:nvSpPr>
          <p:spPr bwMode="auto">
            <a:xfrm rot="-2614296">
              <a:off x="3050" y="3291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885" name="Freeform 197"/>
          <p:cNvSpPr>
            <a:spLocks/>
          </p:cNvSpPr>
          <p:nvPr/>
        </p:nvSpPr>
        <p:spPr bwMode="auto">
          <a:xfrm flipV="1">
            <a:off x="6135688" y="2976563"/>
            <a:ext cx="1550987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2886" name="Group 198"/>
          <p:cNvGrpSpPr>
            <a:grpSpLocks/>
          </p:cNvGrpSpPr>
          <p:nvPr/>
        </p:nvGrpSpPr>
        <p:grpSpPr bwMode="auto">
          <a:xfrm>
            <a:off x="6781800" y="2133600"/>
            <a:ext cx="2286000" cy="592138"/>
            <a:chOff x="4327" y="1409"/>
            <a:chExt cx="861" cy="373"/>
          </a:xfrm>
        </p:grpSpPr>
        <p:sp>
          <p:nvSpPr>
            <p:cNvPr id="242887" name="Text Box 199"/>
            <p:cNvSpPr txBox="1">
              <a:spLocks noChangeArrowheads="1"/>
            </p:cNvSpPr>
            <p:nvPr/>
          </p:nvSpPr>
          <p:spPr bwMode="auto">
            <a:xfrm>
              <a:off x="4574" y="1409"/>
              <a:ext cx="614" cy="36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Vertex</a:t>
              </a:r>
            </a:p>
          </p:txBody>
        </p:sp>
        <p:sp>
          <p:nvSpPr>
            <p:cNvPr id="242888" name="AutoShape 200"/>
            <p:cNvSpPr>
              <a:spLocks noChangeArrowheads="1"/>
            </p:cNvSpPr>
            <p:nvPr/>
          </p:nvSpPr>
          <p:spPr bwMode="auto">
            <a:xfrm rot="8319140">
              <a:off x="4327" y="1607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82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2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2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2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2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  <p:bldP spid="242691" grpId="0" animBg="1"/>
      <p:bldP spid="242695" grpId="0" autoUpdateAnimBg="0"/>
      <p:bldP spid="242696" grpId="0" autoUpdateAnimBg="0"/>
      <p:bldP spid="242881" grpId="0" animBg="1"/>
      <p:bldP spid="2428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06475"/>
          </a:xfrm>
        </p:spPr>
        <p:txBody>
          <a:bodyPr/>
          <a:lstStyle/>
          <a:p>
            <a:r>
              <a:rPr lang="en-US" sz="3400"/>
              <a:t>Quadratic Functions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2400" y="2895600"/>
            <a:ext cx="3962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NOTE: If the parabola opened left or right it would not be a function!</a:t>
            </a:r>
          </a:p>
        </p:txBody>
      </p:sp>
      <p:grpSp>
        <p:nvGrpSpPr>
          <p:cNvPr id="244746" name="Group 10"/>
          <p:cNvGrpSpPr>
            <a:grpSpLocks/>
          </p:cNvGrpSpPr>
          <p:nvPr/>
        </p:nvGrpSpPr>
        <p:grpSpPr bwMode="auto">
          <a:xfrm>
            <a:off x="4191000" y="1487488"/>
            <a:ext cx="5241925" cy="4648200"/>
            <a:chOff x="2640" y="937"/>
            <a:chExt cx="3302" cy="2928"/>
          </a:xfrm>
        </p:grpSpPr>
        <p:sp>
          <p:nvSpPr>
            <p:cNvPr id="244747" name="Rectangle 11"/>
            <p:cNvSpPr>
              <a:spLocks noChangeArrowheads="1"/>
            </p:cNvSpPr>
            <p:nvPr/>
          </p:nvSpPr>
          <p:spPr bwMode="auto">
            <a:xfrm>
              <a:off x="532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48" name="Rectangle 12"/>
            <p:cNvSpPr>
              <a:spLocks noChangeArrowheads="1"/>
            </p:cNvSpPr>
            <p:nvPr/>
          </p:nvSpPr>
          <p:spPr bwMode="auto">
            <a:xfrm>
              <a:off x="508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49" name="Rectangle 13"/>
            <p:cNvSpPr>
              <a:spLocks noChangeArrowheads="1"/>
            </p:cNvSpPr>
            <p:nvPr/>
          </p:nvSpPr>
          <p:spPr bwMode="auto">
            <a:xfrm>
              <a:off x="483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0" name="Rectangle 14"/>
            <p:cNvSpPr>
              <a:spLocks noChangeArrowheads="1"/>
            </p:cNvSpPr>
            <p:nvPr/>
          </p:nvSpPr>
          <p:spPr bwMode="auto">
            <a:xfrm>
              <a:off x="459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1" name="Rectangle 15"/>
            <p:cNvSpPr>
              <a:spLocks noChangeArrowheads="1"/>
            </p:cNvSpPr>
            <p:nvPr/>
          </p:nvSpPr>
          <p:spPr bwMode="auto">
            <a:xfrm>
              <a:off x="434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2" name="Rectangle 16"/>
            <p:cNvSpPr>
              <a:spLocks noChangeArrowheads="1"/>
            </p:cNvSpPr>
            <p:nvPr/>
          </p:nvSpPr>
          <p:spPr bwMode="auto">
            <a:xfrm>
              <a:off x="410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3" name="Rectangle 17"/>
            <p:cNvSpPr>
              <a:spLocks noChangeArrowheads="1"/>
            </p:cNvSpPr>
            <p:nvPr/>
          </p:nvSpPr>
          <p:spPr bwMode="auto">
            <a:xfrm>
              <a:off x="386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4" name="Rectangle 18"/>
            <p:cNvSpPr>
              <a:spLocks noChangeArrowheads="1"/>
            </p:cNvSpPr>
            <p:nvPr/>
          </p:nvSpPr>
          <p:spPr bwMode="auto">
            <a:xfrm>
              <a:off x="3616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5" name="Rectangle 19"/>
            <p:cNvSpPr>
              <a:spLocks noChangeArrowheads="1"/>
            </p:cNvSpPr>
            <p:nvPr/>
          </p:nvSpPr>
          <p:spPr bwMode="auto">
            <a:xfrm>
              <a:off x="3372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6" name="Rectangle 20"/>
            <p:cNvSpPr>
              <a:spLocks noChangeArrowheads="1"/>
            </p:cNvSpPr>
            <p:nvPr/>
          </p:nvSpPr>
          <p:spPr bwMode="auto">
            <a:xfrm>
              <a:off x="3128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7" name="Rectangle 21"/>
            <p:cNvSpPr>
              <a:spLocks noChangeArrowheads="1"/>
            </p:cNvSpPr>
            <p:nvPr/>
          </p:nvSpPr>
          <p:spPr bwMode="auto">
            <a:xfrm>
              <a:off x="2884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8" name="Rectangle 22"/>
            <p:cNvSpPr>
              <a:spLocks noChangeArrowheads="1"/>
            </p:cNvSpPr>
            <p:nvPr/>
          </p:nvSpPr>
          <p:spPr bwMode="auto">
            <a:xfrm>
              <a:off x="2640" y="3641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59" name="Rectangle 23"/>
            <p:cNvSpPr>
              <a:spLocks noChangeArrowheads="1"/>
            </p:cNvSpPr>
            <p:nvPr/>
          </p:nvSpPr>
          <p:spPr bwMode="auto">
            <a:xfrm>
              <a:off x="532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0" name="Rectangle 24"/>
            <p:cNvSpPr>
              <a:spLocks noChangeArrowheads="1"/>
            </p:cNvSpPr>
            <p:nvPr/>
          </p:nvSpPr>
          <p:spPr bwMode="auto">
            <a:xfrm>
              <a:off x="508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1" name="Rectangle 25"/>
            <p:cNvSpPr>
              <a:spLocks noChangeArrowheads="1"/>
            </p:cNvSpPr>
            <p:nvPr/>
          </p:nvSpPr>
          <p:spPr bwMode="auto">
            <a:xfrm>
              <a:off x="483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2" name="Rectangle 26"/>
            <p:cNvSpPr>
              <a:spLocks noChangeArrowheads="1"/>
            </p:cNvSpPr>
            <p:nvPr/>
          </p:nvSpPr>
          <p:spPr bwMode="auto">
            <a:xfrm>
              <a:off x="459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3" name="Rectangle 27"/>
            <p:cNvSpPr>
              <a:spLocks noChangeArrowheads="1"/>
            </p:cNvSpPr>
            <p:nvPr/>
          </p:nvSpPr>
          <p:spPr bwMode="auto">
            <a:xfrm>
              <a:off x="434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4" name="Rectangle 28"/>
            <p:cNvSpPr>
              <a:spLocks noChangeArrowheads="1"/>
            </p:cNvSpPr>
            <p:nvPr/>
          </p:nvSpPr>
          <p:spPr bwMode="auto">
            <a:xfrm>
              <a:off x="410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5" name="Rectangle 29"/>
            <p:cNvSpPr>
              <a:spLocks noChangeArrowheads="1"/>
            </p:cNvSpPr>
            <p:nvPr/>
          </p:nvSpPr>
          <p:spPr bwMode="auto">
            <a:xfrm>
              <a:off x="386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6" name="Rectangle 30"/>
            <p:cNvSpPr>
              <a:spLocks noChangeArrowheads="1"/>
            </p:cNvSpPr>
            <p:nvPr/>
          </p:nvSpPr>
          <p:spPr bwMode="auto">
            <a:xfrm>
              <a:off x="3616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7" name="Rectangle 31"/>
            <p:cNvSpPr>
              <a:spLocks noChangeArrowheads="1"/>
            </p:cNvSpPr>
            <p:nvPr/>
          </p:nvSpPr>
          <p:spPr bwMode="auto">
            <a:xfrm>
              <a:off x="3372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8" name="Rectangle 32"/>
            <p:cNvSpPr>
              <a:spLocks noChangeArrowheads="1"/>
            </p:cNvSpPr>
            <p:nvPr/>
          </p:nvSpPr>
          <p:spPr bwMode="auto">
            <a:xfrm>
              <a:off x="3128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69" name="Rectangle 33"/>
            <p:cNvSpPr>
              <a:spLocks noChangeArrowheads="1"/>
            </p:cNvSpPr>
            <p:nvPr/>
          </p:nvSpPr>
          <p:spPr bwMode="auto">
            <a:xfrm>
              <a:off x="2884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0" name="Rectangle 34"/>
            <p:cNvSpPr>
              <a:spLocks noChangeArrowheads="1"/>
            </p:cNvSpPr>
            <p:nvPr/>
          </p:nvSpPr>
          <p:spPr bwMode="auto">
            <a:xfrm>
              <a:off x="2640" y="3417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1" name="Rectangle 35"/>
            <p:cNvSpPr>
              <a:spLocks noChangeArrowheads="1"/>
            </p:cNvSpPr>
            <p:nvPr/>
          </p:nvSpPr>
          <p:spPr bwMode="auto">
            <a:xfrm>
              <a:off x="532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2" name="Rectangle 36"/>
            <p:cNvSpPr>
              <a:spLocks noChangeArrowheads="1"/>
            </p:cNvSpPr>
            <p:nvPr/>
          </p:nvSpPr>
          <p:spPr bwMode="auto">
            <a:xfrm>
              <a:off x="508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3" name="Rectangle 37"/>
            <p:cNvSpPr>
              <a:spLocks noChangeArrowheads="1"/>
            </p:cNvSpPr>
            <p:nvPr/>
          </p:nvSpPr>
          <p:spPr bwMode="auto">
            <a:xfrm>
              <a:off x="483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4" name="Rectangle 38"/>
            <p:cNvSpPr>
              <a:spLocks noChangeArrowheads="1"/>
            </p:cNvSpPr>
            <p:nvPr/>
          </p:nvSpPr>
          <p:spPr bwMode="auto">
            <a:xfrm>
              <a:off x="459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5" name="Rectangle 39"/>
            <p:cNvSpPr>
              <a:spLocks noChangeArrowheads="1"/>
            </p:cNvSpPr>
            <p:nvPr/>
          </p:nvSpPr>
          <p:spPr bwMode="auto">
            <a:xfrm>
              <a:off x="434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6" name="Rectangle 40"/>
            <p:cNvSpPr>
              <a:spLocks noChangeArrowheads="1"/>
            </p:cNvSpPr>
            <p:nvPr/>
          </p:nvSpPr>
          <p:spPr bwMode="auto">
            <a:xfrm>
              <a:off x="410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7" name="Rectangle 41"/>
            <p:cNvSpPr>
              <a:spLocks noChangeArrowheads="1"/>
            </p:cNvSpPr>
            <p:nvPr/>
          </p:nvSpPr>
          <p:spPr bwMode="auto">
            <a:xfrm>
              <a:off x="386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8" name="Rectangle 42"/>
            <p:cNvSpPr>
              <a:spLocks noChangeArrowheads="1"/>
            </p:cNvSpPr>
            <p:nvPr/>
          </p:nvSpPr>
          <p:spPr bwMode="auto">
            <a:xfrm>
              <a:off x="3616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79" name="Rectangle 43"/>
            <p:cNvSpPr>
              <a:spLocks noChangeArrowheads="1"/>
            </p:cNvSpPr>
            <p:nvPr/>
          </p:nvSpPr>
          <p:spPr bwMode="auto">
            <a:xfrm>
              <a:off x="3372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0" name="Rectangle 44"/>
            <p:cNvSpPr>
              <a:spLocks noChangeArrowheads="1"/>
            </p:cNvSpPr>
            <p:nvPr/>
          </p:nvSpPr>
          <p:spPr bwMode="auto">
            <a:xfrm>
              <a:off x="3128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1" name="Rectangle 45"/>
            <p:cNvSpPr>
              <a:spLocks noChangeArrowheads="1"/>
            </p:cNvSpPr>
            <p:nvPr/>
          </p:nvSpPr>
          <p:spPr bwMode="auto">
            <a:xfrm>
              <a:off x="2884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2" name="Rectangle 46"/>
            <p:cNvSpPr>
              <a:spLocks noChangeArrowheads="1"/>
            </p:cNvSpPr>
            <p:nvPr/>
          </p:nvSpPr>
          <p:spPr bwMode="auto">
            <a:xfrm>
              <a:off x="2640" y="3193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3" name="Rectangle 47"/>
            <p:cNvSpPr>
              <a:spLocks noChangeArrowheads="1"/>
            </p:cNvSpPr>
            <p:nvPr/>
          </p:nvSpPr>
          <p:spPr bwMode="auto">
            <a:xfrm>
              <a:off x="532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4" name="Rectangle 48"/>
            <p:cNvSpPr>
              <a:spLocks noChangeArrowheads="1"/>
            </p:cNvSpPr>
            <p:nvPr/>
          </p:nvSpPr>
          <p:spPr bwMode="auto">
            <a:xfrm>
              <a:off x="508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5" name="Rectangle 49"/>
            <p:cNvSpPr>
              <a:spLocks noChangeArrowheads="1"/>
            </p:cNvSpPr>
            <p:nvPr/>
          </p:nvSpPr>
          <p:spPr bwMode="auto">
            <a:xfrm>
              <a:off x="483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6" name="Rectangle 50"/>
            <p:cNvSpPr>
              <a:spLocks noChangeArrowheads="1"/>
            </p:cNvSpPr>
            <p:nvPr/>
          </p:nvSpPr>
          <p:spPr bwMode="auto">
            <a:xfrm>
              <a:off x="459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7" name="Rectangle 51"/>
            <p:cNvSpPr>
              <a:spLocks noChangeArrowheads="1"/>
            </p:cNvSpPr>
            <p:nvPr/>
          </p:nvSpPr>
          <p:spPr bwMode="auto">
            <a:xfrm>
              <a:off x="434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8" name="Rectangle 52"/>
            <p:cNvSpPr>
              <a:spLocks noChangeArrowheads="1"/>
            </p:cNvSpPr>
            <p:nvPr/>
          </p:nvSpPr>
          <p:spPr bwMode="auto">
            <a:xfrm>
              <a:off x="410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89" name="Rectangle 53"/>
            <p:cNvSpPr>
              <a:spLocks noChangeArrowheads="1"/>
            </p:cNvSpPr>
            <p:nvPr/>
          </p:nvSpPr>
          <p:spPr bwMode="auto">
            <a:xfrm>
              <a:off x="386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0" name="Rectangle 54"/>
            <p:cNvSpPr>
              <a:spLocks noChangeArrowheads="1"/>
            </p:cNvSpPr>
            <p:nvPr/>
          </p:nvSpPr>
          <p:spPr bwMode="auto">
            <a:xfrm>
              <a:off x="3616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1" name="Rectangle 55"/>
            <p:cNvSpPr>
              <a:spLocks noChangeArrowheads="1"/>
            </p:cNvSpPr>
            <p:nvPr/>
          </p:nvSpPr>
          <p:spPr bwMode="auto">
            <a:xfrm>
              <a:off x="3372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2" name="Rectangle 56"/>
            <p:cNvSpPr>
              <a:spLocks noChangeArrowheads="1"/>
            </p:cNvSpPr>
            <p:nvPr/>
          </p:nvSpPr>
          <p:spPr bwMode="auto">
            <a:xfrm>
              <a:off x="3128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3" name="Rectangle 57"/>
            <p:cNvSpPr>
              <a:spLocks noChangeArrowheads="1"/>
            </p:cNvSpPr>
            <p:nvPr/>
          </p:nvSpPr>
          <p:spPr bwMode="auto">
            <a:xfrm>
              <a:off x="2884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4" name="Rectangle 58"/>
            <p:cNvSpPr>
              <a:spLocks noChangeArrowheads="1"/>
            </p:cNvSpPr>
            <p:nvPr/>
          </p:nvSpPr>
          <p:spPr bwMode="auto">
            <a:xfrm>
              <a:off x="2640" y="2969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5" name="Rectangle 59"/>
            <p:cNvSpPr>
              <a:spLocks noChangeArrowheads="1"/>
            </p:cNvSpPr>
            <p:nvPr/>
          </p:nvSpPr>
          <p:spPr bwMode="auto">
            <a:xfrm>
              <a:off x="532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6" name="Rectangle 60"/>
            <p:cNvSpPr>
              <a:spLocks noChangeArrowheads="1"/>
            </p:cNvSpPr>
            <p:nvPr/>
          </p:nvSpPr>
          <p:spPr bwMode="auto">
            <a:xfrm>
              <a:off x="508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7" name="Rectangle 61"/>
            <p:cNvSpPr>
              <a:spLocks noChangeArrowheads="1"/>
            </p:cNvSpPr>
            <p:nvPr/>
          </p:nvSpPr>
          <p:spPr bwMode="auto">
            <a:xfrm>
              <a:off x="483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8" name="Rectangle 62"/>
            <p:cNvSpPr>
              <a:spLocks noChangeArrowheads="1"/>
            </p:cNvSpPr>
            <p:nvPr/>
          </p:nvSpPr>
          <p:spPr bwMode="auto">
            <a:xfrm>
              <a:off x="459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799" name="Rectangle 63"/>
            <p:cNvSpPr>
              <a:spLocks noChangeArrowheads="1"/>
            </p:cNvSpPr>
            <p:nvPr/>
          </p:nvSpPr>
          <p:spPr bwMode="auto">
            <a:xfrm>
              <a:off x="434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0" name="Rectangle 64"/>
            <p:cNvSpPr>
              <a:spLocks noChangeArrowheads="1"/>
            </p:cNvSpPr>
            <p:nvPr/>
          </p:nvSpPr>
          <p:spPr bwMode="auto">
            <a:xfrm>
              <a:off x="410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1" name="Rectangle 65"/>
            <p:cNvSpPr>
              <a:spLocks noChangeArrowheads="1"/>
            </p:cNvSpPr>
            <p:nvPr/>
          </p:nvSpPr>
          <p:spPr bwMode="auto">
            <a:xfrm>
              <a:off x="386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2" name="Rectangle 66"/>
            <p:cNvSpPr>
              <a:spLocks noChangeArrowheads="1"/>
            </p:cNvSpPr>
            <p:nvPr/>
          </p:nvSpPr>
          <p:spPr bwMode="auto">
            <a:xfrm>
              <a:off x="3616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3" name="Rectangle 67"/>
            <p:cNvSpPr>
              <a:spLocks noChangeArrowheads="1"/>
            </p:cNvSpPr>
            <p:nvPr/>
          </p:nvSpPr>
          <p:spPr bwMode="auto">
            <a:xfrm>
              <a:off x="3372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4" name="Rectangle 68"/>
            <p:cNvSpPr>
              <a:spLocks noChangeArrowheads="1"/>
            </p:cNvSpPr>
            <p:nvPr/>
          </p:nvSpPr>
          <p:spPr bwMode="auto">
            <a:xfrm>
              <a:off x="3128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5" name="Rectangle 69"/>
            <p:cNvSpPr>
              <a:spLocks noChangeArrowheads="1"/>
            </p:cNvSpPr>
            <p:nvPr/>
          </p:nvSpPr>
          <p:spPr bwMode="auto">
            <a:xfrm>
              <a:off x="2884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6" name="Rectangle 70"/>
            <p:cNvSpPr>
              <a:spLocks noChangeArrowheads="1"/>
            </p:cNvSpPr>
            <p:nvPr/>
          </p:nvSpPr>
          <p:spPr bwMode="auto">
            <a:xfrm>
              <a:off x="2640" y="2745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7" name="Rectangle 71"/>
            <p:cNvSpPr>
              <a:spLocks noChangeArrowheads="1"/>
            </p:cNvSpPr>
            <p:nvPr/>
          </p:nvSpPr>
          <p:spPr bwMode="auto">
            <a:xfrm>
              <a:off x="532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8" name="Rectangle 72"/>
            <p:cNvSpPr>
              <a:spLocks noChangeArrowheads="1"/>
            </p:cNvSpPr>
            <p:nvPr/>
          </p:nvSpPr>
          <p:spPr bwMode="auto">
            <a:xfrm>
              <a:off x="508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09" name="Rectangle 73"/>
            <p:cNvSpPr>
              <a:spLocks noChangeArrowheads="1"/>
            </p:cNvSpPr>
            <p:nvPr/>
          </p:nvSpPr>
          <p:spPr bwMode="auto">
            <a:xfrm>
              <a:off x="483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0" name="Rectangle 74"/>
            <p:cNvSpPr>
              <a:spLocks noChangeArrowheads="1"/>
            </p:cNvSpPr>
            <p:nvPr/>
          </p:nvSpPr>
          <p:spPr bwMode="auto">
            <a:xfrm>
              <a:off x="459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1" name="Rectangle 75"/>
            <p:cNvSpPr>
              <a:spLocks noChangeArrowheads="1"/>
            </p:cNvSpPr>
            <p:nvPr/>
          </p:nvSpPr>
          <p:spPr bwMode="auto">
            <a:xfrm>
              <a:off x="434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2" name="Rectangle 76"/>
            <p:cNvSpPr>
              <a:spLocks noChangeArrowheads="1"/>
            </p:cNvSpPr>
            <p:nvPr/>
          </p:nvSpPr>
          <p:spPr bwMode="auto">
            <a:xfrm>
              <a:off x="410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3" name="Rectangle 77"/>
            <p:cNvSpPr>
              <a:spLocks noChangeArrowheads="1"/>
            </p:cNvSpPr>
            <p:nvPr/>
          </p:nvSpPr>
          <p:spPr bwMode="auto">
            <a:xfrm>
              <a:off x="386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4" name="Rectangle 78"/>
            <p:cNvSpPr>
              <a:spLocks noChangeArrowheads="1"/>
            </p:cNvSpPr>
            <p:nvPr/>
          </p:nvSpPr>
          <p:spPr bwMode="auto">
            <a:xfrm>
              <a:off x="3616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5" name="Rectangle 79"/>
            <p:cNvSpPr>
              <a:spLocks noChangeArrowheads="1"/>
            </p:cNvSpPr>
            <p:nvPr/>
          </p:nvSpPr>
          <p:spPr bwMode="auto">
            <a:xfrm>
              <a:off x="3372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6" name="Rectangle 80"/>
            <p:cNvSpPr>
              <a:spLocks noChangeArrowheads="1"/>
            </p:cNvSpPr>
            <p:nvPr/>
          </p:nvSpPr>
          <p:spPr bwMode="auto">
            <a:xfrm>
              <a:off x="3128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7" name="Rectangle 81"/>
            <p:cNvSpPr>
              <a:spLocks noChangeArrowheads="1"/>
            </p:cNvSpPr>
            <p:nvPr/>
          </p:nvSpPr>
          <p:spPr bwMode="auto">
            <a:xfrm>
              <a:off x="2884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8" name="Rectangle 82"/>
            <p:cNvSpPr>
              <a:spLocks noChangeArrowheads="1"/>
            </p:cNvSpPr>
            <p:nvPr/>
          </p:nvSpPr>
          <p:spPr bwMode="auto">
            <a:xfrm>
              <a:off x="2640" y="2544"/>
              <a:ext cx="244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19" name="Rectangle 83"/>
            <p:cNvSpPr>
              <a:spLocks noChangeArrowheads="1"/>
            </p:cNvSpPr>
            <p:nvPr/>
          </p:nvSpPr>
          <p:spPr bwMode="auto">
            <a:xfrm>
              <a:off x="532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0" name="Rectangle 84"/>
            <p:cNvSpPr>
              <a:spLocks noChangeArrowheads="1"/>
            </p:cNvSpPr>
            <p:nvPr/>
          </p:nvSpPr>
          <p:spPr bwMode="auto">
            <a:xfrm>
              <a:off x="508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1" name="Rectangle 85"/>
            <p:cNvSpPr>
              <a:spLocks noChangeArrowheads="1"/>
            </p:cNvSpPr>
            <p:nvPr/>
          </p:nvSpPr>
          <p:spPr bwMode="auto">
            <a:xfrm>
              <a:off x="483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2" name="Rectangle 86"/>
            <p:cNvSpPr>
              <a:spLocks noChangeArrowheads="1"/>
            </p:cNvSpPr>
            <p:nvPr/>
          </p:nvSpPr>
          <p:spPr bwMode="auto">
            <a:xfrm>
              <a:off x="459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3" name="Rectangle 87"/>
            <p:cNvSpPr>
              <a:spLocks noChangeArrowheads="1"/>
            </p:cNvSpPr>
            <p:nvPr/>
          </p:nvSpPr>
          <p:spPr bwMode="auto">
            <a:xfrm>
              <a:off x="434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4" name="Rectangle 88"/>
            <p:cNvSpPr>
              <a:spLocks noChangeArrowheads="1"/>
            </p:cNvSpPr>
            <p:nvPr/>
          </p:nvSpPr>
          <p:spPr bwMode="auto">
            <a:xfrm>
              <a:off x="410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5" name="Rectangle 89"/>
            <p:cNvSpPr>
              <a:spLocks noChangeArrowheads="1"/>
            </p:cNvSpPr>
            <p:nvPr/>
          </p:nvSpPr>
          <p:spPr bwMode="auto">
            <a:xfrm>
              <a:off x="386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6" name="Rectangle 90"/>
            <p:cNvSpPr>
              <a:spLocks noChangeArrowheads="1"/>
            </p:cNvSpPr>
            <p:nvPr/>
          </p:nvSpPr>
          <p:spPr bwMode="auto">
            <a:xfrm>
              <a:off x="3616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7" name="Rectangle 91"/>
            <p:cNvSpPr>
              <a:spLocks noChangeArrowheads="1"/>
            </p:cNvSpPr>
            <p:nvPr/>
          </p:nvSpPr>
          <p:spPr bwMode="auto">
            <a:xfrm>
              <a:off x="3372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8" name="Rectangle 92"/>
            <p:cNvSpPr>
              <a:spLocks noChangeArrowheads="1"/>
            </p:cNvSpPr>
            <p:nvPr/>
          </p:nvSpPr>
          <p:spPr bwMode="auto">
            <a:xfrm>
              <a:off x="3128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29" name="Rectangle 93"/>
            <p:cNvSpPr>
              <a:spLocks noChangeArrowheads="1"/>
            </p:cNvSpPr>
            <p:nvPr/>
          </p:nvSpPr>
          <p:spPr bwMode="auto">
            <a:xfrm>
              <a:off x="2884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0" name="Rectangle 94"/>
            <p:cNvSpPr>
              <a:spLocks noChangeArrowheads="1"/>
            </p:cNvSpPr>
            <p:nvPr/>
          </p:nvSpPr>
          <p:spPr bwMode="auto">
            <a:xfrm>
              <a:off x="2640" y="232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1" name="Rectangle 95"/>
            <p:cNvSpPr>
              <a:spLocks noChangeArrowheads="1"/>
            </p:cNvSpPr>
            <p:nvPr/>
          </p:nvSpPr>
          <p:spPr bwMode="auto">
            <a:xfrm>
              <a:off x="532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2" name="Rectangle 96"/>
            <p:cNvSpPr>
              <a:spLocks noChangeArrowheads="1"/>
            </p:cNvSpPr>
            <p:nvPr/>
          </p:nvSpPr>
          <p:spPr bwMode="auto">
            <a:xfrm>
              <a:off x="508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3" name="Rectangle 97"/>
            <p:cNvSpPr>
              <a:spLocks noChangeArrowheads="1"/>
            </p:cNvSpPr>
            <p:nvPr/>
          </p:nvSpPr>
          <p:spPr bwMode="auto">
            <a:xfrm>
              <a:off x="483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4" name="Rectangle 98"/>
            <p:cNvSpPr>
              <a:spLocks noChangeArrowheads="1"/>
            </p:cNvSpPr>
            <p:nvPr/>
          </p:nvSpPr>
          <p:spPr bwMode="auto">
            <a:xfrm>
              <a:off x="459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5" name="Rectangle 99"/>
            <p:cNvSpPr>
              <a:spLocks noChangeArrowheads="1"/>
            </p:cNvSpPr>
            <p:nvPr/>
          </p:nvSpPr>
          <p:spPr bwMode="auto">
            <a:xfrm>
              <a:off x="434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6" name="Rectangle 100"/>
            <p:cNvSpPr>
              <a:spLocks noChangeArrowheads="1"/>
            </p:cNvSpPr>
            <p:nvPr/>
          </p:nvSpPr>
          <p:spPr bwMode="auto">
            <a:xfrm>
              <a:off x="410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7" name="Rectangle 101"/>
            <p:cNvSpPr>
              <a:spLocks noChangeArrowheads="1"/>
            </p:cNvSpPr>
            <p:nvPr/>
          </p:nvSpPr>
          <p:spPr bwMode="auto">
            <a:xfrm>
              <a:off x="386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8" name="Rectangle 102"/>
            <p:cNvSpPr>
              <a:spLocks noChangeArrowheads="1"/>
            </p:cNvSpPr>
            <p:nvPr/>
          </p:nvSpPr>
          <p:spPr bwMode="auto">
            <a:xfrm>
              <a:off x="3616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39" name="Rectangle 103"/>
            <p:cNvSpPr>
              <a:spLocks noChangeArrowheads="1"/>
            </p:cNvSpPr>
            <p:nvPr/>
          </p:nvSpPr>
          <p:spPr bwMode="auto">
            <a:xfrm>
              <a:off x="3372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0" name="Rectangle 104"/>
            <p:cNvSpPr>
              <a:spLocks noChangeArrowheads="1"/>
            </p:cNvSpPr>
            <p:nvPr/>
          </p:nvSpPr>
          <p:spPr bwMode="auto">
            <a:xfrm>
              <a:off x="3128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1" name="Rectangle 105"/>
            <p:cNvSpPr>
              <a:spLocks noChangeArrowheads="1"/>
            </p:cNvSpPr>
            <p:nvPr/>
          </p:nvSpPr>
          <p:spPr bwMode="auto">
            <a:xfrm>
              <a:off x="2884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2" name="Rectangle 106"/>
            <p:cNvSpPr>
              <a:spLocks noChangeArrowheads="1"/>
            </p:cNvSpPr>
            <p:nvPr/>
          </p:nvSpPr>
          <p:spPr bwMode="auto">
            <a:xfrm>
              <a:off x="2640" y="2096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3" name="Rectangle 107"/>
            <p:cNvSpPr>
              <a:spLocks noChangeArrowheads="1"/>
            </p:cNvSpPr>
            <p:nvPr/>
          </p:nvSpPr>
          <p:spPr bwMode="auto">
            <a:xfrm>
              <a:off x="532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4" name="Rectangle 108"/>
            <p:cNvSpPr>
              <a:spLocks noChangeArrowheads="1"/>
            </p:cNvSpPr>
            <p:nvPr/>
          </p:nvSpPr>
          <p:spPr bwMode="auto">
            <a:xfrm>
              <a:off x="508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5" name="Rectangle 109"/>
            <p:cNvSpPr>
              <a:spLocks noChangeArrowheads="1"/>
            </p:cNvSpPr>
            <p:nvPr/>
          </p:nvSpPr>
          <p:spPr bwMode="auto">
            <a:xfrm>
              <a:off x="483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6" name="Rectangle 110"/>
            <p:cNvSpPr>
              <a:spLocks noChangeArrowheads="1"/>
            </p:cNvSpPr>
            <p:nvPr/>
          </p:nvSpPr>
          <p:spPr bwMode="auto">
            <a:xfrm>
              <a:off x="459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7" name="Rectangle 111"/>
            <p:cNvSpPr>
              <a:spLocks noChangeArrowheads="1"/>
            </p:cNvSpPr>
            <p:nvPr/>
          </p:nvSpPr>
          <p:spPr bwMode="auto">
            <a:xfrm>
              <a:off x="434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8" name="Rectangle 112"/>
            <p:cNvSpPr>
              <a:spLocks noChangeArrowheads="1"/>
            </p:cNvSpPr>
            <p:nvPr/>
          </p:nvSpPr>
          <p:spPr bwMode="auto">
            <a:xfrm>
              <a:off x="410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49" name="Rectangle 113"/>
            <p:cNvSpPr>
              <a:spLocks noChangeArrowheads="1"/>
            </p:cNvSpPr>
            <p:nvPr/>
          </p:nvSpPr>
          <p:spPr bwMode="auto">
            <a:xfrm>
              <a:off x="386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0" name="Rectangle 114"/>
            <p:cNvSpPr>
              <a:spLocks noChangeArrowheads="1"/>
            </p:cNvSpPr>
            <p:nvPr/>
          </p:nvSpPr>
          <p:spPr bwMode="auto">
            <a:xfrm>
              <a:off x="3616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1" name="Rectangle 115"/>
            <p:cNvSpPr>
              <a:spLocks noChangeArrowheads="1"/>
            </p:cNvSpPr>
            <p:nvPr/>
          </p:nvSpPr>
          <p:spPr bwMode="auto">
            <a:xfrm>
              <a:off x="3372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2" name="Rectangle 116"/>
            <p:cNvSpPr>
              <a:spLocks noChangeArrowheads="1"/>
            </p:cNvSpPr>
            <p:nvPr/>
          </p:nvSpPr>
          <p:spPr bwMode="auto">
            <a:xfrm>
              <a:off x="3128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3" name="Rectangle 117"/>
            <p:cNvSpPr>
              <a:spLocks noChangeArrowheads="1"/>
            </p:cNvSpPr>
            <p:nvPr/>
          </p:nvSpPr>
          <p:spPr bwMode="auto">
            <a:xfrm>
              <a:off x="2884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4" name="Rectangle 118"/>
            <p:cNvSpPr>
              <a:spLocks noChangeArrowheads="1"/>
            </p:cNvSpPr>
            <p:nvPr/>
          </p:nvSpPr>
          <p:spPr bwMode="auto">
            <a:xfrm>
              <a:off x="2640" y="1872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5" name="Rectangle 119"/>
            <p:cNvSpPr>
              <a:spLocks noChangeArrowheads="1"/>
            </p:cNvSpPr>
            <p:nvPr/>
          </p:nvSpPr>
          <p:spPr bwMode="auto">
            <a:xfrm>
              <a:off x="532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6" name="Rectangle 120"/>
            <p:cNvSpPr>
              <a:spLocks noChangeArrowheads="1"/>
            </p:cNvSpPr>
            <p:nvPr/>
          </p:nvSpPr>
          <p:spPr bwMode="auto">
            <a:xfrm>
              <a:off x="508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7" name="Rectangle 121"/>
            <p:cNvSpPr>
              <a:spLocks noChangeArrowheads="1"/>
            </p:cNvSpPr>
            <p:nvPr/>
          </p:nvSpPr>
          <p:spPr bwMode="auto">
            <a:xfrm>
              <a:off x="483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8" name="Rectangle 122"/>
            <p:cNvSpPr>
              <a:spLocks noChangeArrowheads="1"/>
            </p:cNvSpPr>
            <p:nvPr/>
          </p:nvSpPr>
          <p:spPr bwMode="auto">
            <a:xfrm>
              <a:off x="459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59" name="Rectangle 123"/>
            <p:cNvSpPr>
              <a:spLocks noChangeArrowheads="1"/>
            </p:cNvSpPr>
            <p:nvPr/>
          </p:nvSpPr>
          <p:spPr bwMode="auto">
            <a:xfrm>
              <a:off x="434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0" name="Rectangle 124"/>
            <p:cNvSpPr>
              <a:spLocks noChangeArrowheads="1"/>
            </p:cNvSpPr>
            <p:nvPr/>
          </p:nvSpPr>
          <p:spPr bwMode="auto">
            <a:xfrm>
              <a:off x="410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1" name="Rectangle 125"/>
            <p:cNvSpPr>
              <a:spLocks noChangeArrowheads="1"/>
            </p:cNvSpPr>
            <p:nvPr/>
          </p:nvSpPr>
          <p:spPr bwMode="auto">
            <a:xfrm>
              <a:off x="386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2" name="Rectangle 126"/>
            <p:cNvSpPr>
              <a:spLocks noChangeArrowheads="1"/>
            </p:cNvSpPr>
            <p:nvPr/>
          </p:nvSpPr>
          <p:spPr bwMode="auto">
            <a:xfrm>
              <a:off x="3616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3" name="Rectangle 127"/>
            <p:cNvSpPr>
              <a:spLocks noChangeArrowheads="1"/>
            </p:cNvSpPr>
            <p:nvPr/>
          </p:nvSpPr>
          <p:spPr bwMode="auto">
            <a:xfrm>
              <a:off x="3372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4" name="Rectangle 128"/>
            <p:cNvSpPr>
              <a:spLocks noChangeArrowheads="1"/>
            </p:cNvSpPr>
            <p:nvPr/>
          </p:nvSpPr>
          <p:spPr bwMode="auto">
            <a:xfrm>
              <a:off x="3128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5" name="Rectangle 129"/>
            <p:cNvSpPr>
              <a:spLocks noChangeArrowheads="1"/>
            </p:cNvSpPr>
            <p:nvPr/>
          </p:nvSpPr>
          <p:spPr bwMode="auto">
            <a:xfrm>
              <a:off x="2884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6" name="Rectangle 130"/>
            <p:cNvSpPr>
              <a:spLocks noChangeArrowheads="1"/>
            </p:cNvSpPr>
            <p:nvPr/>
          </p:nvSpPr>
          <p:spPr bwMode="auto">
            <a:xfrm>
              <a:off x="2640" y="1648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7" name="Rectangle 131"/>
            <p:cNvSpPr>
              <a:spLocks noChangeArrowheads="1"/>
            </p:cNvSpPr>
            <p:nvPr/>
          </p:nvSpPr>
          <p:spPr bwMode="auto">
            <a:xfrm>
              <a:off x="532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8" name="Rectangle 132"/>
            <p:cNvSpPr>
              <a:spLocks noChangeArrowheads="1"/>
            </p:cNvSpPr>
            <p:nvPr/>
          </p:nvSpPr>
          <p:spPr bwMode="auto">
            <a:xfrm>
              <a:off x="508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69" name="Rectangle 133"/>
            <p:cNvSpPr>
              <a:spLocks noChangeArrowheads="1"/>
            </p:cNvSpPr>
            <p:nvPr/>
          </p:nvSpPr>
          <p:spPr bwMode="auto">
            <a:xfrm>
              <a:off x="483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0" name="Rectangle 134"/>
            <p:cNvSpPr>
              <a:spLocks noChangeArrowheads="1"/>
            </p:cNvSpPr>
            <p:nvPr/>
          </p:nvSpPr>
          <p:spPr bwMode="auto">
            <a:xfrm>
              <a:off x="459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1" name="Rectangle 135"/>
            <p:cNvSpPr>
              <a:spLocks noChangeArrowheads="1"/>
            </p:cNvSpPr>
            <p:nvPr/>
          </p:nvSpPr>
          <p:spPr bwMode="auto">
            <a:xfrm>
              <a:off x="434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2" name="Rectangle 136"/>
            <p:cNvSpPr>
              <a:spLocks noChangeArrowheads="1"/>
            </p:cNvSpPr>
            <p:nvPr/>
          </p:nvSpPr>
          <p:spPr bwMode="auto">
            <a:xfrm>
              <a:off x="410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3" name="Rectangle 137"/>
            <p:cNvSpPr>
              <a:spLocks noChangeArrowheads="1"/>
            </p:cNvSpPr>
            <p:nvPr/>
          </p:nvSpPr>
          <p:spPr bwMode="auto">
            <a:xfrm>
              <a:off x="386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4" name="Rectangle 138"/>
            <p:cNvSpPr>
              <a:spLocks noChangeArrowheads="1"/>
            </p:cNvSpPr>
            <p:nvPr/>
          </p:nvSpPr>
          <p:spPr bwMode="auto">
            <a:xfrm>
              <a:off x="3616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5" name="Rectangle 139"/>
            <p:cNvSpPr>
              <a:spLocks noChangeArrowheads="1"/>
            </p:cNvSpPr>
            <p:nvPr/>
          </p:nvSpPr>
          <p:spPr bwMode="auto">
            <a:xfrm>
              <a:off x="3372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6" name="Rectangle 140"/>
            <p:cNvSpPr>
              <a:spLocks noChangeArrowheads="1"/>
            </p:cNvSpPr>
            <p:nvPr/>
          </p:nvSpPr>
          <p:spPr bwMode="auto">
            <a:xfrm>
              <a:off x="3128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7" name="Rectangle 141"/>
            <p:cNvSpPr>
              <a:spLocks noChangeArrowheads="1"/>
            </p:cNvSpPr>
            <p:nvPr/>
          </p:nvSpPr>
          <p:spPr bwMode="auto">
            <a:xfrm>
              <a:off x="2884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8" name="Rectangle 142"/>
            <p:cNvSpPr>
              <a:spLocks noChangeArrowheads="1"/>
            </p:cNvSpPr>
            <p:nvPr/>
          </p:nvSpPr>
          <p:spPr bwMode="auto">
            <a:xfrm>
              <a:off x="2640" y="1424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79" name="Rectangle 143"/>
            <p:cNvSpPr>
              <a:spLocks noChangeArrowheads="1"/>
            </p:cNvSpPr>
            <p:nvPr/>
          </p:nvSpPr>
          <p:spPr bwMode="auto">
            <a:xfrm>
              <a:off x="532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0" name="Rectangle 144"/>
            <p:cNvSpPr>
              <a:spLocks noChangeArrowheads="1"/>
            </p:cNvSpPr>
            <p:nvPr/>
          </p:nvSpPr>
          <p:spPr bwMode="auto">
            <a:xfrm>
              <a:off x="508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1" name="Rectangle 145"/>
            <p:cNvSpPr>
              <a:spLocks noChangeArrowheads="1"/>
            </p:cNvSpPr>
            <p:nvPr/>
          </p:nvSpPr>
          <p:spPr bwMode="auto">
            <a:xfrm>
              <a:off x="483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2" name="Rectangle 146"/>
            <p:cNvSpPr>
              <a:spLocks noChangeArrowheads="1"/>
            </p:cNvSpPr>
            <p:nvPr/>
          </p:nvSpPr>
          <p:spPr bwMode="auto">
            <a:xfrm>
              <a:off x="459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3" name="Rectangle 147"/>
            <p:cNvSpPr>
              <a:spLocks noChangeArrowheads="1"/>
            </p:cNvSpPr>
            <p:nvPr/>
          </p:nvSpPr>
          <p:spPr bwMode="auto">
            <a:xfrm>
              <a:off x="434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4" name="Rectangle 148"/>
            <p:cNvSpPr>
              <a:spLocks noChangeArrowheads="1"/>
            </p:cNvSpPr>
            <p:nvPr/>
          </p:nvSpPr>
          <p:spPr bwMode="auto">
            <a:xfrm>
              <a:off x="410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5" name="Rectangle 149"/>
            <p:cNvSpPr>
              <a:spLocks noChangeArrowheads="1"/>
            </p:cNvSpPr>
            <p:nvPr/>
          </p:nvSpPr>
          <p:spPr bwMode="auto">
            <a:xfrm>
              <a:off x="386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6" name="Rectangle 150"/>
            <p:cNvSpPr>
              <a:spLocks noChangeArrowheads="1"/>
            </p:cNvSpPr>
            <p:nvPr/>
          </p:nvSpPr>
          <p:spPr bwMode="auto">
            <a:xfrm>
              <a:off x="3616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7" name="Rectangle 151"/>
            <p:cNvSpPr>
              <a:spLocks noChangeArrowheads="1"/>
            </p:cNvSpPr>
            <p:nvPr/>
          </p:nvSpPr>
          <p:spPr bwMode="auto">
            <a:xfrm>
              <a:off x="3372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8" name="Rectangle 152"/>
            <p:cNvSpPr>
              <a:spLocks noChangeArrowheads="1"/>
            </p:cNvSpPr>
            <p:nvPr/>
          </p:nvSpPr>
          <p:spPr bwMode="auto">
            <a:xfrm>
              <a:off x="3128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89" name="Rectangle 153"/>
            <p:cNvSpPr>
              <a:spLocks noChangeArrowheads="1"/>
            </p:cNvSpPr>
            <p:nvPr/>
          </p:nvSpPr>
          <p:spPr bwMode="auto">
            <a:xfrm>
              <a:off x="2884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90" name="Rectangle 154"/>
            <p:cNvSpPr>
              <a:spLocks noChangeArrowheads="1"/>
            </p:cNvSpPr>
            <p:nvPr/>
          </p:nvSpPr>
          <p:spPr bwMode="auto">
            <a:xfrm>
              <a:off x="2640" y="1200"/>
              <a:ext cx="2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500"/>
            </a:p>
          </p:txBody>
        </p:sp>
        <p:sp>
          <p:nvSpPr>
            <p:cNvPr id="244891" name="Line 155"/>
            <p:cNvSpPr>
              <a:spLocks noChangeShapeType="1"/>
            </p:cNvSpPr>
            <p:nvPr/>
          </p:nvSpPr>
          <p:spPr bwMode="auto">
            <a:xfrm>
              <a:off x="2640" y="142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2" name="Line 156"/>
            <p:cNvSpPr>
              <a:spLocks noChangeShapeType="1"/>
            </p:cNvSpPr>
            <p:nvPr/>
          </p:nvSpPr>
          <p:spPr bwMode="auto">
            <a:xfrm>
              <a:off x="2640" y="1648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3" name="Line 157"/>
            <p:cNvSpPr>
              <a:spLocks noChangeShapeType="1"/>
            </p:cNvSpPr>
            <p:nvPr/>
          </p:nvSpPr>
          <p:spPr bwMode="auto">
            <a:xfrm>
              <a:off x="2640" y="1872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4" name="Line 158"/>
            <p:cNvSpPr>
              <a:spLocks noChangeShapeType="1"/>
            </p:cNvSpPr>
            <p:nvPr/>
          </p:nvSpPr>
          <p:spPr bwMode="auto">
            <a:xfrm>
              <a:off x="2640" y="2096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5" name="Line 159"/>
            <p:cNvSpPr>
              <a:spLocks noChangeShapeType="1"/>
            </p:cNvSpPr>
            <p:nvPr/>
          </p:nvSpPr>
          <p:spPr bwMode="auto">
            <a:xfrm>
              <a:off x="2640" y="2320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6" name="Line 160"/>
            <p:cNvSpPr>
              <a:spLocks noChangeShapeType="1"/>
            </p:cNvSpPr>
            <p:nvPr/>
          </p:nvSpPr>
          <p:spPr bwMode="auto">
            <a:xfrm>
              <a:off x="2640" y="2544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7" name="Line 161"/>
            <p:cNvSpPr>
              <a:spLocks noChangeShapeType="1"/>
            </p:cNvSpPr>
            <p:nvPr/>
          </p:nvSpPr>
          <p:spPr bwMode="auto">
            <a:xfrm>
              <a:off x="2640" y="2745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8" name="Line 162"/>
            <p:cNvSpPr>
              <a:spLocks noChangeShapeType="1"/>
            </p:cNvSpPr>
            <p:nvPr/>
          </p:nvSpPr>
          <p:spPr bwMode="auto">
            <a:xfrm>
              <a:off x="2640" y="2969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99" name="Line 163"/>
            <p:cNvSpPr>
              <a:spLocks noChangeShapeType="1"/>
            </p:cNvSpPr>
            <p:nvPr/>
          </p:nvSpPr>
          <p:spPr bwMode="auto">
            <a:xfrm>
              <a:off x="2640" y="3193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0" name="Line 164"/>
            <p:cNvSpPr>
              <a:spLocks noChangeShapeType="1"/>
            </p:cNvSpPr>
            <p:nvPr/>
          </p:nvSpPr>
          <p:spPr bwMode="auto">
            <a:xfrm>
              <a:off x="2640" y="3417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1" name="Line 165"/>
            <p:cNvSpPr>
              <a:spLocks noChangeShapeType="1"/>
            </p:cNvSpPr>
            <p:nvPr/>
          </p:nvSpPr>
          <p:spPr bwMode="auto">
            <a:xfrm>
              <a:off x="2640" y="3641"/>
              <a:ext cx="2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2" name="Line 166"/>
            <p:cNvSpPr>
              <a:spLocks noChangeShapeType="1"/>
            </p:cNvSpPr>
            <p:nvPr/>
          </p:nvSpPr>
          <p:spPr bwMode="auto">
            <a:xfrm>
              <a:off x="288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3" name="Line 167"/>
            <p:cNvSpPr>
              <a:spLocks noChangeShapeType="1"/>
            </p:cNvSpPr>
            <p:nvPr/>
          </p:nvSpPr>
          <p:spPr bwMode="auto">
            <a:xfrm>
              <a:off x="312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4" name="Line 168"/>
            <p:cNvSpPr>
              <a:spLocks noChangeShapeType="1"/>
            </p:cNvSpPr>
            <p:nvPr/>
          </p:nvSpPr>
          <p:spPr bwMode="auto">
            <a:xfrm>
              <a:off x="337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5" name="Line 169"/>
            <p:cNvSpPr>
              <a:spLocks noChangeShapeType="1"/>
            </p:cNvSpPr>
            <p:nvPr/>
          </p:nvSpPr>
          <p:spPr bwMode="auto">
            <a:xfrm>
              <a:off x="361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6" name="Line 170"/>
            <p:cNvSpPr>
              <a:spLocks noChangeShapeType="1"/>
            </p:cNvSpPr>
            <p:nvPr/>
          </p:nvSpPr>
          <p:spPr bwMode="auto">
            <a:xfrm>
              <a:off x="386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7" name="Line 171"/>
            <p:cNvSpPr>
              <a:spLocks noChangeShapeType="1"/>
            </p:cNvSpPr>
            <p:nvPr/>
          </p:nvSpPr>
          <p:spPr bwMode="auto">
            <a:xfrm>
              <a:off x="410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8" name="Line 172"/>
            <p:cNvSpPr>
              <a:spLocks noChangeShapeType="1"/>
            </p:cNvSpPr>
            <p:nvPr/>
          </p:nvSpPr>
          <p:spPr bwMode="auto">
            <a:xfrm>
              <a:off x="4348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09" name="Line 173"/>
            <p:cNvSpPr>
              <a:spLocks noChangeShapeType="1"/>
            </p:cNvSpPr>
            <p:nvPr/>
          </p:nvSpPr>
          <p:spPr bwMode="auto">
            <a:xfrm>
              <a:off x="4592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0" name="Line 174"/>
            <p:cNvSpPr>
              <a:spLocks noChangeShapeType="1"/>
            </p:cNvSpPr>
            <p:nvPr/>
          </p:nvSpPr>
          <p:spPr bwMode="auto">
            <a:xfrm>
              <a:off x="4836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1" name="Line 175"/>
            <p:cNvSpPr>
              <a:spLocks noChangeShapeType="1"/>
            </p:cNvSpPr>
            <p:nvPr/>
          </p:nvSpPr>
          <p:spPr bwMode="auto">
            <a:xfrm>
              <a:off x="5080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2" name="Line 176"/>
            <p:cNvSpPr>
              <a:spLocks noChangeShapeType="1"/>
            </p:cNvSpPr>
            <p:nvPr/>
          </p:nvSpPr>
          <p:spPr bwMode="auto">
            <a:xfrm>
              <a:off x="5324" y="1200"/>
              <a:ext cx="0" cy="2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3" name="Line 177"/>
            <p:cNvSpPr>
              <a:spLocks noChangeShapeType="1"/>
            </p:cNvSpPr>
            <p:nvPr/>
          </p:nvSpPr>
          <p:spPr bwMode="auto">
            <a:xfrm>
              <a:off x="2640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4" name="Line 178"/>
            <p:cNvSpPr>
              <a:spLocks noChangeShapeType="1"/>
            </p:cNvSpPr>
            <p:nvPr/>
          </p:nvSpPr>
          <p:spPr bwMode="auto">
            <a:xfrm>
              <a:off x="2640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5" name="Line 179"/>
            <p:cNvSpPr>
              <a:spLocks noChangeShapeType="1"/>
            </p:cNvSpPr>
            <p:nvPr/>
          </p:nvSpPr>
          <p:spPr bwMode="auto">
            <a:xfrm>
              <a:off x="2640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6" name="Line 180"/>
            <p:cNvSpPr>
              <a:spLocks noChangeShapeType="1"/>
            </p:cNvSpPr>
            <p:nvPr/>
          </p:nvSpPr>
          <p:spPr bwMode="auto">
            <a:xfrm>
              <a:off x="5568" y="2544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7" name="Line 181"/>
            <p:cNvSpPr>
              <a:spLocks noChangeShapeType="1"/>
            </p:cNvSpPr>
            <p:nvPr/>
          </p:nvSpPr>
          <p:spPr bwMode="auto">
            <a:xfrm>
              <a:off x="5568" y="1200"/>
              <a:ext cx="0" cy="13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8" name="Line 182"/>
            <p:cNvSpPr>
              <a:spLocks noChangeShapeType="1"/>
            </p:cNvSpPr>
            <p:nvPr/>
          </p:nvSpPr>
          <p:spPr bwMode="auto">
            <a:xfrm>
              <a:off x="5568" y="2745"/>
              <a:ext cx="0" cy="11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19" name="Line 183"/>
            <p:cNvSpPr>
              <a:spLocks noChangeShapeType="1"/>
            </p:cNvSpPr>
            <p:nvPr/>
          </p:nvSpPr>
          <p:spPr bwMode="auto">
            <a:xfrm>
              <a:off x="3860" y="1200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0" name="Line 184"/>
            <p:cNvSpPr>
              <a:spLocks noChangeShapeType="1"/>
            </p:cNvSpPr>
            <p:nvPr/>
          </p:nvSpPr>
          <p:spPr bwMode="auto">
            <a:xfrm>
              <a:off x="2640" y="1200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1" name="Line 185"/>
            <p:cNvSpPr>
              <a:spLocks noChangeShapeType="1"/>
            </p:cNvSpPr>
            <p:nvPr/>
          </p:nvSpPr>
          <p:spPr bwMode="auto">
            <a:xfrm>
              <a:off x="4104" y="1200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2" name="Line 186"/>
            <p:cNvSpPr>
              <a:spLocks noChangeShapeType="1"/>
            </p:cNvSpPr>
            <p:nvPr/>
          </p:nvSpPr>
          <p:spPr bwMode="auto">
            <a:xfrm>
              <a:off x="3860" y="3865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3" name="Line 187"/>
            <p:cNvSpPr>
              <a:spLocks noChangeShapeType="1"/>
            </p:cNvSpPr>
            <p:nvPr/>
          </p:nvSpPr>
          <p:spPr bwMode="auto">
            <a:xfrm>
              <a:off x="2640" y="3865"/>
              <a:ext cx="12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4" name="Line 188"/>
            <p:cNvSpPr>
              <a:spLocks noChangeShapeType="1"/>
            </p:cNvSpPr>
            <p:nvPr/>
          </p:nvSpPr>
          <p:spPr bwMode="auto">
            <a:xfrm>
              <a:off x="4104" y="3865"/>
              <a:ext cx="14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5" name="Line 189"/>
            <p:cNvSpPr>
              <a:spLocks noChangeShapeType="1"/>
            </p:cNvSpPr>
            <p:nvPr/>
          </p:nvSpPr>
          <p:spPr bwMode="auto">
            <a:xfrm flipV="1">
              <a:off x="4106" y="10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6" name="Line 190"/>
            <p:cNvSpPr>
              <a:spLocks noChangeShapeType="1"/>
            </p:cNvSpPr>
            <p:nvPr/>
          </p:nvSpPr>
          <p:spPr bwMode="auto">
            <a:xfrm rot="5400000" flipV="1">
              <a:off x="5405" y="228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27" name="Text Box 191"/>
            <p:cNvSpPr txBox="1">
              <a:spLocks noChangeArrowheads="1"/>
            </p:cNvSpPr>
            <p:nvPr/>
          </p:nvSpPr>
          <p:spPr bwMode="auto">
            <a:xfrm>
              <a:off x="4131" y="937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44928" name="Text Box 192"/>
            <p:cNvSpPr txBox="1">
              <a:spLocks noChangeArrowheads="1"/>
            </p:cNvSpPr>
            <p:nvPr/>
          </p:nvSpPr>
          <p:spPr bwMode="auto">
            <a:xfrm>
              <a:off x="5579" y="2546"/>
              <a:ext cx="363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244929" name="Freeform 193"/>
          <p:cNvSpPr>
            <a:spLocks/>
          </p:cNvSpPr>
          <p:nvPr/>
        </p:nvSpPr>
        <p:spPr bwMode="auto">
          <a:xfrm>
            <a:off x="4572000" y="2246313"/>
            <a:ext cx="1550988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4930" name="Group 194"/>
          <p:cNvGrpSpPr>
            <a:grpSpLocks/>
          </p:cNvGrpSpPr>
          <p:nvPr/>
        </p:nvGrpSpPr>
        <p:grpSpPr bwMode="auto">
          <a:xfrm>
            <a:off x="3505200" y="5257800"/>
            <a:ext cx="1930400" cy="746125"/>
            <a:chOff x="2593" y="3291"/>
            <a:chExt cx="832" cy="390"/>
          </a:xfrm>
        </p:grpSpPr>
        <p:sp>
          <p:nvSpPr>
            <p:cNvPr id="244931" name="Text Box 195"/>
            <p:cNvSpPr txBox="1">
              <a:spLocks noChangeArrowheads="1"/>
            </p:cNvSpPr>
            <p:nvPr/>
          </p:nvSpPr>
          <p:spPr bwMode="auto">
            <a:xfrm>
              <a:off x="2593" y="3410"/>
              <a:ext cx="614" cy="27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Vertex</a:t>
              </a:r>
            </a:p>
          </p:txBody>
        </p:sp>
        <p:sp>
          <p:nvSpPr>
            <p:cNvPr id="244932" name="AutoShape 196"/>
            <p:cNvSpPr>
              <a:spLocks noChangeArrowheads="1"/>
            </p:cNvSpPr>
            <p:nvPr/>
          </p:nvSpPr>
          <p:spPr bwMode="auto">
            <a:xfrm rot="-2614296">
              <a:off x="3050" y="3291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4933" name="Freeform 197"/>
          <p:cNvSpPr>
            <a:spLocks/>
          </p:cNvSpPr>
          <p:nvPr/>
        </p:nvSpPr>
        <p:spPr bwMode="auto">
          <a:xfrm flipV="1">
            <a:off x="6135688" y="2976563"/>
            <a:ext cx="1550987" cy="2822575"/>
          </a:xfrm>
          <a:custGeom>
            <a:avLst/>
            <a:gdLst>
              <a:gd name="T0" fmla="*/ 0 w 977"/>
              <a:gd name="T1" fmla="*/ 12 h 1778"/>
              <a:gd name="T2" fmla="*/ 250 w 977"/>
              <a:gd name="T3" fmla="*/ 1327 h 1778"/>
              <a:gd name="T4" fmla="*/ 488 w 977"/>
              <a:gd name="T5" fmla="*/ 1778 h 1778"/>
              <a:gd name="T6" fmla="*/ 739 w 977"/>
              <a:gd name="T7" fmla="*/ 1327 h 1778"/>
              <a:gd name="T8" fmla="*/ 977 w 977"/>
              <a:gd name="T9" fmla="*/ 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7" h="1778">
                <a:moveTo>
                  <a:pt x="0" y="12"/>
                </a:moveTo>
                <a:cubicBezTo>
                  <a:pt x="84" y="522"/>
                  <a:pt x="169" y="1033"/>
                  <a:pt x="250" y="1327"/>
                </a:cubicBezTo>
                <a:cubicBezTo>
                  <a:pt x="331" y="1621"/>
                  <a:pt x="407" y="1778"/>
                  <a:pt x="488" y="1778"/>
                </a:cubicBezTo>
                <a:cubicBezTo>
                  <a:pt x="569" y="1778"/>
                  <a:pt x="658" y="1623"/>
                  <a:pt x="739" y="1327"/>
                </a:cubicBezTo>
                <a:cubicBezTo>
                  <a:pt x="820" y="1031"/>
                  <a:pt x="898" y="515"/>
                  <a:pt x="977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4934" name="Group 198"/>
          <p:cNvGrpSpPr>
            <a:grpSpLocks/>
          </p:cNvGrpSpPr>
          <p:nvPr/>
        </p:nvGrpSpPr>
        <p:grpSpPr bwMode="auto">
          <a:xfrm>
            <a:off x="6869113" y="2236788"/>
            <a:ext cx="2274887" cy="592137"/>
            <a:chOff x="4327" y="1409"/>
            <a:chExt cx="861" cy="373"/>
          </a:xfrm>
        </p:grpSpPr>
        <p:sp>
          <p:nvSpPr>
            <p:cNvPr id="244935" name="Text Box 199"/>
            <p:cNvSpPr txBox="1">
              <a:spLocks noChangeArrowheads="1"/>
            </p:cNvSpPr>
            <p:nvPr/>
          </p:nvSpPr>
          <p:spPr bwMode="auto">
            <a:xfrm>
              <a:off x="4574" y="1409"/>
              <a:ext cx="614" cy="32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Vertex</a:t>
              </a:r>
            </a:p>
          </p:txBody>
        </p:sp>
        <p:sp>
          <p:nvSpPr>
            <p:cNvPr id="244936" name="AutoShape 200"/>
            <p:cNvSpPr>
              <a:spLocks noChangeArrowheads="1"/>
            </p:cNvSpPr>
            <p:nvPr/>
          </p:nvSpPr>
          <p:spPr bwMode="auto">
            <a:xfrm rot="8319140">
              <a:off x="4327" y="1607"/>
              <a:ext cx="375" cy="175"/>
            </a:xfrm>
            <a:prstGeom prst="rightArrow">
              <a:avLst>
                <a:gd name="adj1" fmla="val 50000"/>
                <a:gd name="adj2" fmla="val 53571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79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662</TotalTime>
  <Words>1479</Words>
  <Application>Microsoft Office PowerPoint</Application>
  <PresentationFormat>On-screen Show (4:3)</PresentationFormat>
  <Paragraphs>290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Section 5.1</vt:lpstr>
      <vt:lpstr>“Do Now”</vt:lpstr>
      <vt:lpstr>Objectives:</vt:lpstr>
      <vt:lpstr>Quadratic Functions and Their Graphs</vt:lpstr>
      <vt:lpstr>Example 1:</vt:lpstr>
      <vt:lpstr>Example 1 Continued:</vt:lpstr>
      <vt:lpstr>Quadratic Functions</vt:lpstr>
      <vt:lpstr>Quadratic Functions</vt:lpstr>
      <vt:lpstr>Quadratic Functions</vt:lpstr>
      <vt:lpstr>Standard Form</vt:lpstr>
      <vt:lpstr>Line of Symmetry</vt:lpstr>
      <vt:lpstr>Line of Symmetry</vt:lpstr>
      <vt:lpstr>Example 2:</vt:lpstr>
      <vt:lpstr>Homework:</vt:lpstr>
      <vt:lpstr>Definition of Terms!</vt:lpstr>
      <vt:lpstr>Revenue is a Quadratic Function</vt:lpstr>
      <vt:lpstr>Example 3: Predicting   Maximum Revenue</vt:lpstr>
      <vt:lpstr>Model: R(x) = x • y</vt:lpstr>
      <vt:lpstr>Solve Graphically</vt:lpstr>
      <vt:lpstr>Example 4:</vt:lpstr>
      <vt:lpstr>Example 4 Continued:</vt:lpstr>
      <vt:lpstr>Example 4 Continued:</vt:lpstr>
      <vt:lpstr>Example 4 Continued:</vt:lpstr>
      <vt:lpstr>Homework:</vt:lpstr>
      <vt:lpstr>“Do Now” Example 5: Complete the Table and Answer the questions</vt:lpstr>
      <vt:lpstr>Example 6:</vt:lpstr>
      <vt:lpstr>Zeros and Roots of Functions</vt:lpstr>
      <vt:lpstr>Example 7: Going back to R(x) = (5 + x)(300 – 20x) again! </vt:lpstr>
      <vt:lpstr>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</dc:title>
  <dc:creator>Kimberly</dc:creator>
  <cp:lastModifiedBy>OXPS</cp:lastModifiedBy>
  <cp:revision>40</cp:revision>
  <dcterms:created xsi:type="dcterms:W3CDTF">2012-08-13T12:11:52Z</dcterms:created>
  <dcterms:modified xsi:type="dcterms:W3CDTF">2016-01-29T12:00:51Z</dcterms:modified>
</cp:coreProperties>
</file>