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1"/>
  </p:notesMasterIdLst>
  <p:sldIdLst>
    <p:sldId id="256" r:id="rId2"/>
    <p:sldId id="264" r:id="rId3"/>
    <p:sldId id="277" r:id="rId4"/>
    <p:sldId id="257" r:id="rId5"/>
    <p:sldId id="265" r:id="rId6"/>
    <p:sldId id="258" r:id="rId7"/>
    <p:sldId id="279" r:id="rId8"/>
    <p:sldId id="266" r:id="rId9"/>
    <p:sldId id="267" r:id="rId10"/>
    <p:sldId id="269" r:id="rId11"/>
    <p:sldId id="270" r:id="rId12"/>
    <p:sldId id="271" r:id="rId13"/>
    <p:sldId id="268" r:id="rId14"/>
    <p:sldId id="273" r:id="rId15"/>
    <p:sldId id="274" r:id="rId16"/>
    <p:sldId id="275" r:id="rId17"/>
    <p:sldId id="272" r:id="rId18"/>
    <p:sldId id="278" r:id="rId19"/>
    <p:sldId id="276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11" Type="http://schemas.openxmlformats.org/officeDocument/2006/relationships/image" Target="../media/image25.wmf"/><Relationship Id="rId5" Type="http://schemas.openxmlformats.org/officeDocument/2006/relationships/image" Target="../media/image1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11" Type="http://schemas.openxmlformats.org/officeDocument/2006/relationships/image" Target="../media/image36.wmf"/><Relationship Id="rId5" Type="http://schemas.openxmlformats.org/officeDocument/2006/relationships/image" Target="../media/image30.wmf"/><Relationship Id="rId10" Type="http://schemas.openxmlformats.org/officeDocument/2006/relationships/image" Target="../media/image35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7FDC4-E1AE-4C39-9B05-F4CE3A24045D}" type="datetimeFigureOut">
              <a:rPr lang="en-US" smtClean="0"/>
              <a:t>2/23/2013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CD93F-8BF6-485A-9881-9E2A7E816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515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CD93F-8BF6-485A-9881-9E2A7E816C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513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CD93F-8BF6-485A-9881-9E2A7E816C6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567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CD93F-8BF6-485A-9881-9E2A7E816C6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035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CD93F-8BF6-485A-9881-9E2A7E816C6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0372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CD93F-8BF6-485A-9881-9E2A7E816C6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567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CD93F-8BF6-485A-9881-9E2A7E816C6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824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CD93F-8BF6-485A-9881-9E2A7E816C6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640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CD93F-8BF6-485A-9881-9E2A7E816C6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432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CD93F-8BF6-485A-9881-9E2A7E816C6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432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CD93F-8BF6-485A-9881-9E2A7E816C6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311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CD93F-8BF6-485A-9881-9E2A7E816C6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450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CD93F-8BF6-485A-9881-9E2A7E816C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267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CD93F-8BF6-485A-9881-9E2A7E816C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9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CD93F-8BF6-485A-9881-9E2A7E816C6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34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7A68A3B-50B2-4706-8637-A6A90CBD993F}" type="slidenum">
              <a:rPr lang="en-US"/>
              <a:pPr eaLnBrk="1" hangingPunct="1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CD93F-8BF6-485A-9881-9E2A7E816C6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8753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CD93F-8BF6-485A-9881-9E2A7E816C6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248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CD93F-8BF6-485A-9881-9E2A7E816C6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56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CD93F-8BF6-485A-9881-9E2A7E816C6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56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EBFA4CC-AF05-46D3-8C62-7C84E4EAE5A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7895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20890-85CF-411F-976A-87A65C542D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7862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F22B4-45E3-4B94-A3F5-FC13D1B17D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2842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0C7CD5B-78E3-4F6A-9514-EE237D16D9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4807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771E61B-787C-4151-B2AA-F8148529C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68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D520A-5ED7-4756-BB0E-B42B6A1782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9776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03D6B-39EB-4052-9FD5-A7CBBF5E2C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1492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B34CF-5767-43C0-9251-41121A777B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9614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D3AA1-0834-47DE-95F7-A8E6C4DB97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1540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2238DF-066F-4AD5-9DEA-642FF91399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3298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F2B8C-213C-4C66-9356-151AA91B34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4728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13D1F-0452-47A1-BDB5-8E16949F29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326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E4D38D-B272-40F2-AE66-1069BDBDAA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13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720C9ACE-C776-4595-BB6F-CAF655B1ED5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687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1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9.wmf"/><Relationship Id="rId18" Type="http://schemas.openxmlformats.org/officeDocument/2006/relationships/oleObject" Target="../embeddings/oleObject16.bin"/><Relationship Id="rId3" Type="http://schemas.openxmlformats.org/officeDocument/2006/relationships/notesSlide" Target="../notesSlides/notesSlide14.xml"/><Relationship Id="rId21" Type="http://schemas.openxmlformats.org/officeDocument/2006/relationships/image" Target="../media/image23.wmf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21.wmf"/><Relationship Id="rId25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.bin"/><Relationship Id="rId20" Type="http://schemas.openxmlformats.org/officeDocument/2006/relationships/oleObject" Target="../embeddings/oleObject17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8.wmf"/><Relationship Id="rId24" Type="http://schemas.openxmlformats.org/officeDocument/2006/relationships/oleObject" Target="../embeddings/oleObject19.bin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23" Type="http://schemas.openxmlformats.org/officeDocument/2006/relationships/image" Target="../media/image24.wmf"/><Relationship Id="rId10" Type="http://schemas.openxmlformats.org/officeDocument/2006/relationships/oleObject" Target="../embeddings/oleObject12.bin"/><Relationship Id="rId19" Type="http://schemas.openxmlformats.org/officeDocument/2006/relationships/image" Target="../media/image22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4.bin"/><Relationship Id="rId22" Type="http://schemas.openxmlformats.org/officeDocument/2006/relationships/oleObject" Target="../embeddings/oleObject18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30.wmf"/><Relationship Id="rId18" Type="http://schemas.openxmlformats.org/officeDocument/2006/relationships/oleObject" Target="../embeddings/oleObject27.bin"/><Relationship Id="rId3" Type="http://schemas.openxmlformats.org/officeDocument/2006/relationships/notesSlide" Target="../notesSlides/notesSlide15.xml"/><Relationship Id="rId21" Type="http://schemas.openxmlformats.org/officeDocument/2006/relationships/image" Target="../media/image34.wmf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32.wmf"/><Relationship Id="rId25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6.bin"/><Relationship Id="rId20" Type="http://schemas.openxmlformats.org/officeDocument/2006/relationships/oleObject" Target="../embeddings/oleObject28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9.wmf"/><Relationship Id="rId24" Type="http://schemas.openxmlformats.org/officeDocument/2006/relationships/oleObject" Target="../embeddings/oleObject30.bin"/><Relationship Id="rId5" Type="http://schemas.openxmlformats.org/officeDocument/2006/relationships/image" Target="../media/image26.wmf"/><Relationship Id="rId15" Type="http://schemas.openxmlformats.org/officeDocument/2006/relationships/image" Target="../media/image31.wmf"/><Relationship Id="rId23" Type="http://schemas.openxmlformats.org/officeDocument/2006/relationships/image" Target="../media/image35.wmf"/><Relationship Id="rId10" Type="http://schemas.openxmlformats.org/officeDocument/2006/relationships/oleObject" Target="../embeddings/oleObject23.bin"/><Relationship Id="rId19" Type="http://schemas.openxmlformats.org/officeDocument/2006/relationships/image" Target="../media/image33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25.bin"/><Relationship Id="rId22" Type="http://schemas.openxmlformats.org/officeDocument/2006/relationships/oleObject" Target="../embeddings/oleObject2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40.wmf"/><Relationship Id="rId5" Type="http://schemas.openxmlformats.org/officeDocument/2006/relationships/image" Target="../media/image37.wmf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9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45.wmf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44.wmf"/><Relationship Id="rId5" Type="http://schemas.openxmlformats.org/officeDocument/2006/relationships/image" Target="../media/image41.wmf"/><Relationship Id="rId15" Type="http://schemas.openxmlformats.org/officeDocument/2006/relationships/image" Target="../media/image46.wmf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5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4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5.6 The Discriminant and Imaginary Numbers</a:t>
            </a:r>
            <a:endParaRPr lang="en-US" b="1" u="sng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of Imaginary Numbers: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0" y="990600"/>
                <a:ext cx="9144000" cy="491172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In the 1600s, Rene </a:t>
                </a:r>
                <a:r>
                  <a:rPr lang="en-US" dirty="0" err="1" smtClean="0"/>
                  <a:t>Descarte</a:t>
                </a:r>
                <a:r>
                  <a:rPr lang="en-US" dirty="0" smtClean="0"/>
                  <a:t> defined the </a:t>
                </a:r>
                <a:r>
                  <a:rPr lang="en-US" b="1" i="1" dirty="0" smtClean="0"/>
                  <a:t>imaginary unit, </a:t>
                </a:r>
                <a:r>
                  <a:rPr lang="en-US" b="1" i="1" dirty="0" err="1" smtClean="0"/>
                  <a:t>i</a:t>
                </a:r>
                <a:r>
                  <a:rPr lang="en-US" b="1" i="1" dirty="0" smtClean="0"/>
                  <a:t>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𝑖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−1 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With the imaginary unit, the 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square root of any negative </a:t>
                </a:r>
              </a:p>
              <a:p>
                <a:pPr marL="0" indent="0">
                  <a:buNone/>
                </a:pPr>
                <a:r>
                  <a:rPr lang="en-US" dirty="0" smtClean="0"/>
                  <a:t>number can now be defined!</a:t>
                </a:r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990600"/>
                <a:ext cx="9144000" cy="4911725"/>
              </a:xfrm>
              <a:blipFill rotWithShape="1">
                <a:blip r:embed="rId3"/>
                <a:stretch>
                  <a:fillRect l="-1533" t="-1615" r="-2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986" name="Picture 2" descr="https://encrypted-tbn0.gstatic.com/images?q=tbn:ANd9GcQBF1NhzexHKazUbA9ygo52-TDTTHan0lJeUUdqO6h5zEIivvw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343400"/>
            <a:ext cx="2133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88" name="Picture 4" descr="https://encrypted-tbn0.gstatic.com/images?q=tbn:ANd9GcRHjV1772wDN5Qcy4s5Y8gFIBsqFW9WbcUmRIeZAATslnykSUz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743200"/>
            <a:ext cx="3886200" cy="3310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19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Imaginary Number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600200"/>
                <a:ext cx="9144000" cy="453072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For any positive real number a,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US" dirty="0" smtClean="0"/>
                  <a:t> is an </a:t>
                </a:r>
                <a:r>
                  <a:rPr lang="en-US" b="1" i="1" dirty="0" smtClean="0"/>
                  <a:t>imaginary number.</a:t>
                </a:r>
              </a:p>
              <a:p>
                <a:pPr marL="0" indent="0">
                  <a:buNone/>
                </a:pPr>
                <a:endParaRPr lang="en-US" b="1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𝒂</m:t>
                          </m:r>
                        </m:e>
                      </m:rad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𝒊</m:t>
                      </m:r>
                      <m:rad>
                        <m:radPr>
                          <m:degHide m:val="on"/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latin typeface="Cambria Math"/>
                            </a:rPr>
                            <m:t>𝒂</m:t>
                          </m:r>
                        </m:e>
                      </m:rad>
                    </m:oMath>
                  </m:oMathPara>
                </a14:m>
                <a:endParaRPr lang="en-US" b="1" i="1" dirty="0" smtClean="0"/>
              </a:p>
              <a:p>
                <a:pPr marL="0" indent="0">
                  <a:buNone/>
                </a:pPr>
                <a:endParaRPr lang="en-US" b="1" i="1" dirty="0" smtClean="0"/>
              </a:p>
              <a:p>
                <a:pPr marL="0" indent="0">
                  <a:buNone/>
                </a:pPr>
                <a:r>
                  <a:rPr lang="en-US" b="1" i="1" dirty="0" smtClean="0"/>
                  <a:t>				      </a:t>
                </a:r>
                <a:r>
                  <a:rPr lang="en-US" dirty="0" smtClean="0"/>
                  <a:t>and</a:t>
                </a:r>
                <a:r>
                  <a:rPr lang="en-US" b="1" i="1" dirty="0"/>
                  <a:t>	</a:t>
                </a:r>
                <a:r>
                  <a:rPr lang="en-US" b="1" i="1" dirty="0" smtClean="0"/>
                  <a:t>		</a:t>
                </a:r>
              </a:p>
              <a:p>
                <a:pPr marL="0" indent="0">
                  <a:buNone/>
                </a:pPr>
                <a:endParaRPr lang="en-US" b="1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𝒊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=−</m:t>
                      </m:r>
                      <m:r>
                        <a:rPr lang="en-US" b="1" i="1" smtClean="0"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en-US" b="1" i="1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00200"/>
                <a:ext cx="9144000" cy="4530725"/>
              </a:xfrm>
              <a:blipFill rotWithShape="1">
                <a:blip r:embed="rId3"/>
                <a:stretch>
                  <a:fillRect l="-1533" t="-1615" r="-22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544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Simplify</a:t>
            </a:r>
            <a:endParaRPr lang="en-US" dirty="0"/>
          </a:p>
        </p:txBody>
      </p:sp>
      <p:graphicFrame>
        <p:nvGraphicFramePr>
          <p:cNvPr id="10263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0465061"/>
              </p:ext>
            </p:extLst>
          </p:nvPr>
        </p:nvGraphicFramePr>
        <p:xfrm>
          <a:off x="762000" y="2768600"/>
          <a:ext cx="9906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8" name="Equation" r:id="rId4" imgW="457200" imgH="228600" progId="Equation.3">
                  <p:embed/>
                </p:oleObj>
              </mc:Choice>
              <mc:Fallback>
                <p:oleObj name="Equation" r:id="rId4" imgW="457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768600"/>
                        <a:ext cx="9906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5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0249934"/>
              </p:ext>
            </p:extLst>
          </p:nvPr>
        </p:nvGraphicFramePr>
        <p:xfrm>
          <a:off x="1828800" y="2844800"/>
          <a:ext cx="9906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9" name="Equation" r:id="rId6" imgW="279360" imgH="228600" progId="Equation.3">
                  <p:embed/>
                </p:oleObj>
              </mc:Choice>
              <mc:Fallback>
                <p:oleObj name="Equation" r:id="rId6" imgW="279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844800"/>
                        <a:ext cx="9906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7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8615146"/>
              </p:ext>
            </p:extLst>
          </p:nvPr>
        </p:nvGraphicFramePr>
        <p:xfrm>
          <a:off x="650875" y="3962400"/>
          <a:ext cx="12541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90" name="Equation" r:id="rId8" imgW="469800" imgH="215640" progId="Equation.3">
                  <p:embed/>
                </p:oleObj>
              </mc:Choice>
              <mc:Fallback>
                <p:oleObj name="Equation" r:id="rId8" imgW="4698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75" y="3962400"/>
                        <a:ext cx="12541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9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661538"/>
              </p:ext>
            </p:extLst>
          </p:nvPr>
        </p:nvGraphicFramePr>
        <p:xfrm>
          <a:off x="1905000" y="3915941"/>
          <a:ext cx="9906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91" name="Equation" r:id="rId10" imgW="406080" imgH="215640" progId="Equation.3">
                  <p:embed/>
                </p:oleObj>
              </mc:Choice>
              <mc:Fallback>
                <p:oleObj name="Equation" r:id="rId10" imgW="406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915941"/>
                        <a:ext cx="9906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1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3796095"/>
              </p:ext>
            </p:extLst>
          </p:nvPr>
        </p:nvGraphicFramePr>
        <p:xfrm>
          <a:off x="2895600" y="3962400"/>
          <a:ext cx="914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92" name="Equation" r:id="rId12" imgW="164880" imgH="177480" progId="Equation.3">
                  <p:embed/>
                </p:oleObj>
              </mc:Choice>
              <mc:Fallback>
                <p:oleObj name="Equation" r:id="rId12" imgW="1648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962400"/>
                        <a:ext cx="9144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3" name="Oval 33"/>
          <p:cNvSpPr>
            <a:spLocks noChangeArrowheads="1"/>
          </p:cNvSpPr>
          <p:nvPr/>
        </p:nvSpPr>
        <p:spPr bwMode="auto">
          <a:xfrm>
            <a:off x="1752600" y="2819400"/>
            <a:ext cx="1219200" cy="685800"/>
          </a:xfrm>
          <a:prstGeom prst="ellips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4" name="Oval 34"/>
          <p:cNvSpPr>
            <a:spLocks noChangeArrowheads="1"/>
          </p:cNvSpPr>
          <p:nvPr/>
        </p:nvSpPr>
        <p:spPr bwMode="auto">
          <a:xfrm>
            <a:off x="2743200" y="3810000"/>
            <a:ext cx="1219200" cy="990600"/>
          </a:xfrm>
          <a:prstGeom prst="ellips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4153805"/>
              </p:ext>
            </p:extLst>
          </p:nvPr>
        </p:nvGraphicFramePr>
        <p:xfrm>
          <a:off x="508000" y="5105400"/>
          <a:ext cx="14573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93" name="Equation" r:id="rId14" imgW="545760" imgH="215640" progId="Equation.3">
                  <p:embed/>
                </p:oleObj>
              </mc:Choice>
              <mc:Fallback>
                <p:oleObj name="Equation" r:id="rId14" imgW="545760" imgH="21564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5105400"/>
                        <a:ext cx="14573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1772913"/>
              </p:ext>
            </p:extLst>
          </p:nvPr>
        </p:nvGraphicFramePr>
        <p:xfrm>
          <a:off x="1965325" y="5054600"/>
          <a:ext cx="117633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94" name="Equation" r:id="rId16" imgW="482400" imgH="215640" progId="Equation.3">
                  <p:embed/>
                </p:oleObj>
              </mc:Choice>
              <mc:Fallback>
                <p:oleObj name="Equation" r:id="rId16" imgW="482400" imgH="21564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5325" y="5054600"/>
                        <a:ext cx="1176338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492199"/>
              </p:ext>
            </p:extLst>
          </p:nvPr>
        </p:nvGraphicFramePr>
        <p:xfrm>
          <a:off x="3200400" y="5029200"/>
          <a:ext cx="989012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95" name="Equation" r:id="rId18" imgW="355320" imgH="228600" progId="Equation.3">
                  <p:embed/>
                </p:oleObj>
              </mc:Choice>
              <mc:Fallback>
                <p:oleObj name="Equation" r:id="rId18" imgW="35532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029200"/>
                        <a:ext cx="989012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Oval 34"/>
          <p:cNvSpPr>
            <a:spLocks noChangeArrowheads="1"/>
          </p:cNvSpPr>
          <p:nvPr/>
        </p:nvSpPr>
        <p:spPr bwMode="auto">
          <a:xfrm>
            <a:off x="3124200" y="4953000"/>
            <a:ext cx="1219200" cy="838200"/>
          </a:xfrm>
          <a:prstGeom prst="ellips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5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73" grpId="0" animBg="1"/>
      <p:bldP spid="10274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r>
              <a:rPr lang="en-US" dirty="0" smtClean="0"/>
              <a:t>Example 3: Simplify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03275"/>
                <a:ext cx="8686800" cy="506412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a) 2i · 5i</a:t>
                </a:r>
              </a:p>
              <a:p>
                <a:pPr marL="0" indent="0">
                  <a:buNone/>
                </a:pPr>
                <a:r>
                  <a:rPr lang="en-US" b="1" i="1" dirty="0">
                    <a:solidFill>
                      <a:srgbClr val="FF0000"/>
                    </a:solidFill>
                  </a:rPr>
                  <a:t> </a:t>
                </a:r>
                <a:r>
                  <a:rPr lang="en-US" b="1" i="1" dirty="0" smtClean="0">
                    <a:solidFill>
                      <a:srgbClr val="FF0000"/>
                    </a:solidFill>
                  </a:rPr>
                  <a:t>   = -10</a:t>
                </a:r>
              </a:p>
              <a:p>
                <a:pPr marL="0" indent="0">
                  <a:buNone/>
                </a:pPr>
                <a:r>
                  <a:rPr lang="en-US" dirty="0"/>
                  <a:t>b</a:t>
                </a:r>
                <a:r>
                  <a:rPr lang="en-US" dirty="0" smtClean="0"/>
                  <a:t>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−8</m:t>
                        </m:r>
                      </m:e>
                    </m:rad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b="1" i="1" dirty="0">
                    <a:solidFill>
                      <a:srgbClr val="FF0000"/>
                    </a:solidFill>
                  </a:rPr>
                  <a:t> </a:t>
                </a:r>
                <a:r>
                  <a:rPr lang="en-US" b="1" i="1" dirty="0" smtClean="0">
                    <a:solidFill>
                      <a:srgbClr val="FF0000"/>
                    </a:solidFill>
                  </a:rPr>
                  <a:t>   = -4</a:t>
                </a:r>
              </a:p>
              <a:p>
                <a:pPr marL="0" indent="0">
                  <a:buNone/>
                </a:pPr>
                <a:r>
                  <a:rPr lang="en-US" dirty="0"/>
                  <a:t>c</a:t>
                </a:r>
                <a:r>
                  <a:rPr lang="en-US" dirty="0" smtClean="0"/>
                  <a:t>) -4i · 3i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</a:t>
                </a:r>
                <a:r>
                  <a:rPr lang="en-US" b="1" i="1" dirty="0" smtClean="0">
                    <a:solidFill>
                      <a:srgbClr val="FF0000"/>
                    </a:solidFill>
                  </a:rPr>
                  <a:t>= 12</a:t>
                </a:r>
              </a:p>
              <a:p>
                <a:pPr marL="0" indent="0">
                  <a:buNone/>
                </a:pPr>
                <a:r>
                  <a:rPr lang="en-US" dirty="0"/>
                  <a:t>d</a:t>
                </a:r>
                <a:r>
                  <a:rPr lang="en-US" dirty="0" smtClean="0"/>
                  <a:t>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−32</m:t>
                        </m:r>
                      </m:e>
                    </m:rad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</a:t>
                </a:r>
                <a:r>
                  <a:rPr lang="en-US" b="1" i="1" dirty="0" smtClean="0">
                    <a:solidFill>
                      <a:srgbClr val="FF0000"/>
                    </a:solidFill>
                  </a:rPr>
                  <a:t>= -8</a:t>
                </a:r>
              </a:p>
              <a:p>
                <a:pPr marL="0" indent="0">
                  <a:buNone/>
                </a:pPr>
                <a:r>
                  <a:rPr lang="en-US" sz="2800" b="1" i="1" dirty="0" smtClean="0">
                    <a:solidFill>
                      <a:srgbClr val="7030A0"/>
                    </a:solidFill>
                  </a:rPr>
                  <a:t>Note: You cannot multiply square roots together unless the number under the radical is positive!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03275"/>
                <a:ext cx="8686800" cy="5064125"/>
              </a:xfrm>
              <a:blipFill rotWithShape="1">
                <a:blip r:embed="rId3"/>
                <a:stretch>
                  <a:fillRect l="-1614" t="-1564" b="-10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683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83" name="Object 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04800" y="228600"/>
          <a:ext cx="403860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9" name="Equation" r:id="rId4" imgW="965160" imgH="241200" progId="Equation.3">
                  <p:embed/>
                </p:oleObj>
              </mc:Choice>
              <mc:Fallback>
                <p:oleObj name="Equation" r:id="rId4" imgW="965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28600"/>
                        <a:ext cx="4038600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0" name="Object 14"/>
          <p:cNvGraphicFramePr>
            <a:graphicFrameLocks noChangeAspect="1"/>
          </p:cNvGraphicFramePr>
          <p:nvPr/>
        </p:nvGraphicFramePr>
        <p:xfrm>
          <a:off x="381000" y="1981200"/>
          <a:ext cx="16002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0" name="Equation" r:id="rId6" imgW="457200" imgH="203040" progId="Equation.3">
                  <p:embed/>
                </p:oleObj>
              </mc:Choice>
              <mc:Fallback>
                <p:oleObj name="Equation" r:id="rId6" imgW="457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981200"/>
                        <a:ext cx="16002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1" name="Object 15"/>
          <p:cNvGraphicFramePr>
            <a:graphicFrameLocks noChangeAspect="1"/>
          </p:cNvGraphicFramePr>
          <p:nvPr/>
        </p:nvGraphicFramePr>
        <p:xfrm>
          <a:off x="304800" y="2895600"/>
          <a:ext cx="16002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1" name="Equation" r:id="rId8" imgW="431640" imgH="203040" progId="Equation.3">
                  <p:embed/>
                </p:oleObj>
              </mc:Choice>
              <mc:Fallback>
                <p:oleObj name="Equation" r:id="rId8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895600"/>
                        <a:ext cx="1600200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2" name="Object 16"/>
          <p:cNvGraphicFramePr>
            <a:graphicFrameLocks noChangeAspect="1"/>
          </p:cNvGraphicFramePr>
          <p:nvPr/>
        </p:nvGraphicFramePr>
        <p:xfrm>
          <a:off x="381000" y="3962400"/>
          <a:ext cx="137160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2" name="Equation" r:id="rId10" imgW="355320" imgH="203040" progId="Equation.3">
                  <p:embed/>
                </p:oleObj>
              </mc:Choice>
              <mc:Fallback>
                <p:oleObj name="Equation" r:id="rId10" imgW="355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962400"/>
                        <a:ext cx="1371600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3" name="Object 17"/>
          <p:cNvGraphicFramePr>
            <a:graphicFrameLocks noChangeAspect="1"/>
          </p:cNvGraphicFramePr>
          <p:nvPr/>
        </p:nvGraphicFramePr>
        <p:xfrm>
          <a:off x="2209800" y="1447800"/>
          <a:ext cx="129540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3" name="Equation" r:id="rId12" imgW="342720" imgH="203040" progId="Equation.3">
                  <p:embed/>
                </p:oleObj>
              </mc:Choice>
              <mc:Fallback>
                <p:oleObj name="Equation" r:id="rId12" imgW="3427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1295400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4" name="Object 18"/>
          <p:cNvGraphicFramePr>
            <a:graphicFrameLocks noChangeAspect="1"/>
          </p:cNvGraphicFramePr>
          <p:nvPr/>
        </p:nvGraphicFramePr>
        <p:xfrm>
          <a:off x="2209800" y="2590800"/>
          <a:ext cx="1524000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4" name="Equation" r:id="rId14" imgW="457200" imgH="203040" progId="Equation.3">
                  <p:embed/>
                </p:oleObj>
              </mc:Choice>
              <mc:Fallback>
                <p:oleObj name="Equation" r:id="rId14" imgW="457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590800"/>
                        <a:ext cx="1524000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5" name="Object 19"/>
          <p:cNvGraphicFramePr>
            <a:graphicFrameLocks noChangeAspect="1"/>
          </p:cNvGraphicFramePr>
          <p:nvPr/>
        </p:nvGraphicFramePr>
        <p:xfrm>
          <a:off x="2209800" y="3657600"/>
          <a:ext cx="152400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5" name="Equation" r:id="rId16" imgW="444240" imgH="203040" progId="Equation.3">
                  <p:embed/>
                </p:oleObj>
              </mc:Choice>
              <mc:Fallback>
                <p:oleObj name="Equation" r:id="rId16" imgW="444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657600"/>
                        <a:ext cx="1524000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6" name="Object 20"/>
          <p:cNvGraphicFramePr>
            <a:graphicFrameLocks noChangeAspect="1"/>
          </p:cNvGraphicFramePr>
          <p:nvPr/>
        </p:nvGraphicFramePr>
        <p:xfrm>
          <a:off x="2133600" y="4724400"/>
          <a:ext cx="137160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6" name="Equation" r:id="rId18" imgW="355320" imgH="203040" progId="Equation.3">
                  <p:embed/>
                </p:oleObj>
              </mc:Choice>
              <mc:Fallback>
                <p:oleObj name="Equation" r:id="rId18" imgW="355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724400"/>
                        <a:ext cx="1371600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4419600" y="1371600"/>
            <a:ext cx="4114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*For larger exponents, divide the exponent by 4, then use the remainder as your exponent instead.</a:t>
            </a: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4191000" y="3124200"/>
            <a:ext cx="4953000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Example</a:t>
            </a:r>
            <a:r>
              <a:rPr lang="en-US" sz="2800" dirty="0" smtClean="0"/>
              <a:t>:</a:t>
            </a:r>
          </a:p>
          <a:p>
            <a:pPr>
              <a:spcBef>
                <a:spcPct val="50000"/>
              </a:spcBef>
            </a:pPr>
            <a:endParaRPr lang="en-US" sz="800" dirty="0" smtClean="0"/>
          </a:p>
          <a:p>
            <a:pPr>
              <a:spcBef>
                <a:spcPct val="50000"/>
              </a:spcBef>
            </a:pPr>
            <a:r>
              <a:rPr lang="en-US" sz="2800" dirty="0" smtClean="0"/>
              <a:t>23/4 = 5 with a remainder of 3</a:t>
            </a:r>
            <a:endParaRPr lang="en-US" sz="2800" dirty="0"/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3810000" y="1219200"/>
            <a:ext cx="0" cy="502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4603" name="Object 27"/>
          <p:cNvGraphicFramePr>
            <a:graphicFrameLocks noChangeAspect="1"/>
          </p:cNvGraphicFramePr>
          <p:nvPr/>
        </p:nvGraphicFramePr>
        <p:xfrm>
          <a:off x="4648200" y="4876800"/>
          <a:ext cx="3733800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7" name="Equation" r:id="rId20" imgW="1257120" imgH="228600" progId="Equation.3">
                  <p:embed/>
                </p:oleObj>
              </mc:Choice>
              <mc:Fallback>
                <p:oleObj name="Equation" r:id="rId20" imgW="1257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876800"/>
                        <a:ext cx="3733800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4" name="Object 28"/>
          <p:cNvGraphicFramePr>
            <a:graphicFrameLocks noChangeAspect="1"/>
          </p:cNvGraphicFramePr>
          <p:nvPr/>
        </p:nvGraphicFramePr>
        <p:xfrm>
          <a:off x="5486400" y="5486400"/>
          <a:ext cx="175260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8" name="Equation" r:id="rId22" imgW="482400" imgH="203040" progId="Equation.3">
                  <p:embed/>
                </p:oleObj>
              </mc:Choice>
              <mc:Fallback>
                <p:oleObj name="Equation" r:id="rId22" imgW="482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5486400"/>
                        <a:ext cx="1752600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05" name="Oval 29"/>
          <p:cNvSpPr>
            <a:spLocks noChangeArrowheads="1"/>
          </p:cNvSpPr>
          <p:nvPr/>
        </p:nvSpPr>
        <p:spPr bwMode="auto">
          <a:xfrm>
            <a:off x="5181600" y="5410200"/>
            <a:ext cx="2362200" cy="990600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Rectangle 30"/>
          <p:cNvSpPr>
            <a:spLocks noChangeArrowheads="1"/>
          </p:cNvSpPr>
          <p:nvPr/>
        </p:nvSpPr>
        <p:spPr bwMode="auto">
          <a:xfrm>
            <a:off x="8686800" y="3962400"/>
            <a:ext cx="381000" cy="4572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6172200" y="4876800"/>
            <a:ext cx="152400" cy="3810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982541" y="5562600"/>
            <a:ext cx="114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e</a:t>
            </a:r>
            <a:r>
              <a:rPr lang="en-US" sz="3200" dirty="0" smtClean="0"/>
              <a:t>tc…</a:t>
            </a:r>
            <a:endParaRPr lang="en-US" sz="32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7902327"/>
              </p:ext>
            </p:extLst>
          </p:nvPr>
        </p:nvGraphicFramePr>
        <p:xfrm>
          <a:off x="5722938" y="2971800"/>
          <a:ext cx="1584325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9" name="Equation" r:id="rId24" imgW="419040" imgH="203040" progId="Equation.3">
                  <p:embed/>
                </p:oleObj>
              </mc:Choice>
              <mc:Fallback>
                <p:oleObj name="Equation" r:id="rId24" imgW="419040" imgH="2030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2938" y="2971800"/>
                        <a:ext cx="1584325" cy="76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364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24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24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9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4" dur="5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7" grpId="0"/>
      <p:bldP spid="24602" grpId="0" animBg="1"/>
      <p:bldP spid="24605" grpId="0" animBg="1"/>
      <p:bldP spid="24606" grpId="0" animBg="1"/>
      <p:bldP spid="24607" grpId="0" animBg="1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04800"/>
            <a:ext cx="8243888" cy="582613"/>
          </a:xfrm>
        </p:spPr>
        <p:txBody>
          <a:bodyPr/>
          <a:lstStyle/>
          <a:p>
            <a:r>
              <a:rPr lang="en-US" sz="3200" dirty="0" smtClean="0"/>
              <a:t>Example 4: Simplify</a:t>
            </a:r>
            <a:endParaRPr lang="en-US" sz="3200" dirty="0"/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685800" y="990600"/>
          <a:ext cx="158750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39" name="Equation" r:id="rId4" imgW="583920" imgH="241200" progId="Equation.3">
                  <p:embed/>
                </p:oleObj>
              </mc:Choice>
              <mc:Fallback>
                <p:oleObj name="Equation" r:id="rId4" imgW="5839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990600"/>
                        <a:ext cx="1587500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914400" y="1600200"/>
          <a:ext cx="16764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40" name="Equation" r:id="rId6" imgW="622080" imgH="241200" progId="Equation.3">
                  <p:embed/>
                </p:oleObj>
              </mc:Choice>
              <mc:Fallback>
                <p:oleObj name="Equation" r:id="rId6" imgW="6220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00200"/>
                        <a:ext cx="1676400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914400" y="2209800"/>
          <a:ext cx="2438400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41" name="Equation" r:id="rId8" imgW="888840" imgH="241200" progId="Equation.3">
                  <p:embed/>
                </p:oleObj>
              </mc:Choice>
              <mc:Fallback>
                <p:oleObj name="Equation" r:id="rId8" imgW="8888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209800"/>
                        <a:ext cx="2438400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914400" y="2819400"/>
          <a:ext cx="1460500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42" name="Equation" r:id="rId10" imgW="482400" imgH="203040" progId="Equation.3">
                  <p:embed/>
                </p:oleObj>
              </mc:Choice>
              <mc:Fallback>
                <p:oleObj name="Equation" r:id="rId10" imgW="482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819400"/>
                        <a:ext cx="1460500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914400" y="3352800"/>
          <a:ext cx="99060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43" name="Equation" r:id="rId12" imgW="317160" imgH="177480" progId="Equation.3">
                  <p:embed/>
                </p:oleObj>
              </mc:Choice>
              <mc:Fallback>
                <p:oleObj name="Equation" r:id="rId12" imgW="3171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352800"/>
                        <a:ext cx="990600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1" name="Oval 9"/>
          <p:cNvSpPr>
            <a:spLocks noChangeArrowheads="1"/>
          </p:cNvSpPr>
          <p:nvPr/>
        </p:nvSpPr>
        <p:spPr bwMode="auto">
          <a:xfrm>
            <a:off x="1143000" y="3352800"/>
            <a:ext cx="990600" cy="685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868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803690"/>
              </p:ext>
            </p:extLst>
          </p:nvPr>
        </p:nvGraphicFramePr>
        <p:xfrm>
          <a:off x="5016500" y="881063"/>
          <a:ext cx="2012950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44" name="Equation" r:id="rId14" imgW="698400" imgH="279360" progId="Equation.3">
                  <p:embed/>
                </p:oleObj>
              </mc:Choice>
              <mc:Fallback>
                <p:oleObj name="Equation" r:id="rId14" imgW="6984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0" y="881063"/>
                        <a:ext cx="2012950" cy="80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617282"/>
              </p:ext>
            </p:extLst>
          </p:nvPr>
        </p:nvGraphicFramePr>
        <p:xfrm>
          <a:off x="6116638" y="3448050"/>
          <a:ext cx="1233487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45" name="Equation" r:id="rId16" imgW="406080" imgH="203040" progId="Equation.3">
                  <p:embed/>
                </p:oleObj>
              </mc:Choice>
              <mc:Fallback>
                <p:oleObj name="Equation" r:id="rId16" imgW="406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6638" y="3448050"/>
                        <a:ext cx="1233487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782359"/>
              </p:ext>
            </p:extLst>
          </p:nvPr>
        </p:nvGraphicFramePr>
        <p:xfrm>
          <a:off x="6046788" y="4333875"/>
          <a:ext cx="12414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46" name="Equation" r:id="rId18" imgW="406080" imgH="177480" progId="Equation.3">
                  <p:embed/>
                </p:oleObj>
              </mc:Choice>
              <mc:Fallback>
                <p:oleObj name="Equation" r:id="rId18" imgW="4060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6788" y="4333875"/>
                        <a:ext cx="124142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8" name="Oval 16"/>
          <p:cNvSpPr>
            <a:spLocks noChangeArrowheads="1"/>
          </p:cNvSpPr>
          <p:nvPr/>
        </p:nvSpPr>
        <p:spPr bwMode="auto">
          <a:xfrm>
            <a:off x="5638800" y="4038600"/>
            <a:ext cx="2209800" cy="990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512876"/>
              </p:ext>
            </p:extLst>
          </p:nvPr>
        </p:nvGraphicFramePr>
        <p:xfrm>
          <a:off x="5767388" y="1524000"/>
          <a:ext cx="157162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47" name="Equation" r:id="rId20" imgW="583920" imgH="241200" progId="Equation.3">
                  <p:embed/>
                </p:oleObj>
              </mc:Choice>
              <mc:Fallback>
                <p:oleObj name="Equation" r:id="rId20" imgW="58392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7388" y="1524000"/>
                        <a:ext cx="1571625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7247859"/>
              </p:ext>
            </p:extLst>
          </p:nvPr>
        </p:nvGraphicFramePr>
        <p:xfrm>
          <a:off x="5816600" y="2143125"/>
          <a:ext cx="17780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48" name="Equation" r:id="rId22" imgW="660240" imgH="279360" progId="Equation.3">
                  <p:embed/>
                </p:oleObj>
              </mc:Choice>
              <mc:Fallback>
                <p:oleObj name="Equation" r:id="rId22" imgW="660240" imgH="2793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6600" y="2143125"/>
                        <a:ext cx="1778000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9728251"/>
              </p:ext>
            </p:extLst>
          </p:nvPr>
        </p:nvGraphicFramePr>
        <p:xfrm>
          <a:off x="6011863" y="2855912"/>
          <a:ext cx="1436687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49" name="Equation" r:id="rId24" imgW="533160" imgH="241200" progId="Equation.3">
                  <p:embed/>
                </p:oleObj>
              </mc:Choice>
              <mc:Fallback>
                <p:oleObj name="Equation" r:id="rId24" imgW="53316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2855912"/>
                        <a:ext cx="1436687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754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9" dur="2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000"/>
                            </p:stCondLst>
                            <p:childTnLst>
                              <p:par>
                                <p:cTn id="14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2" dur="2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81" grpId="0" animBg="1"/>
      <p:bldP spid="28681" grpId="1" animBg="1"/>
      <p:bldP spid="28688" grpId="0" animBg="1"/>
      <p:bldP spid="28688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5: Use imaginary numbers to solve the equation.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3733809"/>
              </p:ext>
            </p:extLst>
          </p:nvPr>
        </p:nvGraphicFramePr>
        <p:xfrm>
          <a:off x="955675" y="1716088"/>
          <a:ext cx="3730625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8" name="Equation" r:id="rId4" imgW="1295280" imgH="228600" progId="Equation.3">
                  <p:embed/>
                </p:oleObj>
              </mc:Choice>
              <mc:Fallback>
                <p:oleObj name="Equation" r:id="rId4" imgW="1295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1716088"/>
                        <a:ext cx="3730625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6124425"/>
              </p:ext>
            </p:extLst>
          </p:nvPr>
        </p:nvGraphicFramePr>
        <p:xfrm>
          <a:off x="2566988" y="2362200"/>
          <a:ext cx="1951037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9" name="Equation" r:id="rId6" imgW="571320" imgH="203040" progId="Equation.3">
                  <p:embed/>
                </p:oleObj>
              </mc:Choice>
              <mc:Fallback>
                <p:oleObj name="Equation" r:id="rId6" imgW="571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6988" y="2362200"/>
                        <a:ext cx="1951037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372814"/>
              </p:ext>
            </p:extLst>
          </p:nvPr>
        </p:nvGraphicFramePr>
        <p:xfrm>
          <a:off x="2228850" y="3352800"/>
          <a:ext cx="2506663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0" name="Equation" r:id="rId8" imgW="812520" imgH="253800" progId="Equation.3">
                  <p:embed/>
                </p:oleObj>
              </mc:Choice>
              <mc:Fallback>
                <p:oleObj name="Equation" r:id="rId8" imgW="8125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8850" y="3352800"/>
                        <a:ext cx="2506663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3412108"/>
              </p:ext>
            </p:extLst>
          </p:nvPr>
        </p:nvGraphicFramePr>
        <p:xfrm>
          <a:off x="2686050" y="4373563"/>
          <a:ext cx="1963738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1" name="Equation" r:id="rId10" imgW="647640" imgH="215640" progId="Equation.3">
                  <p:embed/>
                </p:oleObj>
              </mc:Choice>
              <mc:Fallback>
                <p:oleObj name="Equation" r:id="rId10" imgW="6476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050" y="4373563"/>
                        <a:ext cx="1963738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Oval 16"/>
          <p:cNvSpPr>
            <a:spLocks noChangeArrowheads="1"/>
          </p:cNvSpPr>
          <p:nvPr/>
        </p:nvSpPr>
        <p:spPr bwMode="auto">
          <a:xfrm>
            <a:off x="2667000" y="4191000"/>
            <a:ext cx="2209800" cy="990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20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5: Use imaginary numbers to solve the equation.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457124"/>
              </p:ext>
            </p:extLst>
          </p:nvPr>
        </p:nvGraphicFramePr>
        <p:xfrm>
          <a:off x="628650" y="1716088"/>
          <a:ext cx="4389438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4" name="Equation" r:id="rId4" imgW="1523880" imgH="228600" progId="Equation.3">
                  <p:embed/>
                </p:oleObj>
              </mc:Choice>
              <mc:Fallback>
                <p:oleObj name="Equation" r:id="rId4" imgW="152388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1716088"/>
                        <a:ext cx="4389438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002594"/>
              </p:ext>
            </p:extLst>
          </p:nvPr>
        </p:nvGraphicFramePr>
        <p:xfrm>
          <a:off x="2438400" y="2362200"/>
          <a:ext cx="220980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5" name="Equation" r:id="rId6" imgW="647419" imgH="203112" progId="Equation.3">
                  <p:embed/>
                </p:oleObj>
              </mc:Choice>
              <mc:Fallback>
                <p:oleObj name="Equation" r:id="rId6" imgW="647419" imgH="203112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362200"/>
                        <a:ext cx="2209800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1022945"/>
              </p:ext>
            </p:extLst>
          </p:nvPr>
        </p:nvGraphicFramePr>
        <p:xfrm>
          <a:off x="2438400" y="3048000"/>
          <a:ext cx="166370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6" name="Equation" r:id="rId8" imgW="583947" imgH="203112" progId="Equation.3">
                  <p:embed/>
                </p:oleObj>
              </mc:Choice>
              <mc:Fallback>
                <p:oleObj name="Equation" r:id="rId8" imgW="583947" imgH="203112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048000"/>
                        <a:ext cx="1663700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2998922"/>
              </p:ext>
            </p:extLst>
          </p:nvPr>
        </p:nvGraphicFramePr>
        <p:xfrm>
          <a:off x="2209800" y="3647281"/>
          <a:ext cx="254635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7" name="Equation" r:id="rId10" imgW="825500" imgH="254000" progId="Equation.3">
                  <p:embed/>
                </p:oleObj>
              </mc:Choice>
              <mc:Fallback>
                <p:oleObj name="Equation" r:id="rId10" imgW="825500" imgH="2540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647281"/>
                        <a:ext cx="2546350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4918316"/>
              </p:ext>
            </p:extLst>
          </p:nvPr>
        </p:nvGraphicFramePr>
        <p:xfrm>
          <a:off x="2667000" y="4373562"/>
          <a:ext cx="2003425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8" name="Equation" r:id="rId12" imgW="660113" imgH="215806" progId="Equation.3">
                  <p:embed/>
                </p:oleObj>
              </mc:Choice>
              <mc:Fallback>
                <p:oleObj name="Equation" r:id="rId12" imgW="660113" imgH="215806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373562"/>
                        <a:ext cx="2003425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6566816"/>
              </p:ext>
            </p:extLst>
          </p:nvPr>
        </p:nvGraphicFramePr>
        <p:xfrm>
          <a:off x="2667000" y="5257800"/>
          <a:ext cx="20574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9" name="Equation" r:id="rId14" imgW="672808" imgH="228501" progId="Equation.3">
                  <p:embed/>
                </p:oleObj>
              </mc:Choice>
              <mc:Fallback>
                <p:oleObj name="Equation" r:id="rId14" imgW="672808" imgH="228501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257800"/>
                        <a:ext cx="20574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Oval 16"/>
          <p:cNvSpPr>
            <a:spLocks noChangeArrowheads="1"/>
          </p:cNvSpPr>
          <p:nvPr/>
        </p:nvSpPr>
        <p:spPr bwMode="auto">
          <a:xfrm>
            <a:off x="2667000" y="5105400"/>
            <a:ext cx="2209800" cy="990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9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9154" name="Picture 2" descr="https://encrypted-tbn3.gstatic.com/images?q=tbn:ANd9GcQfiiBmoeABAAbzFz1E8Ze_M8SNreIDoO-k4johWeQCrxr4ZLdbM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0"/>
            <a:ext cx="7696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13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5.6 Practice and Apply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89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30725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Determine the number of real-number solutions using the discriminant.</a:t>
            </a:r>
          </a:p>
          <a:p>
            <a:endParaRPr lang="en-US" dirty="0"/>
          </a:p>
          <a:p>
            <a:r>
              <a:rPr lang="en-US" dirty="0" smtClean="0"/>
              <a:t>Solve quadratic equations with imaginary-number solutions.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510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5.6 Exploration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96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Discriminant:  </a:t>
            </a:r>
            <a:r>
              <a:rPr lang="en-US" sz="6000" dirty="0" smtClean="0"/>
              <a:t>b</a:t>
            </a:r>
            <a:r>
              <a:rPr lang="en-US" sz="6000" baseline="30000" dirty="0" smtClean="0"/>
              <a:t>2</a:t>
            </a:r>
            <a:r>
              <a:rPr lang="en-US" sz="6000" dirty="0" smtClean="0"/>
              <a:t>- 4ac</a:t>
            </a:r>
            <a:endParaRPr lang="en-US" sz="6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30725"/>
          </a:xfrm>
        </p:spPr>
        <p:txBody>
          <a:bodyPr/>
          <a:lstStyle/>
          <a:p>
            <a:pPr marL="0" indent="0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The </a:t>
            </a:r>
            <a:r>
              <a:rPr lang="en-US" sz="3600" dirty="0"/>
              <a:t>discriminant tells you how </a:t>
            </a:r>
            <a:r>
              <a:rPr lang="en-US" sz="3600" dirty="0" smtClean="0"/>
              <a:t>many real number solutions a quadratic equation will have.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</a:t>
            </a:r>
            <a:r>
              <a:rPr lang="en-US" b="1" dirty="0" smtClean="0"/>
              <a:t>nformation in a chart.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090780"/>
              </p:ext>
            </p:extLst>
          </p:nvPr>
        </p:nvGraphicFramePr>
        <p:xfrm>
          <a:off x="533400" y="1089024"/>
          <a:ext cx="8077200" cy="5083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565400"/>
                <a:gridCol w="2692400"/>
              </a:tblGrid>
              <a:tr h="8380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Value of the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 D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iscriminant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Type and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Number of Roots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Sample Graph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of Related Function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4278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D &gt; 0,</a:t>
                      </a:r>
                    </a:p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D is a perfect square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2 real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solutions</a:t>
                      </a:r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(Rational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42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 &gt; 0,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 NOT a perfect square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 real solutions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(Irrational)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082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 = 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 real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solution</a:t>
                      </a:r>
                    </a:p>
                    <a:p>
                      <a:pPr algn="ctr"/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(Rational)</a:t>
                      </a:r>
                    </a:p>
                  </a:txBody>
                  <a:tcPr marT="45714" marB="4571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82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 &lt; 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No Real Solutions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(2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Imaginary)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64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286000"/>
            <a:ext cx="18859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1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029200"/>
            <a:ext cx="1600200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1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810000"/>
            <a:ext cx="1600200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3211447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9144000" cy="762000"/>
          </a:xfrm>
        </p:spPr>
        <p:txBody>
          <a:bodyPr/>
          <a:lstStyle/>
          <a:p>
            <a:r>
              <a:rPr lang="en-US" sz="3200" b="1" dirty="0" smtClean="0"/>
              <a:t>Example 1: Determine how many real number solutions exist for each equation:</a:t>
            </a:r>
            <a:endParaRPr lang="en-US" sz="32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41437"/>
            <a:ext cx="4038600" cy="4983163"/>
          </a:xfrm>
        </p:spPr>
        <p:txBody>
          <a:bodyPr/>
          <a:lstStyle/>
          <a:p>
            <a:pPr marL="0" indent="0">
              <a:buNone/>
            </a:pPr>
            <a:endParaRPr lang="en-US" sz="2600" dirty="0" smtClean="0"/>
          </a:p>
          <a:p>
            <a:pPr marL="609600" indent="-609600">
              <a:buFontTx/>
              <a:buAutoNum type="alphaLcPeriod"/>
            </a:pPr>
            <a:r>
              <a:rPr lang="en-US" sz="2600" dirty="0" smtClean="0"/>
              <a:t>9x</a:t>
            </a:r>
            <a:r>
              <a:rPr lang="en-US" sz="2600" baseline="30000" dirty="0" smtClean="0"/>
              <a:t>2 </a:t>
            </a:r>
            <a:r>
              <a:rPr lang="en-US" sz="2600" dirty="0" smtClean="0"/>
              <a:t>+ 6x + 1=0</a:t>
            </a:r>
            <a:endParaRPr lang="en-US" sz="2600" dirty="0"/>
          </a:p>
          <a:p>
            <a:pPr marL="609600" indent="-609600">
              <a:buFontTx/>
              <a:buNone/>
            </a:pPr>
            <a:r>
              <a:rPr lang="en-US" sz="2600" dirty="0"/>
              <a:t>   a=9, b=6, c=1</a:t>
            </a:r>
          </a:p>
          <a:p>
            <a:pPr marL="609600" indent="-609600">
              <a:buFontTx/>
              <a:buNone/>
            </a:pPr>
            <a:r>
              <a:rPr lang="en-US" sz="2600" dirty="0"/>
              <a:t>  b</a:t>
            </a:r>
            <a:r>
              <a:rPr lang="en-US" sz="2600" baseline="30000" dirty="0"/>
              <a:t>2</a:t>
            </a:r>
            <a:r>
              <a:rPr lang="en-US" sz="2600" dirty="0"/>
              <a:t>-4ac=(6)</a:t>
            </a:r>
            <a:r>
              <a:rPr lang="en-US" sz="2600" baseline="30000" dirty="0"/>
              <a:t>2</a:t>
            </a:r>
            <a:r>
              <a:rPr lang="en-US" sz="2600" dirty="0"/>
              <a:t>-4(9)(1)</a:t>
            </a:r>
          </a:p>
          <a:p>
            <a:pPr marL="609600" indent="-609600">
              <a:buFontTx/>
              <a:buNone/>
            </a:pPr>
            <a:r>
              <a:rPr lang="en-US" sz="2600" dirty="0"/>
              <a:t>		    =36-36=0</a:t>
            </a:r>
          </a:p>
          <a:p>
            <a:pPr marL="609600" indent="-609600">
              <a:buFontTx/>
              <a:buNone/>
            </a:pPr>
            <a:r>
              <a:rPr lang="en-US" sz="2600" dirty="0"/>
              <a:t>1 real solution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990600"/>
            <a:ext cx="4191000" cy="5791200"/>
          </a:xfrm>
        </p:spPr>
        <p:txBody>
          <a:bodyPr/>
          <a:lstStyle/>
          <a:p>
            <a:pPr marL="533400" indent="-533400">
              <a:buFontTx/>
              <a:buAutoNum type="alphaLcPeriod" startAt="2"/>
            </a:pPr>
            <a:r>
              <a:rPr lang="en-US" sz="2600" dirty="0" smtClean="0"/>
              <a:t>9x</a:t>
            </a:r>
            <a:r>
              <a:rPr lang="en-US" sz="2600" baseline="30000" dirty="0" smtClean="0"/>
              <a:t>2 </a:t>
            </a:r>
            <a:r>
              <a:rPr lang="en-US" sz="2600" dirty="0" smtClean="0"/>
              <a:t>+ 6x – 4=0</a:t>
            </a:r>
            <a:endParaRPr lang="en-US" sz="2600" dirty="0"/>
          </a:p>
          <a:p>
            <a:pPr marL="533400" indent="-533400">
              <a:buFontTx/>
              <a:buNone/>
            </a:pPr>
            <a:r>
              <a:rPr lang="en-US" sz="2600" dirty="0"/>
              <a:t>    a=9, b=6, c=-4</a:t>
            </a:r>
          </a:p>
          <a:p>
            <a:pPr marL="533400" indent="-533400">
              <a:buFontTx/>
              <a:buNone/>
            </a:pPr>
            <a:r>
              <a:rPr lang="en-US" sz="2600" dirty="0"/>
              <a:t>  </a:t>
            </a:r>
            <a:r>
              <a:rPr lang="en-US" sz="2600" dirty="0" smtClean="0"/>
              <a:t>b</a:t>
            </a:r>
            <a:r>
              <a:rPr lang="en-US" sz="2600" baseline="30000" dirty="0" smtClean="0"/>
              <a:t>2 </a:t>
            </a:r>
            <a:r>
              <a:rPr lang="en-US" sz="2600" dirty="0" smtClean="0"/>
              <a:t>- 4ac</a:t>
            </a:r>
            <a:r>
              <a:rPr lang="en-US" sz="2600" dirty="0"/>
              <a:t>=(</a:t>
            </a:r>
            <a:r>
              <a:rPr lang="en-US" sz="2600" dirty="0" smtClean="0"/>
              <a:t>6)</a:t>
            </a:r>
            <a:r>
              <a:rPr lang="en-US" sz="2600" baseline="30000" dirty="0" smtClean="0"/>
              <a:t>2 </a:t>
            </a:r>
            <a:r>
              <a:rPr lang="en-US" sz="2600" dirty="0" smtClean="0"/>
              <a:t>- 4(9</a:t>
            </a:r>
            <a:r>
              <a:rPr lang="en-US" sz="2600" dirty="0"/>
              <a:t>)(-4)</a:t>
            </a:r>
          </a:p>
          <a:p>
            <a:pPr marL="533400" indent="-533400">
              <a:buFontTx/>
              <a:buNone/>
            </a:pPr>
            <a:r>
              <a:rPr lang="en-US" sz="2600" dirty="0"/>
              <a:t>            =</a:t>
            </a:r>
            <a:r>
              <a:rPr lang="en-US" sz="2600" dirty="0" smtClean="0"/>
              <a:t>36 + 144=180</a:t>
            </a:r>
            <a:endParaRPr lang="en-US" sz="2600" dirty="0"/>
          </a:p>
          <a:p>
            <a:pPr marL="533400" indent="-533400">
              <a:buFontTx/>
              <a:buNone/>
            </a:pPr>
            <a:r>
              <a:rPr lang="en-US" sz="2600" dirty="0"/>
              <a:t>2 real solutions</a:t>
            </a:r>
          </a:p>
          <a:p>
            <a:pPr marL="533400" indent="-533400">
              <a:buFontTx/>
              <a:buNone/>
            </a:pPr>
            <a:endParaRPr lang="en-US" sz="2600" dirty="0"/>
          </a:p>
          <a:p>
            <a:pPr marL="533400" indent="-533400">
              <a:buFontTx/>
              <a:buNone/>
            </a:pPr>
            <a:r>
              <a:rPr lang="en-US" sz="2600" dirty="0">
                <a:solidFill>
                  <a:schemeClr val="accent1"/>
                </a:solidFill>
              </a:rPr>
              <a:t>c.</a:t>
            </a:r>
            <a:r>
              <a:rPr lang="en-US" sz="2600" dirty="0"/>
              <a:t>  </a:t>
            </a:r>
            <a:r>
              <a:rPr lang="en-US" sz="2600" dirty="0" smtClean="0"/>
              <a:t>9x</a:t>
            </a:r>
            <a:r>
              <a:rPr lang="en-US" sz="2600" baseline="30000" dirty="0" smtClean="0"/>
              <a:t>2 </a:t>
            </a:r>
            <a:r>
              <a:rPr lang="en-US" sz="2600" dirty="0" smtClean="0"/>
              <a:t>+ 6x + 5=0</a:t>
            </a:r>
            <a:endParaRPr lang="en-US" sz="2600" dirty="0"/>
          </a:p>
          <a:p>
            <a:pPr marL="533400" indent="-533400">
              <a:buFontTx/>
              <a:buNone/>
            </a:pPr>
            <a:r>
              <a:rPr lang="en-US" sz="2600" dirty="0"/>
              <a:t>  a=9, </a:t>
            </a:r>
            <a:r>
              <a:rPr lang="en-US" sz="2600" dirty="0" smtClean="0"/>
              <a:t>b=6</a:t>
            </a:r>
            <a:r>
              <a:rPr lang="en-US" sz="2600" dirty="0"/>
              <a:t>, c=5</a:t>
            </a:r>
          </a:p>
          <a:p>
            <a:pPr marL="533400" indent="-533400">
              <a:buFontTx/>
              <a:buNone/>
            </a:pPr>
            <a:r>
              <a:rPr lang="en-US" sz="2600" dirty="0"/>
              <a:t> </a:t>
            </a:r>
            <a:r>
              <a:rPr lang="en-US" sz="2600" dirty="0" smtClean="0"/>
              <a:t>b</a:t>
            </a:r>
            <a:r>
              <a:rPr lang="en-US" sz="2600" baseline="30000" dirty="0" smtClean="0"/>
              <a:t>2 </a:t>
            </a:r>
            <a:r>
              <a:rPr lang="en-US" sz="2600" dirty="0" smtClean="0"/>
              <a:t>– 4ac=(6)</a:t>
            </a:r>
            <a:r>
              <a:rPr lang="en-US" sz="2600" baseline="30000" dirty="0" smtClean="0"/>
              <a:t>2 </a:t>
            </a:r>
            <a:r>
              <a:rPr lang="en-US" sz="2600" dirty="0" smtClean="0"/>
              <a:t>- 4(9</a:t>
            </a:r>
            <a:r>
              <a:rPr lang="en-US" sz="2600" dirty="0"/>
              <a:t>)(5)</a:t>
            </a:r>
          </a:p>
          <a:p>
            <a:pPr marL="533400" indent="-533400">
              <a:buFontTx/>
              <a:buNone/>
            </a:pPr>
            <a:r>
              <a:rPr lang="en-US" sz="2600" dirty="0"/>
              <a:t>            </a:t>
            </a:r>
            <a:r>
              <a:rPr lang="en-US" sz="2600" dirty="0" smtClean="0"/>
              <a:t>=36 – 180=-</a:t>
            </a:r>
            <a:r>
              <a:rPr lang="en-US" sz="2600" dirty="0"/>
              <a:t>144</a:t>
            </a:r>
          </a:p>
          <a:p>
            <a:pPr marL="533400" indent="-533400">
              <a:buFontTx/>
              <a:buNone/>
            </a:pPr>
            <a:r>
              <a:rPr lang="en-US" sz="2600" dirty="0" smtClean="0"/>
              <a:t>   No real </a:t>
            </a:r>
            <a:r>
              <a:rPr lang="en-US" sz="2600" dirty="0"/>
              <a:t>solutions</a:t>
            </a:r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0" y="3657600"/>
            <a:ext cx="2895600" cy="762000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4495800" y="2819400"/>
            <a:ext cx="2816225" cy="914400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4267200" y="5715000"/>
            <a:ext cx="3886200" cy="685800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0" grpId="0" animBg="1"/>
      <p:bldP spid="4102" grpId="0" animBg="1"/>
      <p:bldP spid="410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534400" cy="4530725"/>
          </a:xfrm>
        </p:spPr>
        <p:txBody>
          <a:bodyPr/>
          <a:lstStyle/>
          <a:p>
            <a:r>
              <a:rPr lang="en-US" dirty="0" smtClean="0"/>
              <a:t>Finding the Discriminant Worksheet.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422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think of when you hear the word imaginary?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9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of Imaginary Numbers: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0" y="990600"/>
                <a:ext cx="9144000" cy="491172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Square roots of negative numbers puzzled mathematicians for a long time.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Finally, in the 1500s, </a:t>
                </a:r>
                <a:r>
                  <a:rPr lang="en-US" dirty="0" err="1" smtClean="0"/>
                  <a:t>Girolamo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Cardano</a:t>
                </a:r>
                <a:r>
                  <a:rPr lang="en-US" dirty="0" smtClean="0"/>
                  <a:t>                      developed a way to successfully                                            work with square roots of                                               negative numbers. 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He defined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e>
                    </m:rad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=−1.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990600"/>
                <a:ext cx="9144000" cy="4911725"/>
              </a:xfrm>
              <a:blipFill rotWithShape="1">
                <a:blip r:embed="rId3"/>
                <a:stretch>
                  <a:fillRect l="-1533" t="-1615" r="-14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8914" name="Picture 2" descr="https://encrypted-tbn2.gstatic.com/images?q=tbn:ANd9GcRkjaAXvZOfbkG0PI9vqoDQA86vgSiV_Y6pfXEvG4X9Ufth9Ify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406" y="3190873"/>
            <a:ext cx="2463994" cy="3362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683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2683</TotalTime>
  <Words>519</Words>
  <Application>Microsoft Office PowerPoint</Application>
  <PresentationFormat>On-screen Show (4:3)</PresentationFormat>
  <Paragraphs>116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Edge</vt:lpstr>
      <vt:lpstr>Equation</vt:lpstr>
      <vt:lpstr>5.6 The Discriminant and Imaginary Numbers</vt:lpstr>
      <vt:lpstr>Objectives:</vt:lpstr>
      <vt:lpstr>Classwork:</vt:lpstr>
      <vt:lpstr>Discriminant:  b2- 4ac</vt:lpstr>
      <vt:lpstr>Information in a chart.</vt:lpstr>
      <vt:lpstr>Example 1: Determine how many real number solutions exist for each equation:</vt:lpstr>
      <vt:lpstr>Homework:</vt:lpstr>
      <vt:lpstr>Question:</vt:lpstr>
      <vt:lpstr>Introduction of Imaginary Numbers:</vt:lpstr>
      <vt:lpstr>Introduction of Imaginary Numbers:</vt:lpstr>
      <vt:lpstr>Imaginary Number</vt:lpstr>
      <vt:lpstr>Example 2: Simplify</vt:lpstr>
      <vt:lpstr>Example 3: Simplify</vt:lpstr>
      <vt:lpstr>PowerPoint Presentation</vt:lpstr>
      <vt:lpstr>Example 4: Simplify</vt:lpstr>
      <vt:lpstr>Example 5: Use imaginary numbers to solve the equation. </vt:lpstr>
      <vt:lpstr>Example 5: Use imaginary numbers to solve the equation. </vt:lpstr>
      <vt:lpstr>PowerPoint Presentation</vt:lpstr>
      <vt:lpstr>Homework:</vt:lpstr>
    </vt:vector>
  </TitlesOfParts>
  <Company>CCSD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5.6 Quadratic Formula &amp; Discriminant</dc:title>
  <dc:creator>julie.geoghagan</dc:creator>
  <cp:lastModifiedBy>Kimberly</cp:lastModifiedBy>
  <cp:revision>24</cp:revision>
  <dcterms:created xsi:type="dcterms:W3CDTF">2003-11-10T15:47:28Z</dcterms:created>
  <dcterms:modified xsi:type="dcterms:W3CDTF">2013-02-23T15:37:35Z</dcterms:modified>
</cp:coreProperties>
</file>