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75" r:id="rId3"/>
    <p:sldId id="291" r:id="rId4"/>
    <p:sldId id="277" r:id="rId5"/>
    <p:sldId id="284" r:id="rId6"/>
    <p:sldId id="289" r:id="rId7"/>
    <p:sldId id="288" r:id="rId8"/>
    <p:sldId id="287" r:id="rId9"/>
    <p:sldId id="295" r:id="rId10"/>
    <p:sldId id="294" r:id="rId11"/>
    <p:sldId id="296" r:id="rId12"/>
    <p:sldId id="297" r:id="rId13"/>
    <p:sldId id="300" r:id="rId14"/>
    <p:sldId id="286" r:id="rId15"/>
    <p:sldId id="301" r:id="rId16"/>
    <p:sldId id="302" r:id="rId17"/>
    <p:sldId id="303" r:id="rId18"/>
    <p:sldId id="304" r:id="rId19"/>
    <p:sldId id="305" r:id="rId20"/>
    <p:sldId id="292" r:id="rId21"/>
    <p:sldId id="307" r:id="rId22"/>
    <p:sldId id="311" r:id="rId23"/>
    <p:sldId id="312" r:id="rId24"/>
    <p:sldId id="313" r:id="rId25"/>
    <p:sldId id="315" r:id="rId26"/>
    <p:sldId id="316" r:id="rId27"/>
    <p:sldId id="317" r:id="rId28"/>
    <p:sldId id="314" r:id="rId29"/>
    <p:sldId id="279" r:id="rId30"/>
    <p:sldId id="257" r:id="rId31"/>
    <p:sldId id="258" r:id="rId32"/>
    <p:sldId id="259" r:id="rId33"/>
    <p:sldId id="260" r:id="rId34"/>
    <p:sldId id="261" r:id="rId35"/>
    <p:sldId id="262" r:id="rId36"/>
    <p:sldId id="263" r:id="rId37"/>
    <p:sldId id="264" r:id="rId38"/>
    <p:sldId id="266" r:id="rId39"/>
    <p:sldId id="27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6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C6196-4B32-495F-9F31-1201240E042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C735-6BA9-4598-84A1-6C4F6D43A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3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91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10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10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10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10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88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42B7595-7B39-49EF-A1CF-7D8588FF2A99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36159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6129F18-E16F-480B-B8D9-C8A04B358F61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90527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9D0D099-B094-4360-B531-89FA6676527E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83915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4A976A6-D889-43D2-8AF3-D5C70673F7CB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519651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02B5E58-5FBB-4B1B-99B1-2E3BF6DF1550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73970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347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293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293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293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293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29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293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293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293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29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5E049-27D4-4BD3-9CDB-1D68A74EF76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97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69F36-8F43-43F8-9C23-1513ECF1F3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011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606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531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425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831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399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440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6168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204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788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61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93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10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10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37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10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C735-6BA9-4598-84A1-6C4F6D43AD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10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5D66A-17F8-4E50-BE99-72D2FDFE07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6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D8E55-1B70-4CBD-9C80-9459F42667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5AD57-5119-4DDD-9BBF-6C0840857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7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755F28-B342-437B-B4C2-C4532BC87F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6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99509-01B1-46B0-8329-E94AD21F6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7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356EB-A6F2-4061-9AF5-848FBE3ECD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2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686AC-73C1-4EC5-BED4-9EE7F6F0CA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A9701-3525-42D3-9AE5-1810550DE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2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4AF58-D882-4FE4-B2B8-DB18C7CB0F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8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E8AA-A297-40F1-B3C7-9A3A1C3574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4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0A96E-B617-4CC2-9B47-7095101195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8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ECF1C-951F-4E0F-BEE4-9E906E7764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4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D277A-2FFA-44A0-9C48-CC26A5EB4D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7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BAF6B4-01E2-4464-B3FA-0E3D2E7520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1.wmf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10" Type="http://schemas.openxmlformats.org/officeDocument/2006/relationships/image" Target="../media/image22.wmf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32.wmf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31.wmf"/><Relationship Id="rId4" Type="http://schemas.openxmlformats.org/officeDocument/2006/relationships/image" Target="../media/image33.png"/><Relationship Id="rId9" Type="http://schemas.openxmlformats.org/officeDocument/2006/relationships/image" Target="../media/image9.jpeg"/><Relationship Id="rId1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40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47.bin"/><Relationship Id="rId3" Type="http://schemas.openxmlformats.org/officeDocument/2006/relationships/notesSlide" Target="../notesSlides/notesSlide19.xml"/><Relationship Id="rId21" Type="http://schemas.openxmlformats.org/officeDocument/2006/relationships/image" Target="../media/image54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23" Type="http://schemas.openxmlformats.org/officeDocument/2006/relationships/image" Target="../media/image55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60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5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7.w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8.gif"/><Relationship Id="rId11" Type="http://schemas.openxmlformats.org/officeDocument/2006/relationships/oleObject" Target="../embeddings/oleObject59.bin"/><Relationship Id="rId5" Type="http://schemas.openxmlformats.org/officeDocument/2006/relationships/image" Target="../media/image61.wmf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63.wmf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69.wmf"/><Relationship Id="rId4" Type="http://schemas.openxmlformats.org/officeDocument/2006/relationships/oleObject" Target="../embeddings/oleObject6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60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6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77.wmf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4.wmf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6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8.gif"/><Relationship Id="rId11" Type="http://schemas.openxmlformats.org/officeDocument/2006/relationships/oleObject" Target="../embeddings/oleObject73.bin"/><Relationship Id="rId5" Type="http://schemas.openxmlformats.org/officeDocument/2006/relationships/image" Target="../media/image61.wmf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73.wmf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69.wmf"/><Relationship Id="rId4" Type="http://schemas.openxmlformats.org/officeDocument/2006/relationships/oleObject" Target="../embeddings/oleObject77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83.wmf"/><Relationship Id="rId18" Type="http://schemas.openxmlformats.org/officeDocument/2006/relationships/oleObject" Target="../embeddings/oleObject85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8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4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86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83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8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7.bin"/><Relationship Id="rId5" Type="http://schemas.openxmlformats.org/officeDocument/2006/relationships/image" Target="../media/image87.wmf"/><Relationship Id="rId10" Type="http://schemas.openxmlformats.org/officeDocument/2006/relationships/image" Target="../media/image89.wmf"/><Relationship Id="rId4" Type="http://schemas.openxmlformats.org/officeDocument/2006/relationships/oleObject" Target="../embeddings/oleObject86.bin"/><Relationship Id="rId9" Type="http://schemas.openxmlformats.org/officeDocument/2006/relationships/oleObject" Target="../embeddings/oleObject8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8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9.bin"/><Relationship Id="rId5" Type="http://schemas.openxmlformats.org/officeDocument/2006/relationships/image" Target="../media/image90.png"/><Relationship Id="rId4" Type="http://schemas.openxmlformats.org/officeDocument/2006/relationships/image" Target="../media/image8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wmf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7.wmf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6.wmf"/><Relationship Id="rId4" Type="http://schemas.openxmlformats.org/officeDocument/2006/relationships/image" Target="../media/image18.png"/><Relationship Id="rId9" Type="http://schemas.openxmlformats.org/officeDocument/2006/relationships/image" Target="../media/image9.jpeg"/><Relationship Id="rId1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5.9 Exploring Quadratic Inequalities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143000"/>
                <a:ext cx="8839200" cy="49831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Solve x² - x – 6 &gt; 0 both algebraically and graphically. Graph your solution on a number line.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Graphically</a:t>
                </a:r>
              </a:p>
              <a:p>
                <a:pPr marL="0" indent="0">
                  <a:buNone/>
                </a:pPr>
                <a:r>
                  <a:rPr lang="en-US" dirty="0" smtClean="0"/>
                  <a:t>Find Zeros: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what values is the graph above the x axis?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  <a:sym typeface="Wingdings" pitchFamily="2" charset="2"/>
                  </a:rPr>
                  <a:t>Solution: </a:t>
                </a:r>
                <a:r>
                  <a:rPr lang="en-US" b="1" dirty="0">
                    <a:solidFill>
                      <a:srgbClr val="FF0000"/>
                    </a:solidFill>
                    <a:sym typeface="Wingdings" pitchFamily="2" charset="2"/>
                  </a:rPr>
                  <a:t>(-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∞, 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  <a:sym typeface="Wingdings" pitchFamily="2" charset="2"/>
                  </a:rPr>
                  <a:t>-2) U (3,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∞)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sym typeface="Wingdings" pitchFamily="2" charset="2"/>
                  </a:rPr>
                  <a:t>Number line:</a:t>
                </a:r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143000"/>
                <a:ext cx="8839200" cy="4983163"/>
              </a:xfrm>
              <a:blipFill rotWithShape="0">
                <a:blip r:embed="rId4"/>
                <a:stretch>
                  <a:fillRect l="-1724" t="-1591" b="-5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44347"/>
              </p:ext>
            </p:extLst>
          </p:nvPr>
        </p:nvGraphicFramePr>
        <p:xfrm>
          <a:off x="304800" y="3886200"/>
          <a:ext cx="2438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5" imgW="965200" imgH="203200" progId="Equation.3">
                  <p:embed/>
                </p:oleObj>
              </mc:Choice>
              <mc:Fallback>
                <p:oleObj name="Equation" r:id="rId5" imgW="965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2438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15" descr="https://encrypted-tbn0.gstatic.com/images?q=tbn:ANd9GcQiCosRCXlXLXBanLdbLClS9ZN-2BBGZSZvMfj1ltNUYW4FsJt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562600"/>
            <a:ext cx="4038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5334000" y="6057900"/>
            <a:ext cx="152400" cy="1143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6057900"/>
            <a:ext cx="152400" cy="1143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9" idx="2"/>
          </p:cNvCxnSpPr>
          <p:nvPr/>
        </p:nvCxnSpPr>
        <p:spPr>
          <a:xfrm flipH="1">
            <a:off x="4572000" y="6115050"/>
            <a:ext cx="762000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6115050"/>
            <a:ext cx="990600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57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-x² </a:t>
            </a:r>
            <a:r>
              <a:rPr lang="en-US" dirty="0"/>
              <a:t>+</a:t>
            </a:r>
            <a:r>
              <a:rPr lang="en-US" dirty="0" smtClean="0"/>
              <a:t> 3x </a:t>
            </a:r>
            <a:r>
              <a:rPr lang="en-US" dirty="0"/>
              <a:t>+</a:t>
            </a:r>
            <a:r>
              <a:rPr lang="en-US" dirty="0" smtClean="0"/>
              <a:t> 6 ≤ 0 both algebraically and graphically. Graph your solution on a number line.</a:t>
            </a:r>
          </a:p>
          <a:p>
            <a:pPr marL="0" indent="0">
              <a:buNone/>
            </a:pPr>
            <a:r>
              <a:rPr lang="en-US" u="sng" dirty="0" smtClean="0"/>
              <a:t>Algebraically</a:t>
            </a:r>
          </a:p>
          <a:p>
            <a:pPr marL="0" indent="0">
              <a:buNone/>
            </a:pPr>
            <a:r>
              <a:rPr lang="en-US" dirty="0" smtClean="0"/>
              <a:t>Zeros (Use quadratic</a:t>
            </a:r>
          </a:p>
          <a:p>
            <a:pPr marL="0" indent="0">
              <a:buNone/>
            </a:pPr>
            <a:r>
              <a:rPr lang="en-US" dirty="0" smtClean="0"/>
              <a:t>formula):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220797"/>
              </p:ext>
            </p:extLst>
          </p:nvPr>
        </p:nvGraphicFramePr>
        <p:xfrm>
          <a:off x="1942945" y="3810000"/>
          <a:ext cx="194325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7" name="Equation" r:id="rId4" imgW="1002960" imgH="444240" progId="Equation.3">
                  <p:embed/>
                </p:oleObj>
              </mc:Choice>
              <mc:Fallback>
                <p:oleObj name="Equation" r:id="rId4" imgW="1002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2945" y="3810000"/>
                        <a:ext cx="1943255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945880"/>
              </p:ext>
            </p:extLst>
          </p:nvPr>
        </p:nvGraphicFramePr>
        <p:xfrm>
          <a:off x="112713" y="6172200"/>
          <a:ext cx="486224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8" name="Equation" r:id="rId6" imgW="1358640" imgH="203040" progId="Equation.3">
                  <p:embed/>
                </p:oleObj>
              </mc:Choice>
              <mc:Fallback>
                <p:oleObj name="Equation" r:id="rId6" imgW="1358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3" y="6172200"/>
                        <a:ext cx="486224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67" name="Picture 15" descr="https://encrypted-tbn0.gstatic.com/images?q=tbn:ANd9GcQiCosRCXlXLXBanLdbLClS9ZN-2BBGZSZvMfj1ltNUYW4FsJt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38400"/>
            <a:ext cx="4648200" cy="160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715000" y="2743200"/>
            <a:ext cx="0" cy="990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772400" y="2743200"/>
            <a:ext cx="0" cy="990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959345"/>
              </p:ext>
            </p:extLst>
          </p:nvPr>
        </p:nvGraphicFramePr>
        <p:xfrm>
          <a:off x="263525" y="4752975"/>
          <a:ext cx="38195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9" name="Equation" r:id="rId9" imgW="1714320" imgH="482400" progId="Equation.3">
                  <p:embed/>
                </p:oleObj>
              </mc:Choice>
              <mc:Fallback>
                <p:oleObj name="Equation" r:id="rId9" imgW="171432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4752975"/>
                        <a:ext cx="381952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676740"/>
              </p:ext>
            </p:extLst>
          </p:nvPr>
        </p:nvGraphicFramePr>
        <p:xfrm>
          <a:off x="4119563" y="4733925"/>
          <a:ext cx="2181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0" name="Equation" r:id="rId11" imgW="977760" imgH="431640" progId="Equation.3">
                  <p:embed/>
                </p:oleObj>
              </mc:Choice>
              <mc:Fallback>
                <p:oleObj name="Equation" r:id="rId11" imgW="9777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563" y="4733925"/>
                        <a:ext cx="2181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374188"/>
              </p:ext>
            </p:extLst>
          </p:nvPr>
        </p:nvGraphicFramePr>
        <p:xfrm>
          <a:off x="6403975" y="4724400"/>
          <a:ext cx="14446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1" name="Equation" r:id="rId13" imgW="647640" imgH="431640" progId="Equation.3">
                  <p:embed/>
                </p:oleObj>
              </mc:Choice>
              <mc:Fallback>
                <p:oleObj name="Equation" r:id="rId13" imgW="64764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975" y="4724400"/>
                        <a:ext cx="14446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722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143000"/>
                <a:ext cx="8686800" cy="49831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Solve -x² + </a:t>
                </a:r>
                <a:r>
                  <a:rPr lang="en-US" dirty="0"/>
                  <a:t>3x </a:t>
                </a:r>
                <a:r>
                  <a:rPr lang="en-US" dirty="0" smtClean="0"/>
                  <a:t>+ </a:t>
                </a:r>
                <a:r>
                  <a:rPr lang="en-US" dirty="0"/>
                  <a:t>6 ≤ 0 both </a:t>
                </a:r>
                <a:r>
                  <a:rPr lang="en-US" dirty="0" smtClean="0"/>
                  <a:t>algebraically and graphically. Graph your solution on a number line.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Algebraically</a:t>
                </a:r>
              </a:p>
              <a:p>
                <a:pPr marL="0" indent="0">
                  <a:buNone/>
                </a:pPr>
                <a:r>
                  <a:rPr lang="en-US" dirty="0" smtClean="0"/>
                  <a:t>Pick numbers in the </a:t>
                </a:r>
              </a:p>
              <a:p>
                <a:pPr marL="0" indent="0">
                  <a:buNone/>
                </a:pPr>
                <a:r>
                  <a:rPr lang="en-US" dirty="0"/>
                  <a:t>i</a:t>
                </a:r>
                <a:r>
                  <a:rPr lang="en-US" dirty="0" smtClean="0"/>
                  <a:t>ntervals.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interval </a:t>
                </a:r>
                <a:r>
                  <a:rPr lang="en-US" dirty="0" smtClean="0">
                    <a:sym typeface="Wingdings" pitchFamily="2" charset="2"/>
                  </a:rPr>
                  <a:t> x=-2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2</a:t>
                </a:r>
                <a:r>
                  <a:rPr lang="en-US" baseline="30000" dirty="0" smtClean="0">
                    <a:sym typeface="Wingdings" pitchFamily="2" charset="2"/>
                  </a:rPr>
                  <a:t>nd</a:t>
                </a:r>
                <a:r>
                  <a:rPr lang="en-US" dirty="0" smtClean="0">
                    <a:sym typeface="Wingdings" pitchFamily="2" charset="2"/>
                  </a:rPr>
                  <a:t> interval  x=0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interval </a:t>
                </a:r>
                <a:r>
                  <a:rPr lang="en-US" dirty="0" smtClean="0">
                    <a:sym typeface="Wingdings" pitchFamily="2" charset="2"/>
                  </a:rPr>
                  <a:t> x=5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sym typeface="Wingdings" pitchFamily="2" charset="2"/>
                  </a:rPr>
                  <a:t>Solution: </a:t>
                </a:r>
                <a:r>
                  <a:rPr lang="en-US" b="1" dirty="0">
                    <a:solidFill>
                      <a:srgbClr val="FF0000"/>
                    </a:solidFill>
                    <a:sym typeface="Wingdings" pitchFamily="2" charset="2"/>
                  </a:rPr>
                  <a:t>(-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∞, 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sym typeface="Wingdings" pitchFamily="2" charset="2"/>
                  </a:rPr>
                  <a:t>-</a:t>
                </a:r>
                <a:r>
                  <a:rPr lang="en-US" b="1" dirty="0" smtClean="0">
                    <a:solidFill>
                      <a:srgbClr val="FF0000"/>
                    </a:solidFill>
                    <a:sym typeface="Wingdings" pitchFamily="2" charset="2"/>
                  </a:rPr>
                  <a:t>1.37] U [4.37,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∞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)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43000"/>
                <a:ext cx="8686800" cy="4983163"/>
              </a:xfrm>
              <a:blipFill rotWithShape="0">
                <a:blip r:embed="rId4"/>
                <a:stretch>
                  <a:fillRect l="-1754" t="-1591" b="-17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685364"/>
              </p:ext>
            </p:extLst>
          </p:nvPr>
        </p:nvGraphicFramePr>
        <p:xfrm>
          <a:off x="3568700" y="4505325"/>
          <a:ext cx="26035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0" name="Equation" r:id="rId5" imgW="1168200" imgH="228600" progId="Equation.3">
                  <p:embed/>
                </p:oleObj>
              </mc:Choice>
              <mc:Fallback>
                <p:oleObj name="Equation" r:id="rId5" imgW="116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4505325"/>
                        <a:ext cx="26035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007141"/>
              </p:ext>
            </p:extLst>
          </p:nvPr>
        </p:nvGraphicFramePr>
        <p:xfrm>
          <a:off x="6254750" y="4572000"/>
          <a:ext cx="1593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1" name="Equation" r:id="rId7" imgW="736560" imgH="177480" progId="Equation.3">
                  <p:embed/>
                </p:oleObj>
              </mc:Choice>
              <mc:Fallback>
                <p:oleObj name="Equation" r:id="rId7" imgW="736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4572000"/>
                        <a:ext cx="15938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67" name="Picture 15" descr="https://encrypted-tbn0.gstatic.com/images?q=tbn:ANd9GcQiCosRCXlXLXBanLdbLClS9ZN-2BBGZSZvMfj1ltNUYW4FsJt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38400"/>
            <a:ext cx="4648200" cy="160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638800" y="2743200"/>
            <a:ext cx="0" cy="990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96200" y="2743200"/>
            <a:ext cx="0" cy="990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646402"/>
              </p:ext>
            </p:extLst>
          </p:nvPr>
        </p:nvGraphicFramePr>
        <p:xfrm>
          <a:off x="7896225" y="4572000"/>
          <a:ext cx="11715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2" name="Equation" r:id="rId10" imgW="545760" imgH="177480" progId="Equation.3">
                  <p:embed/>
                </p:oleObj>
              </mc:Choice>
              <mc:Fallback>
                <p:oleObj name="Equation" r:id="rId10" imgW="545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6225" y="4572000"/>
                        <a:ext cx="11715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10100" y="2800290"/>
            <a:ext cx="468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≤0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19800" y="2800290"/>
            <a:ext cx="468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≥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772400" y="2838390"/>
            <a:ext cx="468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≤0</a:t>
            </a:r>
            <a:endParaRPr lang="en-US" sz="20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839096"/>
              </p:ext>
            </p:extLst>
          </p:nvPr>
        </p:nvGraphicFramePr>
        <p:xfrm>
          <a:off x="3657600" y="4962525"/>
          <a:ext cx="22066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3" name="Equation" r:id="rId12" imgW="990360" imgH="228600" progId="Equation.3">
                  <p:embed/>
                </p:oleObj>
              </mc:Choice>
              <mc:Fallback>
                <p:oleObj name="Equation" r:id="rId12" imgW="990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962525"/>
                        <a:ext cx="22066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374168"/>
              </p:ext>
            </p:extLst>
          </p:nvPr>
        </p:nvGraphicFramePr>
        <p:xfrm>
          <a:off x="5926137" y="5029200"/>
          <a:ext cx="10080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4" name="Equation" r:id="rId14" imgW="469800" imgH="177480" progId="Equation.3">
                  <p:embed/>
                </p:oleObj>
              </mc:Choice>
              <mc:Fallback>
                <p:oleObj name="Equation" r:id="rId14" imgW="469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7" y="5029200"/>
                        <a:ext cx="10080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837337"/>
              </p:ext>
            </p:extLst>
          </p:nvPr>
        </p:nvGraphicFramePr>
        <p:xfrm>
          <a:off x="3509962" y="5562600"/>
          <a:ext cx="22050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5" name="Equation" r:id="rId16" imgW="990360" imgH="228600" progId="Equation.3">
                  <p:embed/>
                </p:oleObj>
              </mc:Choice>
              <mc:Fallback>
                <p:oleObj name="Equation" r:id="rId16" imgW="990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2" y="5562600"/>
                        <a:ext cx="220503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650554"/>
              </p:ext>
            </p:extLst>
          </p:nvPr>
        </p:nvGraphicFramePr>
        <p:xfrm>
          <a:off x="5683250" y="5638800"/>
          <a:ext cx="1936750" cy="467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6" name="Equation" r:id="rId18" imgW="876240" imgH="177480" progId="Equation.3">
                  <p:embed/>
                </p:oleObj>
              </mc:Choice>
              <mc:Fallback>
                <p:oleObj name="Equation" r:id="rId18" imgW="876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5638800"/>
                        <a:ext cx="1936750" cy="4679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504871"/>
              </p:ext>
            </p:extLst>
          </p:nvPr>
        </p:nvGraphicFramePr>
        <p:xfrm>
          <a:off x="7619999" y="5638800"/>
          <a:ext cx="1524001" cy="435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7" name="Equation" r:id="rId20" imgW="545760" imgH="177480" progId="Equation.3">
                  <p:embed/>
                </p:oleObj>
              </mc:Choice>
              <mc:Fallback>
                <p:oleObj name="Equation" r:id="rId20" imgW="545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9999" y="5638800"/>
                        <a:ext cx="1524001" cy="435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98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143000"/>
                <a:ext cx="8839200" cy="49831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Solve </a:t>
                </a:r>
                <a:r>
                  <a:rPr lang="en-US" dirty="0"/>
                  <a:t>-x² + 3x + 6 ≤ 0 both </a:t>
                </a:r>
                <a:r>
                  <a:rPr lang="en-US" dirty="0" smtClean="0"/>
                  <a:t>algebraically and graphically. Graph your solution on a number line.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Graphically</a:t>
                </a:r>
              </a:p>
              <a:p>
                <a:pPr marL="0" indent="0">
                  <a:buNone/>
                </a:pPr>
                <a:r>
                  <a:rPr lang="en-US" dirty="0" smtClean="0"/>
                  <a:t>Zeros: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For what values is the graph below or on the x axis?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  <a:sym typeface="Wingdings" pitchFamily="2" charset="2"/>
                  </a:rPr>
                  <a:t>Solution: </a:t>
                </a:r>
                <a:r>
                  <a:rPr lang="en-US" b="1" dirty="0">
                    <a:solidFill>
                      <a:srgbClr val="FF0000"/>
                    </a:solidFill>
                    <a:sym typeface="Wingdings" pitchFamily="2" charset="2"/>
                  </a:rPr>
                  <a:t>(-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∞, 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  <a:sym typeface="Wingdings" pitchFamily="2" charset="2"/>
                  </a:rPr>
                  <a:t>-1.37] U [4.37,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∞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)</a:t>
                </a:r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sym typeface="Wingdings" pitchFamily="2" charset="2"/>
                  </a:rPr>
                  <a:t>Number line:</a:t>
                </a:r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143000"/>
                <a:ext cx="8839200" cy="4983163"/>
              </a:xfrm>
              <a:blipFill rotWithShape="0">
                <a:blip r:embed="rId4"/>
                <a:stretch>
                  <a:fillRect l="-1724" t="-1591" b="-4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702946"/>
              </p:ext>
            </p:extLst>
          </p:nvPr>
        </p:nvGraphicFramePr>
        <p:xfrm>
          <a:off x="0" y="3810000"/>
          <a:ext cx="400605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Equation" r:id="rId5" imgW="1358640" imgH="203040" progId="Equation.3">
                  <p:embed/>
                </p:oleObj>
              </mc:Choice>
              <mc:Fallback>
                <p:oleObj name="Equation" r:id="rId5" imgW="1358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10000"/>
                        <a:ext cx="400605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15" descr="https://encrypted-tbn0.gstatic.com/images?q=tbn:ANd9GcQiCosRCXlXLXBanLdbLClS9ZN-2BBGZSZvMfj1ltNUYW4FsJt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562600"/>
            <a:ext cx="4038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5562600" y="6057900"/>
            <a:ext cx="1524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91400" y="6057900"/>
            <a:ext cx="1524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800600" y="6115050"/>
            <a:ext cx="762000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43800" y="6115050"/>
            <a:ext cx="990600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8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312 – 314</a:t>
            </a:r>
          </a:p>
          <a:p>
            <a:r>
              <a:rPr lang="en-US" dirty="0" smtClean="0"/>
              <a:t>Exercises: 1, 2, 5, 28 – 30, 36 – 39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5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3:	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Solve the inequality			   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First find the zeros.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330640"/>
              </p:ext>
            </p:extLst>
          </p:nvPr>
        </p:nvGraphicFramePr>
        <p:xfrm>
          <a:off x="3355975" y="1524000"/>
          <a:ext cx="195209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5" name="Equation" r:id="rId4" imgW="787320" imgH="203040" progId="Equation.3">
                  <p:embed/>
                </p:oleObj>
              </mc:Choice>
              <mc:Fallback>
                <p:oleObj name="Equation" r:id="rId4" imgW="787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1524000"/>
                        <a:ext cx="1952096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062295"/>
              </p:ext>
            </p:extLst>
          </p:nvPr>
        </p:nvGraphicFramePr>
        <p:xfrm>
          <a:off x="2209800" y="3048000"/>
          <a:ext cx="426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6" name="Equation" r:id="rId6" imgW="2032000" imgH="228600" progId="Equation.3">
                  <p:embed/>
                </p:oleObj>
              </mc:Choice>
              <mc:Fallback>
                <p:oleObj name="Equation" r:id="rId6" imgW="2032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48000"/>
                        <a:ext cx="4267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506413" y="4114800"/>
          <a:ext cx="85137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7" name="Equation" r:id="rId8" imgW="3937000" imgH="203200" progId="Equation.3">
                  <p:embed/>
                </p:oleObj>
              </mc:Choice>
              <mc:Fallback>
                <p:oleObj name="Equation" r:id="rId8" imgW="3937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4114800"/>
                        <a:ext cx="85137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098068"/>
              </p:ext>
            </p:extLst>
          </p:nvPr>
        </p:nvGraphicFramePr>
        <p:xfrm>
          <a:off x="1066800" y="4774336"/>
          <a:ext cx="3478213" cy="1169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8" name="Equation" r:id="rId10" imgW="1764534" imgH="495085" progId="Equation.3">
                  <p:embed/>
                </p:oleObj>
              </mc:Choice>
              <mc:Fallback>
                <p:oleObj name="Equation" r:id="rId10" imgW="1764534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74336"/>
                        <a:ext cx="3478213" cy="1169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663746"/>
              </p:ext>
            </p:extLst>
          </p:nvPr>
        </p:nvGraphicFramePr>
        <p:xfrm>
          <a:off x="4724400" y="4856928"/>
          <a:ext cx="1676400" cy="1102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9" name="Equation" r:id="rId12" imgW="787400" imgH="431800" progId="Equation.3">
                  <p:embed/>
                </p:oleObj>
              </mc:Choice>
              <mc:Fallback>
                <p:oleObj name="Equation" r:id="rId12" imgW="787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56928"/>
                        <a:ext cx="1676400" cy="11025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374175"/>
              </p:ext>
            </p:extLst>
          </p:nvPr>
        </p:nvGraphicFramePr>
        <p:xfrm>
          <a:off x="6483350" y="4735288"/>
          <a:ext cx="1822450" cy="122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0" name="Equation" r:id="rId14" imgW="609336" imgH="431613" progId="Equation.3">
                  <p:embed/>
                </p:oleObj>
              </mc:Choice>
              <mc:Fallback>
                <p:oleObj name="Equation" r:id="rId14" imgW="60933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3350" y="4735288"/>
                        <a:ext cx="1822450" cy="122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40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Example 3: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But these zeros 		           , are complex numbers.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What does this mean?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It NEVER hits the x-axis.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It will either be ALWAYS greater than 0 or ALWAYS less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than 0.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Let’s look at the graph of the quadratic,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398417"/>
              </p:ext>
            </p:extLst>
          </p:nvPr>
        </p:nvGraphicFramePr>
        <p:xfrm>
          <a:off x="2743200" y="1143000"/>
          <a:ext cx="2438400" cy="1178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0" name="Equation" r:id="rId4" imgW="723586" imgH="431613" progId="Equation.3">
                  <p:embed/>
                </p:oleObj>
              </mc:Choice>
              <mc:Fallback>
                <p:oleObj name="Equation" r:id="rId4" imgW="72358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143000"/>
                        <a:ext cx="2438400" cy="1178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450074"/>
              </p:ext>
            </p:extLst>
          </p:nvPr>
        </p:nvGraphicFramePr>
        <p:xfrm>
          <a:off x="5943600" y="5410200"/>
          <a:ext cx="2667000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1" name="Equation" r:id="rId6" imgW="990600" imgH="228600" progId="Equation.3">
                  <p:embed/>
                </p:oleObj>
              </mc:Choice>
              <mc:Fallback>
                <p:oleObj name="Equation" r:id="rId6" imgW="990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410200"/>
                        <a:ext cx="2667000" cy="64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717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3: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The graph never intersects the x-axis and the parabola is </a:t>
            </a:r>
            <a:endParaRPr lang="en-US" sz="2400" dirty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always below the x-axis.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Therefore,                        is always true.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The solution is all real numbers!</a:t>
            </a:r>
          </a:p>
        </p:txBody>
      </p:sp>
      <p:pic>
        <p:nvPicPr>
          <p:cNvPr id="18436" name="Picture 4" descr="A:\IMAG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200"/>
            <a:ext cx="419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546808"/>
              </p:ext>
            </p:extLst>
          </p:nvPr>
        </p:nvGraphicFramePr>
        <p:xfrm>
          <a:off x="1981200" y="2438400"/>
          <a:ext cx="19526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5" imgW="787320" imgH="203040" progId="Equation.3">
                  <p:embed/>
                </p:oleObj>
              </mc:Choice>
              <mc:Fallback>
                <p:oleObj name="Equation" r:id="rId5" imgW="7873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38400"/>
                        <a:ext cx="19526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155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u="sng" dirty="0" smtClean="0"/>
              <a:t>Inequalities with Complex Solutions: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84237"/>
            <a:ext cx="9067800" cy="5516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How would you get the answer without the graph?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The complex zeros tell us that there are no REAL zeros, so the parabola is either ALWAYS above or below the x-axis.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 smtClean="0"/>
              <a:t>Method 1: </a:t>
            </a:r>
            <a:r>
              <a:rPr lang="en-US" sz="2400" dirty="0" smtClean="0"/>
              <a:t>You can test any number in the equation.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-If the test value gives you an answer that is &gt; 0, then you know the equation is always &gt; 0.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-</a:t>
            </a:r>
            <a:r>
              <a:rPr lang="en-US" sz="2400" dirty="0" smtClean="0"/>
              <a:t>If </a:t>
            </a:r>
            <a:r>
              <a:rPr lang="en-US" sz="2400" dirty="0"/>
              <a:t>the test value gives you an answer that is </a:t>
            </a:r>
            <a:r>
              <a:rPr lang="en-US" sz="2400" dirty="0" smtClean="0"/>
              <a:t>&lt; 0</a:t>
            </a:r>
            <a:r>
              <a:rPr lang="en-US" sz="2400" dirty="0"/>
              <a:t>, then you know the </a:t>
            </a:r>
            <a:r>
              <a:rPr lang="en-US" sz="2400" dirty="0" smtClean="0"/>
              <a:t>equation </a:t>
            </a:r>
            <a:r>
              <a:rPr lang="en-US" sz="2400" dirty="0"/>
              <a:t>is always </a:t>
            </a:r>
            <a:r>
              <a:rPr lang="en-US" sz="2400" dirty="0" smtClean="0"/>
              <a:t>&lt; 0</a:t>
            </a:r>
            <a:r>
              <a:rPr lang="en-US" sz="2400" dirty="0"/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 smtClean="0"/>
              <a:t>Method 2: </a:t>
            </a:r>
            <a:r>
              <a:rPr lang="en-US" sz="2400" dirty="0" smtClean="0"/>
              <a:t>We can also see whether the parabola opens up or down by looking at our a.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-</a:t>
            </a:r>
            <a:r>
              <a:rPr lang="en-US" sz="2400" dirty="0" smtClean="0"/>
              <a:t>If it opens up, it is above the x-axis and always greater than 0.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-</a:t>
            </a:r>
            <a:r>
              <a:rPr lang="en-US" sz="2400" dirty="0" smtClean="0"/>
              <a:t>If it opens down, it is below the x-axis and always less than 0. </a:t>
            </a:r>
          </a:p>
        </p:txBody>
      </p:sp>
    </p:spTree>
    <p:extLst>
      <p:ext uri="{BB962C8B-B14F-4D97-AF65-F5344CB8AC3E}">
        <p14:creationId xmlns:p14="http://schemas.microsoft.com/office/powerpoint/2010/main" val="37220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Practice </a:t>
            </a:r>
            <a:r>
              <a:rPr lang="en-US" dirty="0" smtClean="0"/>
              <a:t>Problems (</a:t>
            </a:r>
            <a:r>
              <a:rPr lang="en-US" smtClean="0"/>
              <a:t>Solve Algebraically)</a:t>
            </a:r>
            <a:r>
              <a:rPr lang="en-US" dirty="0" smtClean="0"/>
              <a:t>	</a:t>
            </a:r>
          </a:p>
        </p:txBody>
      </p:sp>
      <p:graphicFrame>
        <p:nvGraphicFramePr>
          <p:cNvPr id="28703" name="Group 31"/>
          <p:cNvGraphicFramePr>
            <a:graphicFrameLocks noGrp="1"/>
          </p:cNvGraphicFramePr>
          <p:nvPr>
            <p:ph type="tbl" idx="1"/>
          </p:nvPr>
        </p:nvGraphicFramePr>
        <p:xfrm>
          <a:off x="838200" y="1905000"/>
          <a:ext cx="7772400" cy="409892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27" name="Object 26"/>
          <p:cNvGraphicFramePr>
            <a:graphicFrameLocks noChangeAspect="1"/>
          </p:cNvGraphicFramePr>
          <p:nvPr/>
        </p:nvGraphicFramePr>
        <p:xfrm>
          <a:off x="1676400" y="2209800"/>
          <a:ext cx="1828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0" name="Equation" r:id="rId4" imgW="990170" imgH="203112" progId="Equation.3">
                  <p:embed/>
                </p:oleObj>
              </mc:Choice>
              <mc:Fallback>
                <p:oleObj name="Equation" r:id="rId4" imgW="99017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09800"/>
                        <a:ext cx="1828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8" name="Object 27"/>
          <p:cNvGraphicFramePr>
            <a:graphicFrameLocks noChangeAspect="1"/>
          </p:cNvGraphicFramePr>
          <p:nvPr/>
        </p:nvGraphicFramePr>
        <p:xfrm>
          <a:off x="1682750" y="2971800"/>
          <a:ext cx="1663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1" name="Equation" r:id="rId6" imgW="901309" imgH="203112" progId="Equation.3">
                  <p:embed/>
                </p:oleObj>
              </mc:Choice>
              <mc:Fallback>
                <p:oleObj name="Equation" r:id="rId6" imgW="90130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2971800"/>
                        <a:ext cx="16637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9" name="Object 28"/>
          <p:cNvGraphicFramePr>
            <a:graphicFrameLocks noChangeAspect="1"/>
          </p:cNvGraphicFramePr>
          <p:nvPr/>
        </p:nvGraphicFramePr>
        <p:xfrm>
          <a:off x="1752600" y="4572000"/>
          <a:ext cx="1358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2" name="Equation" r:id="rId8" imgW="736600" imgH="203200" progId="Equation.3">
                  <p:embed/>
                </p:oleObj>
              </mc:Choice>
              <mc:Fallback>
                <p:oleObj name="Equation" r:id="rId8" imgW="736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572000"/>
                        <a:ext cx="1358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0" name="Object 29"/>
          <p:cNvGraphicFramePr>
            <a:graphicFrameLocks noChangeAspect="1"/>
          </p:cNvGraphicFramePr>
          <p:nvPr/>
        </p:nvGraphicFramePr>
        <p:xfrm>
          <a:off x="1752600" y="3810000"/>
          <a:ext cx="18049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3" name="Equation" r:id="rId10" imgW="977476" imgH="203112" progId="Equation.3">
                  <p:embed/>
                </p:oleObj>
              </mc:Choice>
              <mc:Fallback>
                <p:oleObj name="Equation" r:id="rId10" imgW="97747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810000"/>
                        <a:ext cx="18049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1" name="Object 30"/>
          <p:cNvGraphicFramePr>
            <a:graphicFrameLocks noChangeAspect="1"/>
          </p:cNvGraphicFramePr>
          <p:nvPr/>
        </p:nvGraphicFramePr>
        <p:xfrm>
          <a:off x="1752600" y="5334000"/>
          <a:ext cx="17827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4" name="Equation" r:id="rId12" imgW="965200" imgH="203200" progId="Equation.3">
                  <p:embed/>
                </p:oleObj>
              </mc:Choice>
              <mc:Fallback>
                <p:oleObj name="Equation" r:id="rId12" imgW="965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334000"/>
                        <a:ext cx="17827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2" name="Object 32"/>
          <p:cNvGraphicFramePr>
            <a:graphicFrameLocks noChangeAspect="1"/>
          </p:cNvGraphicFramePr>
          <p:nvPr/>
        </p:nvGraphicFramePr>
        <p:xfrm>
          <a:off x="5287963" y="2209800"/>
          <a:ext cx="19224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5" name="Equation" r:id="rId14" imgW="1040948" imgH="203112" progId="Equation.3">
                  <p:embed/>
                </p:oleObj>
              </mc:Choice>
              <mc:Fallback>
                <p:oleObj name="Equation" r:id="rId14" imgW="104094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3" y="2209800"/>
                        <a:ext cx="19224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3" name="Object 33"/>
          <p:cNvGraphicFramePr>
            <a:graphicFrameLocks noChangeAspect="1"/>
          </p:cNvGraphicFramePr>
          <p:nvPr/>
        </p:nvGraphicFramePr>
        <p:xfrm>
          <a:off x="5673725" y="2971800"/>
          <a:ext cx="11477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6" name="Equation" r:id="rId16" imgW="622030" imgH="203112" progId="Equation.3">
                  <p:embed/>
                </p:oleObj>
              </mc:Choice>
              <mc:Fallback>
                <p:oleObj name="Equation" r:id="rId16" imgW="62203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725" y="2971800"/>
                        <a:ext cx="11477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4" name="Object 34"/>
          <p:cNvGraphicFramePr>
            <a:graphicFrameLocks noChangeAspect="1"/>
          </p:cNvGraphicFramePr>
          <p:nvPr/>
        </p:nvGraphicFramePr>
        <p:xfrm>
          <a:off x="5357813" y="3810000"/>
          <a:ext cx="1781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7" name="Equation" r:id="rId18" imgW="965200" imgH="203200" progId="Equation.3">
                  <p:embed/>
                </p:oleObj>
              </mc:Choice>
              <mc:Fallback>
                <p:oleObj name="Equation" r:id="rId18" imgW="965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3810000"/>
                        <a:ext cx="17811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5" name="Object 35"/>
          <p:cNvGraphicFramePr>
            <a:graphicFrameLocks noChangeAspect="1"/>
          </p:cNvGraphicFramePr>
          <p:nvPr/>
        </p:nvGraphicFramePr>
        <p:xfrm>
          <a:off x="5521325" y="4572000"/>
          <a:ext cx="14525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8" name="Equation" r:id="rId20" imgW="787058" imgH="203112" progId="Equation.3">
                  <p:embed/>
                </p:oleObj>
              </mc:Choice>
              <mc:Fallback>
                <p:oleObj name="Equation" r:id="rId20" imgW="78705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4572000"/>
                        <a:ext cx="14525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6" name="Object 36"/>
          <p:cNvGraphicFramePr>
            <a:graphicFrameLocks noChangeAspect="1"/>
          </p:cNvGraphicFramePr>
          <p:nvPr/>
        </p:nvGraphicFramePr>
        <p:xfrm>
          <a:off x="5591175" y="5410200"/>
          <a:ext cx="1312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9" name="Equation" r:id="rId22" imgW="710891" imgH="203112" progId="Equation.3">
                  <p:embed/>
                </p:oleObj>
              </mc:Choice>
              <mc:Fallback>
                <p:oleObj name="Equation" r:id="rId22" imgW="71089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5410200"/>
                        <a:ext cx="13128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01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Write, solve, and graph quadratic inequalities that model real-world situations.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Let x represent the number of T-shirts sold.</a:t>
            </a:r>
          </a:p>
          <a:p>
            <a:pPr marL="0" indent="0">
              <a:buNone/>
            </a:pPr>
            <a:r>
              <a:rPr lang="en-US" sz="2400" dirty="0" smtClean="0"/>
              <a:t>Kate decides to charge $10.00 a T-shirt. </a:t>
            </a:r>
          </a:p>
          <a:p>
            <a:pPr marL="0" indent="0">
              <a:buNone/>
            </a:pPr>
            <a:r>
              <a:rPr lang="en-US" sz="2400" dirty="0" smtClean="0"/>
              <a:t>What is the revenue function?</a:t>
            </a:r>
          </a:p>
          <a:p>
            <a:pPr marL="0" indent="0">
              <a:buNone/>
            </a:pPr>
            <a:r>
              <a:rPr lang="en-US" sz="2400" dirty="0" smtClean="0"/>
              <a:t>R(x) = 10x.</a:t>
            </a:r>
          </a:p>
          <a:p>
            <a:pPr marL="0" indent="0">
              <a:buNone/>
            </a:pPr>
            <a:r>
              <a:rPr lang="en-US" sz="2400" dirty="0" smtClean="0"/>
              <a:t>The fixed costs are $40.00 per week, the cost to produce each shirt is $5, and the incremental costs are 0.1x².</a:t>
            </a:r>
          </a:p>
          <a:p>
            <a:pPr marL="0" indent="0">
              <a:buNone/>
            </a:pPr>
            <a:r>
              <a:rPr lang="en-US" sz="2400" dirty="0" smtClean="0"/>
              <a:t>What is the cost function?</a:t>
            </a:r>
          </a:p>
          <a:p>
            <a:pPr marL="0" indent="0">
              <a:buNone/>
            </a:pPr>
            <a:r>
              <a:rPr lang="en-US" sz="2400" dirty="0" smtClean="0"/>
              <a:t>C(x) = 0.1x² + 5x + 40.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If the revenue is greater than the cost, then there is a profit.</a:t>
            </a:r>
          </a:p>
          <a:p>
            <a:pPr marL="0" indent="0">
              <a:buNone/>
            </a:pPr>
            <a:r>
              <a:rPr lang="en-US" sz="2400" dirty="0" smtClean="0"/>
              <a:t>GOAL:</a:t>
            </a:r>
          </a:p>
          <a:p>
            <a:pPr marL="0" indent="0">
              <a:buNone/>
            </a:pPr>
            <a:r>
              <a:rPr lang="en-US" sz="2400" dirty="0" smtClean="0"/>
              <a:t>Determine how many shirts Kate must sell to make a profit.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371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 4: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R(x) = 10x.</a:t>
            </a:r>
          </a:p>
          <a:p>
            <a:pPr marL="0" indent="0">
              <a:buNone/>
            </a:pPr>
            <a:r>
              <a:rPr lang="en-US" sz="2400" dirty="0" smtClean="0"/>
              <a:t>C(x) = 0.1x² + 5x + 40.</a:t>
            </a:r>
          </a:p>
          <a:p>
            <a:pPr marL="0" indent="0">
              <a:buNone/>
            </a:pPr>
            <a:r>
              <a:rPr lang="en-US" sz="2400" dirty="0" smtClean="0"/>
              <a:t>Goal: Determine </a:t>
            </a:r>
            <a:r>
              <a:rPr lang="en-US" sz="2400" dirty="0"/>
              <a:t>how many shirts Kate must sell to make a profit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Find where 10x &gt; 0.1x² </a:t>
            </a:r>
            <a:r>
              <a:rPr lang="en-US" sz="2400" dirty="0"/>
              <a:t>+ 5x + 40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u="sng" dirty="0" smtClean="0"/>
              <a:t>Algebraically: </a:t>
            </a:r>
          </a:p>
          <a:p>
            <a:pPr marL="0" indent="0">
              <a:buNone/>
            </a:pPr>
            <a:r>
              <a:rPr lang="en-US" sz="2400" dirty="0" smtClean="0"/>
              <a:t>Solve 10x = </a:t>
            </a:r>
            <a:r>
              <a:rPr lang="en-US" sz="2400" dirty="0"/>
              <a:t>0.1x² + 5x + 40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0 = </a:t>
            </a:r>
            <a:r>
              <a:rPr lang="en-US" sz="2400" dirty="0"/>
              <a:t>0.1x² </a:t>
            </a:r>
            <a:r>
              <a:rPr lang="en-US" sz="2400" dirty="0" smtClean="0"/>
              <a:t>- 5x </a:t>
            </a:r>
            <a:r>
              <a:rPr lang="en-US" sz="2400" dirty="0"/>
              <a:t>+ 40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346990"/>
              </p:ext>
            </p:extLst>
          </p:nvPr>
        </p:nvGraphicFramePr>
        <p:xfrm>
          <a:off x="152400" y="4114800"/>
          <a:ext cx="19431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0" name="Equation" r:id="rId4" imgW="1002960" imgH="444240" progId="Equation.3">
                  <p:embed/>
                </p:oleObj>
              </mc:Choice>
              <mc:Fallback>
                <p:oleObj name="Equation" r:id="rId4" imgW="100296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114800"/>
                        <a:ext cx="194310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957952"/>
              </p:ext>
            </p:extLst>
          </p:nvPr>
        </p:nvGraphicFramePr>
        <p:xfrm>
          <a:off x="2133600" y="4038600"/>
          <a:ext cx="3665538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1" name="Equation" r:id="rId6" imgW="1892160" imgH="482400" progId="Equation.3">
                  <p:embed/>
                </p:oleObj>
              </mc:Choice>
              <mc:Fallback>
                <p:oleObj name="Equation" r:id="rId6" imgW="189216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38600"/>
                        <a:ext cx="3665538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221976"/>
              </p:ext>
            </p:extLst>
          </p:nvPr>
        </p:nvGraphicFramePr>
        <p:xfrm>
          <a:off x="5867400" y="4121150"/>
          <a:ext cx="179546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2" name="Equation" r:id="rId8" imgW="927000" imgH="431640" progId="Equation.3">
                  <p:embed/>
                </p:oleObj>
              </mc:Choice>
              <mc:Fallback>
                <p:oleObj name="Equation" r:id="rId8" imgW="9270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121150"/>
                        <a:ext cx="1795463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100804"/>
              </p:ext>
            </p:extLst>
          </p:nvPr>
        </p:nvGraphicFramePr>
        <p:xfrm>
          <a:off x="304800" y="5181600"/>
          <a:ext cx="11318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3" name="Equation" r:id="rId10" imgW="583920" imgH="431640" progId="Equation.3">
                  <p:embed/>
                </p:oleObj>
              </mc:Choice>
              <mc:Fallback>
                <p:oleObj name="Equation" r:id="rId10" imgW="58392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81600"/>
                        <a:ext cx="11318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293121"/>
              </p:ext>
            </p:extLst>
          </p:nvPr>
        </p:nvGraphicFramePr>
        <p:xfrm>
          <a:off x="1657350" y="5275263"/>
          <a:ext cx="8858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4" name="Equation" r:id="rId12" imgW="457200" imgH="393480" progId="Equation.3">
                  <p:embed/>
                </p:oleObj>
              </mc:Choice>
              <mc:Fallback>
                <p:oleObj name="Equation" r:id="rId12" imgW="4572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5275263"/>
                        <a:ext cx="885825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646804"/>
              </p:ext>
            </p:extLst>
          </p:nvPr>
        </p:nvGraphicFramePr>
        <p:xfrm>
          <a:off x="228600" y="6172200"/>
          <a:ext cx="36798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5" name="Equation" r:id="rId14" imgW="1028520" imgH="203040" progId="Equation.3">
                  <p:embed/>
                </p:oleObj>
              </mc:Choice>
              <mc:Fallback>
                <p:oleObj name="Equation" r:id="rId14" imgW="10285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172200"/>
                        <a:ext cx="36798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672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 4: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R(x) = 10x.</a:t>
            </a:r>
          </a:p>
          <a:p>
            <a:pPr marL="0" indent="0">
              <a:buNone/>
            </a:pPr>
            <a:r>
              <a:rPr lang="en-US" sz="2400" dirty="0" smtClean="0"/>
              <a:t>C(x) = 0.1x² + 5x + 40.</a:t>
            </a:r>
          </a:p>
          <a:p>
            <a:pPr marL="0" indent="0">
              <a:buNone/>
            </a:pPr>
            <a:r>
              <a:rPr lang="en-US" sz="2400" dirty="0" smtClean="0"/>
              <a:t>Goal: Determine </a:t>
            </a:r>
            <a:r>
              <a:rPr lang="en-US" sz="2400" dirty="0"/>
              <a:t>how many shirts Kate must sell to make a profit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Find where 10x &gt; 0.1x² </a:t>
            </a:r>
            <a:r>
              <a:rPr lang="en-US" sz="2400" dirty="0"/>
              <a:t>+ 5x + 40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u="sng" dirty="0" smtClean="0"/>
              <a:t>Algebraically: 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Pick </a:t>
            </a:r>
            <a:r>
              <a:rPr lang="en-US" sz="2400" dirty="0"/>
              <a:t>numbers in the </a:t>
            </a:r>
            <a:r>
              <a:rPr lang="en-US" sz="2400" dirty="0" smtClean="0"/>
              <a:t>intervals and see where R(x) &gt;C(x)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interval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x=0 </a:t>
            </a: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2</a:t>
            </a:r>
            <a:r>
              <a:rPr lang="en-US" sz="2400" baseline="30000" dirty="0">
                <a:sym typeface="Wingdings" pitchFamily="2" charset="2"/>
              </a:rPr>
              <a:t>nd</a:t>
            </a:r>
            <a:r>
              <a:rPr lang="en-US" sz="2400" dirty="0">
                <a:sym typeface="Wingdings" pitchFamily="2" charset="2"/>
              </a:rPr>
              <a:t> interval  </a:t>
            </a:r>
            <a:r>
              <a:rPr lang="en-US" sz="2400" dirty="0" smtClean="0">
                <a:sym typeface="Wingdings" pitchFamily="2" charset="2"/>
              </a:rPr>
              <a:t>x=20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interval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x=50</a:t>
            </a: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Solution: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Where is R(x) &gt; C(x)? From </a:t>
            </a:r>
            <a:r>
              <a:rPr lang="en-US" sz="2400" b="1" dirty="0" smtClean="0">
                <a:solidFill>
                  <a:srgbClr val="FF0000"/>
                </a:solidFill>
              </a:rPr>
              <a:t>10 &lt; x &lt; 40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So Kate must sell between 10 and 40 shirts to profit.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506071"/>
              </p:ext>
            </p:extLst>
          </p:nvPr>
        </p:nvGraphicFramePr>
        <p:xfrm>
          <a:off x="76200" y="3352800"/>
          <a:ext cx="36798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1" name="Equation" r:id="rId4" imgW="1028520" imgH="203040" progId="Equation.3">
                  <p:embed/>
                </p:oleObj>
              </mc:Choice>
              <mc:Fallback>
                <p:oleObj name="Equation" r:id="rId4" imgW="1028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352800"/>
                        <a:ext cx="36798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6" name="Picture 2" descr="http://etc.usf.edu/clipart/41600/41658/0-100x10_41658_lg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46289"/>
            <a:ext cx="4886325" cy="479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4495800" y="2895600"/>
            <a:ext cx="0" cy="990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91200" y="2895600"/>
            <a:ext cx="0" cy="990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933650"/>
              </p:ext>
            </p:extLst>
          </p:nvPr>
        </p:nvGraphicFramePr>
        <p:xfrm>
          <a:off x="2732088" y="4602163"/>
          <a:ext cx="20796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2" name="Equation" r:id="rId7" imgW="1028520" imgH="203040" progId="Equation.3">
                  <p:embed/>
                </p:oleObj>
              </mc:Choice>
              <mc:Fallback>
                <p:oleObj name="Equation" r:id="rId7" imgW="102852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8" y="4602163"/>
                        <a:ext cx="207962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393807"/>
              </p:ext>
            </p:extLst>
          </p:nvPr>
        </p:nvGraphicFramePr>
        <p:xfrm>
          <a:off x="4937125" y="4541838"/>
          <a:ext cx="39116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3" name="Equation" r:id="rId9" imgW="1892160" imgH="228600" progId="Equation.3">
                  <p:embed/>
                </p:oleObj>
              </mc:Choice>
              <mc:Fallback>
                <p:oleObj name="Equation" r:id="rId9" imgW="189216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4541838"/>
                        <a:ext cx="391160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820965"/>
              </p:ext>
            </p:extLst>
          </p:nvPr>
        </p:nvGraphicFramePr>
        <p:xfrm>
          <a:off x="2728914" y="5081264"/>
          <a:ext cx="2147886" cy="405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4" name="Equation" r:id="rId11" imgW="1269720" imgH="203040" progId="Equation.3">
                  <p:embed/>
                </p:oleObj>
              </mc:Choice>
              <mc:Fallback>
                <p:oleObj name="Equation" r:id="rId11" imgW="126972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4" y="5081264"/>
                        <a:ext cx="2147886" cy="405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206518"/>
              </p:ext>
            </p:extLst>
          </p:nvPr>
        </p:nvGraphicFramePr>
        <p:xfrm>
          <a:off x="4953000" y="4981434"/>
          <a:ext cx="4114800" cy="504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5" name="Equation" r:id="rId13" imgW="2108160" imgH="228600" progId="Equation.3">
                  <p:embed/>
                </p:oleObj>
              </mc:Choice>
              <mc:Fallback>
                <p:oleObj name="Equation" r:id="rId13" imgW="210816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981434"/>
                        <a:ext cx="4114800" cy="5049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297963"/>
              </p:ext>
            </p:extLst>
          </p:nvPr>
        </p:nvGraphicFramePr>
        <p:xfrm>
          <a:off x="2676525" y="5486400"/>
          <a:ext cx="21272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6" name="Equation" r:id="rId15" imgW="1257120" imgH="203040" progId="Equation.3">
                  <p:embed/>
                </p:oleObj>
              </mc:Choice>
              <mc:Fallback>
                <p:oleObj name="Equation" r:id="rId15" imgW="1257120" imgH="203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5" y="5486400"/>
                        <a:ext cx="21272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391083"/>
              </p:ext>
            </p:extLst>
          </p:nvPr>
        </p:nvGraphicFramePr>
        <p:xfrm>
          <a:off x="4876800" y="5410200"/>
          <a:ext cx="4114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7" name="Equation" r:id="rId17" imgW="2120760" imgH="228600" progId="Equation.3">
                  <p:embed/>
                </p:oleObj>
              </mc:Choice>
              <mc:Fallback>
                <p:oleObj name="Equation" r:id="rId17" imgW="212076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10200"/>
                        <a:ext cx="41148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77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 4: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R(x) = 10x.</a:t>
            </a:r>
          </a:p>
          <a:p>
            <a:pPr marL="0" indent="0">
              <a:buNone/>
            </a:pPr>
            <a:r>
              <a:rPr lang="en-US" sz="2400" dirty="0" smtClean="0"/>
              <a:t>C(x) = 0.1x² + 5x + 40.</a:t>
            </a:r>
          </a:p>
          <a:p>
            <a:pPr marL="0" indent="0">
              <a:buNone/>
            </a:pPr>
            <a:r>
              <a:rPr lang="en-US" sz="2400" dirty="0" smtClean="0"/>
              <a:t>Goal: Determine </a:t>
            </a:r>
            <a:r>
              <a:rPr lang="en-US" sz="2400" dirty="0"/>
              <a:t>how many shirts Kate must sell to make a profit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Find where 10x &gt; 0.1x² </a:t>
            </a:r>
            <a:r>
              <a:rPr lang="en-US" sz="2400" dirty="0"/>
              <a:t>+ 5x + 40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u="sng" dirty="0" smtClean="0"/>
              <a:t>Graphically:</a:t>
            </a:r>
          </a:p>
          <a:p>
            <a:pPr marL="0" indent="0">
              <a:buNone/>
            </a:pPr>
            <a:r>
              <a:rPr lang="en-US" sz="2400" dirty="0" smtClean="0"/>
              <a:t>Graph R(x) and C(x).</a:t>
            </a:r>
          </a:p>
          <a:p>
            <a:pPr marL="0" indent="0">
              <a:buNone/>
            </a:pPr>
            <a:r>
              <a:rPr lang="en-US" sz="2400" dirty="0" smtClean="0"/>
              <a:t>Find the points of intersection.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For what values of x is the revenue line above the cost line?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Solution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: </a:t>
            </a: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From </a:t>
            </a:r>
            <a:r>
              <a:rPr lang="en-US" sz="2400" b="1" dirty="0">
                <a:solidFill>
                  <a:srgbClr val="FF0000"/>
                </a:solidFill>
              </a:rPr>
              <a:t>10 &lt; x &lt; 40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So Kate must sell between 10 and 40 shirts to profit.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460427"/>
              </p:ext>
            </p:extLst>
          </p:nvPr>
        </p:nvGraphicFramePr>
        <p:xfrm>
          <a:off x="-34925" y="4038600"/>
          <a:ext cx="39973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Equation" r:id="rId4" imgW="1117440" imgH="203040" progId="Equation.3">
                  <p:embed/>
                </p:oleObj>
              </mc:Choice>
              <mc:Fallback>
                <p:oleObj name="Equation" r:id="rId4" imgW="1117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4925" y="4038600"/>
                        <a:ext cx="39973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234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Extension on Example 4: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R(x) = 10x.</a:t>
            </a:r>
          </a:p>
          <a:p>
            <a:pPr marL="0" indent="0">
              <a:buNone/>
            </a:pPr>
            <a:r>
              <a:rPr lang="en-US" sz="2400" dirty="0" smtClean="0"/>
              <a:t>C(x) = 0.1x² + 5x + 40.</a:t>
            </a:r>
          </a:p>
          <a:p>
            <a:pPr marL="0" indent="0">
              <a:buNone/>
            </a:pPr>
            <a:r>
              <a:rPr lang="en-US" sz="2400" dirty="0" smtClean="0"/>
              <a:t>Goal: Determine </a:t>
            </a:r>
            <a:r>
              <a:rPr lang="en-US" sz="2400" dirty="0"/>
              <a:t>how many shirts Kate must sell to make a profit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A DIFFERENT METHOD. Find the profit function. Where is it &gt; 0?</a:t>
            </a:r>
          </a:p>
          <a:p>
            <a:pPr marL="0" indent="0">
              <a:buNone/>
            </a:pPr>
            <a:r>
              <a:rPr lang="en-US" sz="2400" u="sng" dirty="0" smtClean="0"/>
              <a:t>Algebraically: </a:t>
            </a:r>
          </a:p>
          <a:p>
            <a:pPr marL="0" indent="0">
              <a:buNone/>
            </a:pPr>
            <a:r>
              <a:rPr lang="en-US" sz="2400" dirty="0" smtClean="0"/>
              <a:t>P(x) = R(x) – C(x)</a:t>
            </a:r>
          </a:p>
          <a:p>
            <a:pPr marL="0" indent="0">
              <a:buNone/>
            </a:pPr>
            <a:r>
              <a:rPr lang="en-US" sz="2400" dirty="0" smtClean="0"/>
              <a:t>P(x) = 10x – (0.1x² </a:t>
            </a:r>
            <a:r>
              <a:rPr lang="en-US" sz="2400" dirty="0"/>
              <a:t>+ 5x + </a:t>
            </a:r>
            <a:r>
              <a:rPr lang="en-US" sz="2400" dirty="0" smtClean="0"/>
              <a:t>40)</a:t>
            </a:r>
          </a:p>
          <a:p>
            <a:pPr marL="0" indent="0">
              <a:buNone/>
            </a:pPr>
            <a:r>
              <a:rPr lang="en-US" sz="2400" dirty="0" smtClean="0"/>
              <a:t>P(x) = -0.1x² + 5x – 40</a:t>
            </a:r>
          </a:p>
          <a:p>
            <a:pPr marL="0" indent="0">
              <a:buNone/>
            </a:pPr>
            <a:r>
              <a:rPr lang="en-US" sz="2400" dirty="0" smtClean="0"/>
              <a:t>Find the x-intercepts using the quadratic formula.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808046"/>
              </p:ext>
            </p:extLst>
          </p:nvPr>
        </p:nvGraphicFramePr>
        <p:xfrm>
          <a:off x="6705600" y="3962400"/>
          <a:ext cx="19431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2" name="Equation" r:id="rId4" imgW="1002960" imgH="444240" progId="Equation.3">
                  <p:embed/>
                </p:oleObj>
              </mc:Choice>
              <mc:Fallback>
                <p:oleObj name="Equation" r:id="rId4" imgW="1002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962400"/>
                        <a:ext cx="194310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77757"/>
              </p:ext>
            </p:extLst>
          </p:nvPr>
        </p:nvGraphicFramePr>
        <p:xfrm>
          <a:off x="-52388" y="4953000"/>
          <a:ext cx="3859213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3" name="Equation" r:id="rId6" imgW="1993680" imgH="482400" progId="Equation.3">
                  <p:embed/>
                </p:oleObj>
              </mc:Choice>
              <mc:Fallback>
                <p:oleObj name="Equation" r:id="rId6" imgW="1993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2388" y="4953000"/>
                        <a:ext cx="3859213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514479"/>
              </p:ext>
            </p:extLst>
          </p:nvPr>
        </p:nvGraphicFramePr>
        <p:xfrm>
          <a:off x="3851275" y="4953000"/>
          <a:ext cx="20161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4" name="Equation" r:id="rId8" imgW="1041120" imgH="431640" progId="Equation.3">
                  <p:embed/>
                </p:oleObj>
              </mc:Choice>
              <mc:Fallback>
                <p:oleObj name="Equation" r:id="rId8" imgW="1041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953000"/>
                        <a:ext cx="201612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964187"/>
              </p:ext>
            </p:extLst>
          </p:nvPr>
        </p:nvGraphicFramePr>
        <p:xfrm>
          <a:off x="5943600" y="4876800"/>
          <a:ext cx="11318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5" name="Equation" r:id="rId10" imgW="583920" imgH="431640" progId="Equation.3">
                  <p:embed/>
                </p:oleObj>
              </mc:Choice>
              <mc:Fallback>
                <p:oleObj name="Equation" r:id="rId10" imgW="583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876800"/>
                        <a:ext cx="11318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660092"/>
              </p:ext>
            </p:extLst>
          </p:nvPr>
        </p:nvGraphicFramePr>
        <p:xfrm>
          <a:off x="7162800" y="4876800"/>
          <a:ext cx="8858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6" name="Equation" r:id="rId12" imgW="457200" imgH="393480" progId="Equation.3">
                  <p:embed/>
                </p:oleObj>
              </mc:Choice>
              <mc:Fallback>
                <p:oleObj name="Equation" r:id="rId12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876800"/>
                        <a:ext cx="885825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763617"/>
              </p:ext>
            </p:extLst>
          </p:nvPr>
        </p:nvGraphicFramePr>
        <p:xfrm>
          <a:off x="228600" y="6172200"/>
          <a:ext cx="36798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7" name="Equation" r:id="rId14" imgW="1028520" imgH="203040" progId="Equation.3">
                  <p:embed/>
                </p:oleObj>
              </mc:Choice>
              <mc:Fallback>
                <p:oleObj name="Equation" r:id="rId14" imgW="1028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172200"/>
                        <a:ext cx="36798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164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Example 4: 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R(x) = 10x.</a:t>
            </a:r>
          </a:p>
          <a:p>
            <a:pPr marL="0" indent="0">
              <a:buNone/>
            </a:pPr>
            <a:r>
              <a:rPr lang="en-US" sz="2400" dirty="0" smtClean="0"/>
              <a:t>C(x) = 0.1x² + 5x + 40.</a:t>
            </a:r>
          </a:p>
          <a:p>
            <a:pPr marL="0" indent="0">
              <a:buNone/>
            </a:pPr>
            <a:r>
              <a:rPr lang="en-US" sz="2400" dirty="0"/>
              <a:t>P(x) = -0.1x² + 5x – </a:t>
            </a:r>
            <a:r>
              <a:rPr lang="en-US" sz="2400" dirty="0" smtClean="0"/>
              <a:t>40</a:t>
            </a:r>
          </a:p>
          <a:p>
            <a:pPr marL="0" indent="0">
              <a:buNone/>
            </a:pPr>
            <a:r>
              <a:rPr lang="en-US" sz="2400" dirty="0" smtClean="0"/>
              <a:t>Goal: Determine </a:t>
            </a:r>
            <a:r>
              <a:rPr lang="en-US" sz="2400" dirty="0"/>
              <a:t>how many shirts Kate must sell to make a profit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u="sng" dirty="0" smtClean="0"/>
              <a:t>Algebraically: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Pick </a:t>
            </a:r>
            <a:r>
              <a:rPr lang="en-US" sz="2400" dirty="0"/>
              <a:t>numbers in the </a:t>
            </a:r>
            <a:r>
              <a:rPr lang="en-US" sz="2400" dirty="0" smtClean="0"/>
              <a:t>intervals and see where P(x) &gt;</a:t>
            </a:r>
            <a:r>
              <a:rPr lang="en-US" sz="2400" dirty="0"/>
              <a:t> </a:t>
            </a:r>
            <a:r>
              <a:rPr lang="en-US" sz="2400" dirty="0" smtClean="0"/>
              <a:t>0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interval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x=0 </a:t>
            </a: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2</a:t>
            </a:r>
            <a:r>
              <a:rPr lang="en-US" sz="2400" baseline="30000" dirty="0">
                <a:sym typeface="Wingdings" pitchFamily="2" charset="2"/>
              </a:rPr>
              <a:t>nd</a:t>
            </a:r>
            <a:r>
              <a:rPr lang="en-US" sz="2400" dirty="0">
                <a:sym typeface="Wingdings" pitchFamily="2" charset="2"/>
              </a:rPr>
              <a:t> interval  </a:t>
            </a:r>
            <a:r>
              <a:rPr lang="en-US" sz="2400" dirty="0" smtClean="0">
                <a:sym typeface="Wingdings" pitchFamily="2" charset="2"/>
              </a:rPr>
              <a:t>x=20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interval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x=50</a:t>
            </a: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Solution: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Where is P(x) &gt; 0? From </a:t>
            </a:r>
            <a:r>
              <a:rPr lang="en-US" sz="2400" b="1" dirty="0" smtClean="0">
                <a:solidFill>
                  <a:srgbClr val="FF0000"/>
                </a:solidFill>
              </a:rPr>
              <a:t>10 &lt; x &lt; 40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So Kate must sell between 10 and 40 shirts to profit.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658169"/>
              </p:ext>
            </p:extLst>
          </p:nvPr>
        </p:nvGraphicFramePr>
        <p:xfrm>
          <a:off x="0" y="3162301"/>
          <a:ext cx="36798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9" name="Equation" r:id="rId4" imgW="1028520" imgH="203040" progId="Equation.3">
                  <p:embed/>
                </p:oleObj>
              </mc:Choice>
              <mc:Fallback>
                <p:oleObj name="Equation" r:id="rId4" imgW="1028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62301"/>
                        <a:ext cx="36798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6" name="Picture 2" descr="http://etc.usf.edu/clipart/41600/41658/0-100x10_41658_lg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46289"/>
            <a:ext cx="4886325" cy="479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4495800" y="2895600"/>
            <a:ext cx="0" cy="990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91200" y="2895600"/>
            <a:ext cx="0" cy="990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799337"/>
              </p:ext>
            </p:extLst>
          </p:nvPr>
        </p:nvGraphicFramePr>
        <p:xfrm>
          <a:off x="2514600" y="4084638"/>
          <a:ext cx="336391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0" name="Equation" r:id="rId7" imgW="1663560" imgH="228600" progId="Equation.3">
                  <p:embed/>
                </p:oleObj>
              </mc:Choice>
              <mc:Fallback>
                <p:oleObj name="Equation" r:id="rId7" imgW="1663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084638"/>
                        <a:ext cx="3363913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457089"/>
              </p:ext>
            </p:extLst>
          </p:nvPr>
        </p:nvGraphicFramePr>
        <p:xfrm>
          <a:off x="5953125" y="4149725"/>
          <a:ext cx="12858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1" name="Equation" r:id="rId9" imgW="622080" imgH="177480" progId="Equation.3">
                  <p:embed/>
                </p:oleObj>
              </mc:Choice>
              <mc:Fallback>
                <p:oleObj name="Equation" r:id="rId9" imgW="622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25" y="4149725"/>
                        <a:ext cx="12858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886200" y="2827069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&lt;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05188" y="2819400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&gt;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414753"/>
              </p:ext>
            </p:extLst>
          </p:nvPr>
        </p:nvGraphicFramePr>
        <p:xfrm>
          <a:off x="2703513" y="4560887"/>
          <a:ext cx="369728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2" name="Equation" r:id="rId11" imgW="1828800" imgH="228600" progId="Equation.3">
                  <p:embed/>
                </p:oleObj>
              </mc:Choice>
              <mc:Fallback>
                <p:oleObj name="Equation" r:id="rId11" imgW="1828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513" y="4560887"/>
                        <a:ext cx="3697287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189744"/>
              </p:ext>
            </p:extLst>
          </p:nvPr>
        </p:nvGraphicFramePr>
        <p:xfrm>
          <a:off x="6489700" y="4606925"/>
          <a:ext cx="11271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3" name="Equation" r:id="rId13" imgW="545760" imgH="177480" progId="Equation.3">
                  <p:embed/>
                </p:oleObj>
              </mc:Choice>
              <mc:Fallback>
                <p:oleObj name="Equation" r:id="rId13" imgW="54576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4606925"/>
                        <a:ext cx="11271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789201"/>
              </p:ext>
            </p:extLst>
          </p:nvPr>
        </p:nvGraphicFramePr>
        <p:xfrm>
          <a:off x="2755900" y="4941888"/>
          <a:ext cx="367188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4" name="Equation" r:id="rId15" imgW="1815840" imgH="228600" progId="Equation.3">
                  <p:embed/>
                </p:oleObj>
              </mc:Choice>
              <mc:Fallback>
                <p:oleObj name="Equation" r:id="rId15" imgW="18158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4941888"/>
                        <a:ext cx="3671888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11227"/>
              </p:ext>
            </p:extLst>
          </p:nvPr>
        </p:nvGraphicFramePr>
        <p:xfrm>
          <a:off x="6486525" y="4987925"/>
          <a:ext cx="12858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5" name="Equation" r:id="rId17" imgW="622080" imgH="177480" progId="Equation.3">
                  <p:embed/>
                </p:oleObj>
              </mc:Choice>
              <mc:Fallback>
                <p:oleObj name="Equation" r:id="rId17" imgW="62208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525" y="4987925"/>
                        <a:ext cx="12858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610188" y="2819400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&lt;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4524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 4: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R(x) = 10x.</a:t>
            </a:r>
          </a:p>
          <a:p>
            <a:pPr marL="0" indent="0">
              <a:buNone/>
            </a:pPr>
            <a:r>
              <a:rPr lang="en-US" sz="2400" dirty="0" smtClean="0"/>
              <a:t>C(x) = 0.1x² + 5x + 40.</a:t>
            </a:r>
          </a:p>
          <a:p>
            <a:pPr marL="0" indent="0">
              <a:buNone/>
            </a:pPr>
            <a:r>
              <a:rPr lang="en-US" sz="2400" dirty="0"/>
              <a:t>P(x) = -0.1x² + 5x – </a:t>
            </a:r>
            <a:r>
              <a:rPr lang="en-US" sz="2400" dirty="0" smtClean="0"/>
              <a:t>40</a:t>
            </a:r>
          </a:p>
          <a:p>
            <a:pPr marL="0" indent="0">
              <a:buNone/>
            </a:pPr>
            <a:r>
              <a:rPr lang="en-US" sz="2400" dirty="0" smtClean="0"/>
              <a:t>Goal: Determine </a:t>
            </a:r>
            <a:r>
              <a:rPr lang="en-US" sz="2400" dirty="0"/>
              <a:t>how many shirts Kate must sell to make a profit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Find where P(x) &gt;0</a:t>
            </a:r>
          </a:p>
          <a:p>
            <a:pPr marL="0" indent="0">
              <a:buNone/>
            </a:pPr>
            <a:r>
              <a:rPr lang="en-US" sz="2400" u="sng" dirty="0" smtClean="0"/>
              <a:t>Graphically:</a:t>
            </a:r>
          </a:p>
          <a:p>
            <a:pPr marL="0" indent="0">
              <a:buNone/>
            </a:pPr>
            <a:r>
              <a:rPr lang="en-US" sz="2400" dirty="0" smtClean="0"/>
              <a:t>Graph P(x)</a:t>
            </a:r>
          </a:p>
          <a:p>
            <a:pPr marL="0" indent="0">
              <a:buNone/>
            </a:pPr>
            <a:r>
              <a:rPr lang="en-US" sz="2400" dirty="0" smtClean="0"/>
              <a:t>Find the zeros.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For what values of x is the profit function above the x-axis?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Solution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: </a:t>
            </a: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From </a:t>
            </a:r>
            <a:r>
              <a:rPr lang="en-US" sz="2400" b="1" dirty="0">
                <a:solidFill>
                  <a:srgbClr val="FF0000"/>
                </a:solidFill>
              </a:rPr>
              <a:t>10 &lt; x &lt; 40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So Kate must sell between 10 and 40 shirts to profit.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960750"/>
              </p:ext>
            </p:extLst>
          </p:nvPr>
        </p:nvGraphicFramePr>
        <p:xfrm>
          <a:off x="0" y="4419600"/>
          <a:ext cx="39973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8" name="Equation" r:id="rId4" imgW="1117440" imgH="203040" progId="Equation.3">
                  <p:embed/>
                </p:oleObj>
              </mc:Choice>
              <mc:Fallback>
                <p:oleObj name="Equation" r:id="rId4" imgW="1117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19600"/>
                        <a:ext cx="39973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149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sz="3200" dirty="0" smtClean="0"/>
              <a:t>Example 4: Extension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 smtClean="0"/>
              <a:t>How many shirts must Kate sell to get maximum profit? What is the maximum profit?</a:t>
            </a:r>
          </a:p>
          <a:p>
            <a:pPr marL="0" indent="0">
              <a:buNone/>
            </a:pPr>
            <a:r>
              <a:rPr lang="en-US" sz="2400" dirty="0" smtClean="0"/>
              <a:t>P(x</a:t>
            </a:r>
            <a:r>
              <a:rPr lang="en-US" sz="2400" dirty="0"/>
              <a:t>) = -0.1x² + 5x – </a:t>
            </a:r>
            <a:r>
              <a:rPr lang="en-US" sz="2400" dirty="0" smtClean="0"/>
              <a:t>40</a:t>
            </a:r>
            <a:endParaRPr lang="en-US" sz="2400" u="sng" dirty="0" smtClean="0"/>
          </a:p>
          <a:p>
            <a:pPr marL="0" indent="0">
              <a:buNone/>
            </a:pPr>
            <a:r>
              <a:rPr lang="en-US" sz="2400" u="sng" dirty="0" smtClean="0"/>
              <a:t>Algebraically: Find the vertex.</a:t>
            </a:r>
          </a:p>
          <a:p>
            <a:pPr marL="0" indent="0">
              <a:buNone/>
            </a:pPr>
            <a:r>
              <a:rPr lang="en-US" sz="2400" dirty="0"/>
              <a:t>x</a:t>
            </a:r>
            <a:r>
              <a:rPr lang="en-US" sz="2400" dirty="0" smtClean="0"/>
              <a:t>=-b/(2a)</a:t>
            </a:r>
          </a:p>
          <a:p>
            <a:pPr marL="0" indent="0">
              <a:buNone/>
            </a:pPr>
            <a:r>
              <a:rPr lang="en-US" sz="2400" dirty="0"/>
              <a:t>x</a:t>
            </a:r>
            <a:r>
              <a:rPr lang="en-US" sz="2400" dirty="0" smtClean="0"/>
              <a:t>=-5/(2(-0.1))</a:t>
            </a:r>
          </a:p>
          <a:p>
            <a:pPr marL="0" indent="0">
              <a:buNone/>
            </a:pPr>
            <a:r>
              <a:rPr lang="en-US" sz="2400" dirty="0" smtClean="0"/>
              <a:t>x = -5/-.2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x=25</a:t>
            </a:r>
          </a:p>
          <a:p>
            <a:pPr marL="0" indent="0">
              <a:buNone/>
            </a:pPr>
            <a:r>
              <a:rPr lang="en-US" sz="2400" dirty="0"/>
              <a:t>P(x) = -</a:t>
            </a:r>
            <a:r>
              <a:rPr lang="en-US" sz="2400" dirty="0" smtClean="0"/>
              <a:t>0.1(25)² </a:t>
            </a:r>
            <a:r>
              <a:rPr lang="en-US" sz="2400" dirty="0"/>
              <a:t>+ </a:t>
            </a:r>
            <a:r>
              <a:rPr lang="en-US" sz="2400" dirty="0" smtClean="0"/>
              <a:t>5(25) </a:t>
            </a:r>
            <a:r>
              <a:rPr lang="en-US" sz="2400" dirty="0"/>
              <a:t>– </a:t>
            </a:r>
            <a:r>
              <a:rPr lang="en-US" sz="2400" dirty="0" smtClean="0"/>
              <a:t>40 </a:t>
            </a:r>
            <a:r>
              <a:rPr lang="en-US" sz="2400" b="1" dirty="0" smtClean="0">
                <a:solidFill>
                  <a:srgbClr val="FF0000"/>
                </a:solidFill>
              </a:rPr>
              <a:t>= 22.5</a:t>
            </a:r>
            <a:endParaRPr lang="en-US" sz="24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She will get a maximum profit of $22.50 if she sells 25 shirts.</a:t>
            </a:r>
          </a:p>
          <a:p>
            <a:pPr marL="0" indent="0">
              <a:buNone/>
            </a:pPr>
            <a:r>
              <a:rPr lang="en-US" sz="2400" u="sng" dirty="0" smtClean="0"/>
              <a:t>Graphically: </a:t>
            </a:r>
            <a:r>
              <a:rPr lang="en-US" sz="2400" u="sng" dirty="0"/>
              <a:t>Find </a:t>
            </a:r>
            <a:r>
              <a:rPr lang="en-US" sz="2400" u="sng" dirty="0" smtClean="0"/>
              <a:t>the vertex.</a:t>
            </a:r>
          </a:p>
          <a:p>
            <a:pPr marL="0" indent="0">
              <a:buNone/>
            </a:pPr>
            <a:r>
              <a:rPr lang="en-US" sz="2400" dirty="0" smtClean="0"/>
              <a:t>Find the maximum.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(25, 22.50)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She will get maximum profit if she sells 25 </a:t>
            </a:r>
            <a:r>
              <a:rPr lang="en-US" sz="2400" b="1" dirty="0" smtClean="0">
                <a:solidFill>
                  <a:srgbClr val="FF0000"/>
                </a:solidFill>
              </a:rPr>
              <a:t>shirts.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The maximum profit is $22.50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5772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Classwork/Homework: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Pg</a:t>
            </a:r>
            <a:r>
              <a:rPr lang="en-US" dirty="0" smtClean="0"/>
              <a:t>: 312 – 314</a:t>
            </a:r>
          </a:p>
          <a:p>
            <a:pPr marL="0" indent="0">
              <a:buNone/>
            </a:pPr>
            <a:r>
              <a:rPr lang="en-US" dirty="0" smtClean="0"/>
              <a:t>Exercises: 7 – 18, 34, 35, 43</a:t>
            </a:r>
            <a:r>
              <a:rPr lang="en-US" smtClean="0"/>
              <a:t>, 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1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AutoShape 8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924800" cy="1752600"/>
          </a:xfrm>
        </p:spPr>
        <p:txBody>
          <a:bodyPr/>
          <a:lstStyle/>
          <a:p>
            <a:r>
              <a:rPr lang="en-US" sz="32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Forms of Quadratic Inequalities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y&lt;ax</a:t>
            </a:r>
            <a:r>
              <a:rPr lang="en-US" sz="3200" baseline="30000" dirty="0"/>
              <a:t>2</a:t>
            </a:r>
            <a:r>
              <a:rPr lang="en-US" sz="3200" dirty="0"/>
              <a:t>+bx+c			y&gt;ax</a:t>
            </a:r>
            <a:r>
              <a:rPr lang="en-US" sz="3200" baseline="30000" dirty="0"/>
              <a:t>2</a:t>
            </a:r>
            <a:r>
              <a:rPr lang="en-US" sz="3200" dirty="0"/>
              <a:t>+bx+c</a:t>
            </a:r>
            <a:br>
              <a:rPr lang="en-US" sz="3200" dirty="0"/>
            </a:br>
            <a:r>
              <a:rPr lang="en-US" sz="3200" dirty="0"/>
              <a:t>y</a:t>
            </a:r>
            <a:r>
              <a:rPr lang="en-US" sz="3200" dirty="0">
                <a:cs typeface="Arial" charset="0"/>
              </a:rPr>
              <a:t>≤ax</a:t>
            </a:r>
            <a:r>
              <a:rPr lang="en-US" sz="3200" baseline="30000" dirty="0">
                <a:cs typeface="Arial" charset="0"/>
              </a:rPr>
              <a:t>2</a:t>
            </a:r>
            <a:r>
              <a:rPr lang="en-US" sz="3200" dirty="0">
                <a:cs typeface="Arial" charset="0"/>
              </a:rPr>
              <a:t>+bx+c			y≥</a:t>
            </a:r>
            <a:r>
              <a:rPr lang="en-US" sz="3200" dirty="0" smtClean="0">
                <a:cs typeface="Arial" charset="0"/>
              </a:rPr>
              <a:t>ax</a:t>
            </a:r>
            <a:r>
              <a:rPr lang="en-US" sz="3200" baseline="30000" dirty="0" smtClean="0">
                <a:cs typeface="Arial" charset="0"/>
              </a:rPr>
              <a:t>2</a:t>
            </a:r>
            <a:r>
              <a:rPr lang="en-US" sz="3200" dirty="0" smtClean="0">
                <a:cs typeface="Arial" charset="0"/>
              </a:rPr>
              <a:t>+bx+c</a:t>
            </a:r>
            <a:br>
              <a:rPr lang="en-US" sz="3200" dirty="0" smtClean="0">
                <a:cs typeface="Arial" charset="0"/>
              </a:rPr>
            </a:br>
            <a:endParaRPr lang="en-US" sz="3200" dirty="0">
              <a:cs typeface="Arial" charset="0"/>
            </a:endParaRP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Graphs </a:t>
            </a:r>
            <a:r>
              <a:rPr lang="en-US" sz="2400" dirty="0"/>
              <a:t>will look like a parabola with a solid or dotted line and a shaded section. </a:t>
            </a:r>
            <a:endParaRPr lang="en-US" sz="2400" dirty="0" smtClean="0"/>
          </a:p>
          <a:p>
            <a:r>
              <a:rPr lang="en-US" sz="2400" dirty="0" smtClean="0"/>
              <a:t>Solid for ≤ or ≥.</a:t>
            </a:r>
          </a:p>
          <a:p>
            <a:r>
              <a:rPr lang="en-US" sz="2400" dirty="0" smtClean="0"/>
              <a:t>Dashed for &lt; or &gt;.</a:t>
            </a:r>
            <a:endParaRPr lang="en-US" sz="2400" dirty="0"/>
          </a:p>
          <a:p>
            <a:r>
              <a:rPr lang="en-US" sz="2400" dirty="0"/>
              <a:t>The graph could be shaded </a:t>
            </a:r>
            <a:r>
              <a:rPr lang="en-US" sz="2400" dirty="0" smtClean="0"/>
              <a:t>inside or outside </a:t>
            </a:r>
            <a:r>
              <a:rPr lang="en-US" sz="2400" dirty="0"/>
              <a:t>the </a:t>
            </a:r>
            <a:r>
              <a:rPr lang="en-US" sz="2400" dirty="0" smtClean="0"/>
              <a:t>parabola.</a:t>
            </a:r>
          </a:p>
          <a:p>
            <a:r>
              <a:rPr lang="en-US" sz="2400" dirty="0" smtClean="0"/>
              <a:t>Pick a test point not on the line to figure out shading.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pic>
        <p:nvPicPr>
          <p:cNvPr id="6162" name="Picture 18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6482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31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A </a:t>
            </a:r>
            <a:r>
              <a:rPr lang="en-US" sz="2800" b="1" u="sng" dirty="0" smtClean="0"/>
              <a:t>quadratic inequality </a:t>
            </a:r>
            <a:r>
              <a:rPr lang="en-US" sz="2800" dirty="0" smtClean="0"/>
              <a:t>is an inequality that</a:t>
            </a:r>
          </a:p>
          <a:p>
            <a:pPr>
              <a:buNone/>
            </a:pPr>
            <a:r>
              <a:rPr lang="en-US" sz="2800" dirty="0" smtClean="0"/>
              <a:t>contains one or more quadratic expression.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What </a:t>
            </a:r>
            <a:r>
              <a:rPr lang="en-US" sz="2800" dirty="0"/>
              <a:t>do they look like?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Here are some examples: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255097"/>
              </p:ext>
            </p:extLst>
          </p:nvPr>
        </p:nvGraphicFramePr>
        <p:xfrm>
          <a:off x="1066800" y="3733800"/>
          <a:ext cx="2514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9" name="Equation" r:id="rId4" imgW="914400" imgH="203040" progId="Equation.3">
                  <p:embed/>
                </p:oleObj>
              </mc:Choice>
              <mc:Fallback>
                <p:oleObj name="Equation" r:id="rId4" imgW="914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33800"/>
                        <a:ext cx="2514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402293"/>
              </p:ext>
            </p:extLst>
          </p:nvPr>
        </p:nvGraphicFramePr>
        <p:xfrm>
          <a:off x="1066800" y="4648200"/>
          <a:ext cx="2362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0" name="Equation" r:id="rId6" imgW="990360" imgH="203040" progId="Equation.3">
                  <p:embed/>
                </p:oleObj>
              </mc:Choice>
              <mc:Fallback>
                <p:oleObj name="Equation" r:id="rId6" imgW="990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2362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767369"/>
              </p:ext>
            </p:extLst>
          </p:nvPr>
        </p:nvGraphicFramePr>
        <p:xfrm>
          <a:off x="1143000" y="5486400"/>
          <a:ext cx="1295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name="Equation" r:id="rId8" imgW="482400" imgH="203040" progId="Equation.3">
                  <p:embed/>
                </p:oleObj>
              </mc:Choice>
              <mc:Fallback>
                <p:oleObj name="Equation" r:id="rId8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86400"/>
                        <a:ext cx="1295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080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Graphing Quadratic Inequalities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Find the </a:t>
            </a:r>
            <a:r>
              <a:rPr lang="en-US" dirty="0" smtClean="0"/>
              <a:t>vertex </a:t>
            </a:r>
            <a:r>
              <a:rPr lang="en-US" dirty="0"/>
              <a:t>and the zeros </a:t>
            </a:r>
            <a:r>
              <a:rPr lang="en-US" dirty="0" smtClean="0"/>
              <a:t>to help graph.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You can find the zero </a:t>
            </a:r>
            <a:r>
              <a:rPr lang="en-US" dirty="0" smtClean="0"/>
              <a:t>using any method:</a:t>
            </a:r>
            <a:r>
              <a:rPr lang="en-US" dirty="0"/>
              <a:t>				</a:t>
            </a:r>
            <a:endParaRPr lang="en-US" dirty="0" smtClean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			Factoring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			Completing the Square</a:t>
            </a:r>
          </a:p>
          <a:p>
            <a:pPr>
              <a:buFontTx/>
              <a:buNone/>
            </a:pPr>
            <a:r>
              <a:rPr lang="en-US" dirty="0"/>
              <a:t>				Quadratic Formula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Graphing Quadratic Inequalities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Given:			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44731"/>
              </p:ext>
            </p:extLst>
          </p:nvPr>
        </p:nvGraphicFramePr>
        <p:xfrm>
          <a:off x="1676400" y="1513524"/>
          <a:ext cx="2819400" cy="696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2" name="Equation" r:id="rId4" imgW="927000" imgH="228600" progId="Equation.3">
                  <p:embed/>
                </p:oleObj>
              </mc:Choice>
              <mc:Fallback>
                <p:oleObj name="Equation" r:id="rId4" imgW="927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13524"/>
                        <a:ext cx="2819400" cy="6962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59426"/>
              </p:ext>
            </p:extLst>
          </p:nvPr>
        </p:nvGraphicFramePr>
        <p:xfrm>
          <a:off x="6400800" y="1478693"/>
          <a:ext cx="2667000" cy="592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3" name="Equation" r:id="rId6" imgW="914400" imgH="203040" progId="Equation.3">
                  <p:embed/>
                </p:oleObj>
              </mc:Choice>
              <mc:Fallback>
                <p:oleObj name="Equation" r:id="rId6" imgW="9144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478693"/>
                        <a:ext cx="2667000" cy="5929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97549"/>
              </p:ext>
            </p:extLst>
          </p:nvPr>
        </p:nvGraphicFramePr>
        <p:xfrm>
          <a:off x="685800" y="3581400"/>
          <a:ext cx="4114800" cy="1219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4" name="Equation" r:id="rId8" imgW="1587240" imgH="469800" progId="Equation.3">
                  <p:embed/>
                </p:oleObj>
              </mc:Choice>
              <mc:Fallback>
                <p:oleObj name="Equation" r:id="rId8" imgW="158724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81400"/>
                        <a:ext cx="4114800" cy="1219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382562"/>
              </p:ext>
            </p:extLst>
          </p:nvPr>
        </p:nvGraphicFramePr>
        <p:xfrm>
          <a:off x="1524000" y="2438400"/>
          <a:ext cx="2438400" cy="11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5" name="Equation" r:id="rId10" imgW="927000" imgH="419040" progId="Equation.3">
                  <p:embed/>
                </p:oleObj>
              </mc:Choice>
              <mc:Fallback>
                <p:oleObj name="Equation" r:id="rId10" imgW="9270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0"/>
                        <a:ext cx="2438400" cy="11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939490"/>
              </p:ext>
            </p:extLst>
          </p:nvPr>
        </p:nvGraphicFramePr>
        <p:xfrm>
          <a:off x="1524000" y="4876800"/>
          <a:ext cx="2819400" cy="1229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6" name="Equation" r:id="rId12" imgW="990360" imgH="431640" progId="Equation.3">
                  <p:embed/>
                </p:oleObj>
              </mc:Choice>
              <mc:Fallback>
                <p:oleObj name="Equation" r:id="rId12" imgW="9903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76800"/>
                        <a:ext cx="2819400" cy="1229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528453"/>
              </p:ext>
            </p:extLst>
          </p:nvPr>
        </p:nvGraphicFramePr>
        <p:xfrm>
          <a:off x="5736364" y="2209800"/>
          <a:ext cx="317903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7" name="Equation" r:id="rId14" imgW="1002960" imgH="215640" progId="Equation.3">
                  <p:embed/>
                </p:oleObj>
              </mc:Choice>
              <mc:Fallback>
                <p:oleObj name="Equation" r:id="rId14" imgW="100296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6364" y="2209800"/>
                        <a:ext cx="3179036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723535"/>
              </p:ext>
            </p:extLst>
          </p:nvPr>
        </p:nvGraphicFramePr>
        <p:xfrm>
          <a:off x="6019800" y="2930972"/>
          <a:ext cx="3130583" cy="726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8" name="Equation" r:id="rId16" imgW="990360" imgH="228600" progId="Equation.3">
                  <p:embed/>
                </p:oleObj>
              </mc:Choice>
              <mc:Fallback>
                <p:oleObj name="Equation" r:id="rId16" imgW="99036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930972"/>
                        <a:ext cx="3130583" cy="726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132396"/>
              </p:ext>
            </p:extLst>
          </p:nvPr>
        </p:nvGraphicFramePr>
        <p:xfrm>
          <a:off x="6096001" y="3657600"/>
          <a:ext cx="2895600" cy="716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" name="Equation" r:id="rId18" imgW="927000" imgH="228600" progId="Equation.3">
                  <p:embed/>
                </p:oleObj>
              </mc:Choice>
              <mc:Fallback>
                <p:oleObj name="Equation" r:id="rId18" imgW="9270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3657600"/>
                        <a:ext cx="2895600" cy="716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170346" y="1548825"/>
            <a:ext cx="14590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Zeros: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Graphing Quadratic Inequalities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Given:			Zeros:  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828800" y="1524000"/>
          <a:ext cx="210502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4" imgW="1562040" imgH="660240" progId="Equation.3">
                  <p:embed/>
                </p:oleObj>
              </mc:Choice>
              <mc:Fallback>
                <p:oleObj name="Equation" r:id="rId4" imgW="156204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24000"/>
                        <a:ext cx="2105025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410200" y="1447800"/>
          <a:ext cx="9366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6" imgW="558720" imgH="634680" progId="Equation.3">
                  <p:embed/>
                </p:oleObj>
              </mc:Choice>
              <mc:Fallback>
                <p:oleObj name="Equation" r:id="rId6" imgW="558720" imgH="634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447800"/>
                        <a:ext cx="9366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52750"/>
            <a:ext cx="5562600" cy="312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838200" y="2514600"/>
            <a:ext cx="6858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219200" y="25908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y =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-3x +2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578974"/>
              </p:ext>
            </p:extLst>
          </p:nvPr>
        </p:nvGraphicFramePr>
        <p:xfrm>
          <a:off x="6019800" y="0"/>
          <a:ext cx="28194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9" imgW="927100" imgH="228600" progId="Equation.3">
                  <p:embed/>
                </p:oleObj>
              </mc:Choice>
              <mc:Fallback>
                <p:oleObj name="Equation" r:id="rId9" imgW="9271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0"/>
                        <a:ext cx="28194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Graphing Quadratic Inequalities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066800"/>
                <a:ext cx="8305800" cy="4983163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en-US" sz="2400" dirty="0" smtClean="0"/>
                  <a:t>Which do </a:t>
                </a:r>
                <a:r>
                  <a:rPr lang="en-US" sz="2400" dirty="0"/>
                  <a:t>I shade?, inside or </a:t>
                </a:r>
                <a:r>
                  <a:rPr lang="en-US" sz="2400" dirty="0" smtClean="0"/>
                  <a:t>outside?</a:t>
                </a:r>
              </a:p>
              <a:p>
                <a:pPr>
                  <a:buFontTx/>
                  <a:buNone/>
                </a:pPr>
                <a:r>
                  <a:rPr lang="en-US" sz="2400" dirty="0" smtClean="0"/>
                  <a:t>Pick a test point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not on the line!</a:t>
                </a:r>
                <a:endParaRPr lang="en-US" sz="2400" dirty="0"/>
              </a:p>
              <a:p>
                <a:pPr>
                  <a:buFontTx/>
                  <a:buNone/>
                </a:pPr>
                <a:r>
                  <a:rPr lang="en-US" sz="2400" dirty="0" smtClean="0"/>
                  <a:t>(1, 1) </a:t>
                </a:r>
                <a:r>
                  <a:rPr lang="en-US" sz="2400" dirty="0" smtClean="0">
                    <a:sym typeface="Wingdings" pitchFamily="2" charset="2"/>
                  </a:rPr>
                  <a:t> Does it work?</a:t>
                </a:r>
              </a:p>
              <a:p>
                <a:pPr>
                  <a:buFontTx/>
                  <a:buNone/>
                </a:pPr>
                <a:r>
                  <a:rPr lang="en-US" sz="2400" dirty="0" smtClean="0">
                    <a:sym typeface="Wingdings" pitchFamily="2" charset="2"/>
                  </a:rPr>
                  <a:t>1 &gt; (1)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sym typeface="Wingdings" pitchFamily="2" charset="2"/>
                      </a:rPr>
                      <m:t>²</m:t>
                    </m:r>
                    <m:r>
                      <a:rPr lang="en-US" sz="2400" b="0" i="1" smtClean="0">
                        <a:latin typeface="Cambria Math"/>
                        <a:sym typeface="Wingdings" pitchFamily="2" charset="2"/>
                      </a:rPr>
                      <m:t>−3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sym typeface="Wingdings" pitchFamily="2" charset="2"/>
                          </a:rPr>
                          <m:t>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sym typeface="Wingdings" pitchFamily="2" charset="2"/>
                      </a:rPr>
                      <m:t>+2?</m:t>
                    </m:r>
                  </m:oMath>
                </a14:m>
                <a:endParaRPr lang="en-US" sz="2400" dirty="0" smtClean="0"/>
              </a:p>
              <a:p>
                <a:pPr>
                  <a:buFontTx/>
                  <a:buNone/>
                </a:pPr>
                <a:r>
                  <a:rPr lang="en-US" sz="2400" dirty="0" smtClean="0"/>
                  <a:t>1 &gt; 0 TRUE! So shade in the part containing this point.</a:t>
                </a:r>
                <a:endParaRPr lang="en-US" sz="2400" dirty="0"/>
              </a:p>
            </p:txBody>
          </p:sp>
        </mc:Choice>
        <mc:Fallback xmlns="">
          <p:sp>
            <p:nvSpPr>
              <p:cNvPr id="6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066800"/>
                <a:ext cx="8305800" cy="4983163"/>
              </a:xfrm>
              <a:blipFill rotWithShape="1">
                <a:blip r:embed="rId4"/>
                <a:stretch>
                  <a:fillRect l="-1175" t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52837"/>
            <a:ext cx="5562600" cy="312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838200" y="3276600"/>
            <a:ext cx="6858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219200" y="35052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y =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-3x +2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266966"/>
              </p:ext>
            </p:extLst>
          </p:nvPr>
        </p:nvGraphicFramePr>
        <p:xfrm>
          <a:off x="5867400" y="0"/>
          <a:ext cx="28194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6" imgW="927000" imgH="228600" progId="Equation.3">
                  <p:embed/>
                </p:oleObj>
              </mc:Choice>
              <mc:Fallback>
                <p:oleObj name="Equation" r:id="rId6" imgW="927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0"/>
                        <a:ext cx="28194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838200" y="2514600"/>
            <a:ext cx="6324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Quadratic Inequalities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The answers are in the shaded area</a:t>
            </a:r>
          </a:p>
          <a:p>
            <a:pPr>
              <a:buFontTx/>
              <a:buNone/>
            </a:pPr>
            <a:r>
              <a:rPr lang="en-US"/>
              <a:t>						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6172200" cy="347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09600" y="2362200"/>
            <a:ext cx="662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dirty="0"/>
              <a:t>y &gt; x</a:t>
            </a:r>
            <a:r>
              <a:rPr lang="en-US" sz="3200" baseline="30000" dirty="0"/>
              <a:t>2</a:t>
            </a:r>
            <a:r>
              <a:rPr lang="en-US" sz="3200" dirty="0"/>
              <a:t> -3x +2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391400" y="3200400"/>
            <a:ext cx="1447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Why is it a </a:t>
            </a:r>
          </a:p>
          <a:p>
            <a:pPr>
              <a:spcBef>
                <a:spcPct val="50000"/>
              </a:spcBef>
            </a:pPr>
            <a:r>
              <a:rPr lang="en-US" dirty="0"/>
              <a:t>dotted line?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8686800" cy="1143000"/>
          </a:xfrm>
        </p:spPr>
        <p:txBody>
          <a:bodyPr/>
          <a:lstStyle/>
          <a:p>
            <a:r>
              <a:rPr lang="en-US" dirty="0" smtClean="0"/>
              <a:t>Example 6: Graph y &lt; </a:t>
            </a:r>
            <a:r>
              <a:rPr lang="en-US" dirty="0"/>
              <a:t>x</a:t>
            </a:r>
            <a:r>
              <a:rPr lang="en-US" baseline="30000" dirty="0"/>
              <a:t>2 </a:t>
            </a:r>
            <a:r>
              <a:rPr lang="en-US" dirty="0"/>
              <a:t>- 4x + 3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686800" cy="4906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Find the </a:t>
            </a:r>
            <a:r>
              <a:rPr lang="en-US" sz="2800" dirty="0" smtClean="0"/>
              <a:t>zeros:</a:t>
            </a:r>
          </a:p>
          <a:p>
            <a:pPr>
              <a:buFontTx/>
              <a:buNone/>
            </a:pPr>
            <a:r>
              <a:rPr lang="en-US" sz="2800" dirty="0" smtClean="0"/>
              <a:t> x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- 4x + 3= 0</a:t>
            </a:r>
          </a:p>
          <a:p>
            <a:pPr>
              <a:buFontTx/>
              <a:buNone/>
            </a:pPr>
            <a:r>
              <a:rPr lang="en-US" sz="2800" dirty="0" smtClean="0"/>
              <a:t>(x </a:t>
            </a:r>
            <a:r>
              <a:rPr lang="en-US" sz="2800" dirty="0"/>
              <a:t>- 3)(x – 1) = 0</a:t>
            </a:r>
          </a:p>
          <a:p>
            <a:pPr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x </a:t>
            </a:r>
            <a:r>
              <a:rPr lang="en-US" sz="2800" b="1" i="1" dirty="0">
                <a:solidFill>
                  <a:srgbClr val="FF0000"/>
                </a:solidFill>
              </a:rPr>
              <a:t>= 3 ; x = </a:t>
            </a:r>
            <a:r>
              <a:rPr lang="en-US" sz="2800" b="1" i="1" dirty="0" smtClean="0">
                <a:solidFill>
                  <a:srgbClr val="FF0000"/>
                </a:solidFill>
              </a:rPr>
              <a:t>1</a:t>
            </a:r>
          </a:p>
          <a:p>
            <a:pPr>
              <a:buFontTx/>
              <a:buNone/>
            </a:pPr>
            <a:r>
              <a:rPr lang="en-US" sz="2800" dirty="0" smtClean="0"/>
              <a:t>Vertex:</a:t>
            </a:r>
          </a:p>
          <a:p>
            <a:pPr>
              <a:buFontTx/>
              <a:buNone/>
            </a:pPr>
            <a:r>
              <a:rPr lang="en-US" sz="2800" dirty="0"/>
              <a:t>x</a:t>
            </a:r>
            <a:r>
              <a:rPr lang="en-US" sz="2800" dirty="0" smtClean="0"/>
              <a:t> = -b/(2a)</a:t>
            </a:r>
          </a:p>
          <a:p>
            <a:pPr>
              <a:buFontTx/>
              <a:buNone/>
            </a:pPr>
            <a:r>
              <a:rPr lang="en-US" sz="2800" dirty="0" smtClean="0"/>
              <a:t>x = 2</a:t>
            </a:r>
          </a:p>
          <a:p>
            <a:pPr>
              <a:buFontTx/>
              <a:buNone/>
            </a:pPr>
            <a:r>
              <a:rPr lang="en-US" sz="2800" dirty="0" smtClean="0"/>
              <a:t>y = </a:t>
            </a:r>
            <a:r>
              <a:rPr lang="en-US" sz="2800" dirty="0"/>
              <a:t>2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– 4(2) + 3 = -1</a:t>
            </a:r>
          </a:p>
          <a:p>
            <a:pPr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(2, -1) </a:t>
            </a:r>
            <a:endParaRPr lang="en-US" sz="2800" b="1" i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2800" dirty="0"/>
              <a:t>Is the Graph up or Down</a:t>
            </a:r>
            <a:r>
              <a:rPr lang="en-US" sz="2800" dirty="0" smtClean="0"/>
              <a:t>?</a:t>
            </a:r>
          </a:p>
          <a:p>
            <a:pPr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Up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81213"/>
            <a:ext cx="5105400" cy="28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886200" y="1676400"/>
            <a:ext cx="518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y &lt; x</a:t>
            </a:r>
            <a:r>
              <a:rPr lang="en-US" baseline="30000" dirty="0"/>
              <a:t>2 </a:t>
            </a:r>
            <a:r>
              <a:rPr lang="en-US" dirty="0"/>
              <a:t>- 4x + 3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Where </a:t>
            </a:r>
            <a:r>
              <a:rPr lang="en-US" dirty="0"/>
              <a:t>do we shade? Inside or </a:t>
            </a:r>
            <a:r>
              <a:rPr lang="en-US" dirty="0" smtClean="0"/>
              <a:t>Outside?</a:t>
            </a: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48063"/>
            <a:ext cx="5105400" cy="28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38200" y="3124200"/>
            <a:ext cx="6858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Test a point not on the line.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Try (0, 0)		0 &lt; 0</a:t>
            </a:r>
            <a:r>
              <a:rPr lang="en-US" baseline="30000" dirty="0" smtClean="0"/>
              <a:t>2 </a:t>
            </a:r>
            <a:r>
              <a:rPr lang="en-US" dirty="0" smtClean="0"/>
              <a:t>- 4(0) + 3 	True</a:t>
            </a:r>
          </a:p>
          <a:p>
            <a:pPr>
              <a:buFontTx/>
              <a:buNone/>
            </a:pPr>
            <a:r>
              <a:rPr lang="en-US" dirty="0" smtClean="0"/>
              <a:t>Let (4, 0)		0 &lt; 4</a:t>
            </a:r>
            <a:r>
              <a:rPr lang="en-US" baseline="30000" dirty="0" smtClean="0"/>
              <a:t>2</a:t>
            </a:r>
            <a:r>
              <a:rPr lang="en-US" dirty="0" smtClean="0"/>
              <a:t> – 4(4) + 3 	True</a:t>
            </a:r>
          </a:p>
          <a:p>
            <a:pPr>
              <a:buFontTx/>
              <a:buNone/>
            </a:pPr>
            <a:r>
              <a:rPr lang="en-US" dirty="0" smtClean="0"/>
              <a:t>Let (2, 0) 		0 &lt; 2</a:t>
            </a:r>
            <a:r>
              <a:rPr lang="en-US" baseline="30000" dirty="0" smtClean="0"/>
              <a:t>2</a:t>
            </a:r>
            <a:r>
              <a:rPr lang="en-US" dirty="0" smtClean="0"/>
              <a:t> – 4(2) + 3 	False</a:t>
            </a:r>
          </a:p>
          <a:p>
            <a:pPr>
              <a:buFontTx/>
              <a:buNone/>
            </a:pPr>
            <a:r>
              <a:rPr lang="en-US" dirty="0" smtClean="0"/>
              <a:t>Only shade where it is true. 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43350"/>
            <a:ext cx="518160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19200" y="3505200"/>
            <a:ext cx="6858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60466" y="685799"/>
            <a:ext cx="2783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y </a:t>
            </a:r>
            <a:r>
              <a:rPr lang="en-US" sz="3200" dirty="0"/>
              <a:t>&lt; x</a:t>
            </a:r>
            <a:r>
              <a:rPr lang="en-US" sz="3200" baseline="30000" dirty="0"/>
              <a:t>2 </a:t>
            </a:r>
            <a:r>
              <a:rPr lang="en-US" sz="3200" dirty="0"/>
              <a:t>- 4x + 3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y &lt; x</a:t>
            </a:r>
            <a:r>
              <a:rPr lang="en-US" baseline="30000" dirty="0"/>
              <a:t>2 </a:t>
            </a:r>
            <a:r>
              <a:rPr lang="en-US" dirty="0"/>
              <a:t>- 4x + 3 </a:t>
            </a: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2400" y="1371600"/>
            <a:ext cx="8763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 smtClean="0"/>
              <a:t>Quadratic Inequalities Worksheet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Exploration 1: Finding Solution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2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Solutions to Quadratic Inequalities: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Algebraically: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the zeros.</a:t>
            </a:r>
          </a:p>
          <a:p>
            <a:pPr marL="514350" indent="-514350">
              <a:buAutoNum type="arabicPeriod"/>
            </a:pPr>
            <a:r>
              <a:rPr lang="en-US" dirty="0" smtClean="0"/>
              <a:t>Plot the zeros on a number line to divide it into intervals.</a:t>
            </a:r>
          </a:p>
          <a:p>
            <a:pPr marL="514350" indent="-514350">
              <a:buAutoNum type="arabicPeriod"/>
            </a:pPr>
            <a:r>
              <a:rPr lang="en-US" dirty="0" smtClean="0"/>
              <a:t>Test values from different intervals into the original equation to figure out where it is &gt; 0, &lt; 0, ≥ 0, or ≤ 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0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Solutions to Quadratic Inequalities: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Graphically: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the zeros.</a:t>
            </a:r>
          </a:p>
          <a:p>
            <a:pPr marL="514350" indent="-514350">
              <a:buAutoNum type="arabicPeriod"/>
            </a:pPr>
            <a:r>
              <a:rPr lang="en-US" dirty="0" smtClean="0"/>
              <a:t>From the graph, determine the values of x for which the graph is above (&gt; 0) or below (&lt; 0) the x-axis.</a:t>
            </a:r>
          </a:p>
          <a:p>
            <a:pPr marL="514350" indent="-514350">
              <a:buAutoNum type="arabicPeriod"/>
            </a:pPr>
            <a:r>
              <a:rPr lang="en-US" dirty="0" smtClean="0"/>
              <a:t>For ≥ 0 or ≤ 0, include the x-intercept in your solution.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0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Always make sure all terms are collected to one side and the other side is set to 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6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x² - x – 6 &gt; 0 both algebraically and graphically. Graph your solution on a number line.</a:t>
            </a:r>
          </a:p>
          <a:p>
            <a:pPr marL="0" indent="0">
              <a:buNone/>
            </a:pPr>
            <a:r>
              <a:rPr lang="en-US" u="sng" dirty="0" smtClean="0"/>
              <a:t>Algebraically</a:t>
            </a:r>
          </a:p>
          <a:p>
            <a:pPr marL="0" indent="0">
              <a:buNone/>
            </a:pPr>
            <a:r>
              <a:rPr lang="en-US" dirty="0" smtClean="0"/>
              <a:t>Zeros: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94050"/>
              </p:ext>
            </p:extLst>
          </p:nvPr>
        </p:nvGraphicFramePr>
        <p:xfrm>
          <a:off x="533400" y="3886200"/>
          <a:ext cx="1866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8" name="Equation" r:id="rId4" imgW="837836" imgH="203112" progId="Equation.3">
                  <p:embed/>
                </p:oleObj>
              </mc:Choice>
              <mc:Fallback>
                <p:oleObj name="Equation" r:id="rId4" imgW="837836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86200"/>
                        <a:ext cx="1866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853823"/>
              </p:ext>
            </p:extLst>
          </p:nvPr>
        </p:nvGraphicFramePr>
        <p:xfrm>
          <a:off x="533400" y="4648200"/>
          <a:ext cx="182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9" name="Equation" r:id="rId6" imgW="1028254" imgH="215806" progId="Equation.3">
                  <p:embed/>
                </p:oleObj>
              </mc:Choice>
              <mc:Fallback>
                <p:oleObj name="Equation" r:id="rId6" imgW="1028254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648200"/>
                        <a:ext cx="1828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933951"/>
              </p:ext>
            </p:extLst>
          </p:nvPr>
        </p:nvGraphicFramePr>
        <p:xfrm>
          <a:off x="228600" y="5257800"/>
          <a:ext cx="2743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0" name="Equation" r:id="rId8" imgW="1346200" imgH="203200" progId="Equation.3">
                  <p:embed/>
                </p:oleObj>
              </mc:Choice>
              <mc:Fallback>
                <p:oleObj name="Equation" r:id="rId8" imgW="13462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257800"/>
                        <a:ext cx="2743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49328"/>
              </p:ext>
            </p:extLst>
          </p:nvPr>
        </p:nvGraphicFramePr>
        <p:xfrm>
          <a:off x="457200" y="5943600"/>
          <a:ext cx="2438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1" name="Equation" r:id="rId10" imgW="965200" imgH="203200" progId="Equation.3">
                  <p:embed/>
                </p:oleObj>
              </mc:Choice>
              <mc:Fallback>
                <p:oleObj name="Equation" r:id="rId10" imgW="9652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943600"/>
                        <a:ext cx="2438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67" name="Picture 15" descr="https://encrypted-tbn0.gstatic.com/images?q=tbn:ANd9GcQiCosRCXlXLXBanLdbLClS9ZN-2BBGZSZvMfj1ltNUYW4FsJtY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38400"/>
            <a:ext cx="4648200" cy="160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410200" y="2743200"/>
            <a:ext cx="0" cy="990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162800" y="2743200"/>
            <a:ext cx="0" cy="990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62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143000"/>
                <a:ext cx="8686800" cy="49831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Solve x² - x – 6 &gt; 0 both algebraically and graphically. Graph your solution on a number line.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Algebraically</a:t>
                </a:r>
              </a:p>
              <a:p>
                <a:pPr marL="0" indent="0">
                  <a:buNone/>
                </a:pPr>
                <a:r>
                  <a:rPr lang="en-US" dirty="0" smtClean="0"/>
                  <a:t>Pick numbers in the </a:t>
                </a:r>
              </a:p>
              <a:p>
                <a:pPr marL="0" indent="0">
                  <a:buNone/>
                </a:pPr>
                <a:r>
                  <a:rPr lang="en-US" dirty="0"/>
                  <a:t>i</a:t>
                </a:r>
                <a:r>
                  <a:rPr lang="en-US" dirty="0" smtClean="0"/>
                  <a:t>ntervals.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interval </a:t>
                </a:r>
                <a:r>
                  <a:rPr lang="en-US" dirty="0" smtClean="0">
                    <a:sym typeface="Wingdings" pitchFamily="2" charset="2"/>
                  </a:rPr>
                  <a:t> x=-4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2</a:t>
                </a:r>
                <a:r>
                  <a:rPr lang="en-US" baseline="30000" dirty="0" smtClean="0">
                    <a:sym typeface="Wingdings" pitchFamily="2" charset="2"/>
                  </a:rPr>
                  <a:t>nd</a:t>
                </a:r>
                <a:r>
                  <a:rPr lang="en-US" dirty="0" smtClean="0">
                    <a:sym typeface="Wingdings" pitchFamily="2" charset="2"/>
                  </a:rPr>
                  <a:t> interval  x=0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interval </a:t>
                </a:r>
                <a:r>
                  <a:rPr lang="en-US" dirty="0" smtClean="0">
                    <a:sym typeface="Wingdings" pitchFamily="2" charset="2"/>
                  </a:rPr>
                  <a:t> x=4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sym typeface="Wingdings" pitchFamily="2" charset="2"/>
                  </a:rPr>
                  <a:t>Solution: </a:t>
                </a:r>
                <a:r>
                  <a:rPr lang="en-US" b="1" dirty="0" smtClean="0">
                    <a:solidFill>
                      <a:srgbClr val="FF0000"/>
                    </a:solidFill>
                    <a:sym typeface="Wingdings" pitchFamily="2" charset="2"/>
                  </a:rPr>
                  <a:t>(-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∞, 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sym typeface="Wingdings" pitchFamily="2" charset="2"/>
                  </a:rPr>
                  <a:t>-2) U (3,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∞)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43000"/>
                <a:ext cx="8686800" cy="4983163"/>
              </a:xfrm>
              <a:blipFill rotWithShape="0">
                <a:blip r:embed="rId4"/>
                <a:stretch>
                  <a:fillRect l="-1754" t="-1591" b="-17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880083"/>
              </p:ext>
            </p:extLst>
          </p:nvPr>
        </p:nvGraphicFramePr>
        <p:xfrm>
          <a:off x="3536950" y="4505325"/>
          <a:ext cx="21780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4" name="Equation" r:id="rId5" imgW="977760" imgH="228600" progId="Equation.3">
                  <p:embed/>
                </p:oleObj>
              </mc:Choice>
              <mc:Fallback>
                <p:oleObj name="Equation" r:id="rId5" imgW="977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4505325"/>
                        <a:ext cx="21780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116376"/>
              </p:ext>
            </p:extLst>
          </p:nvPr>
        </p:nvGraphicFramePr>
        <p:xfrm>
          <a:off x="5837237" y="4572000"/>
          <a:ext cx="156451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5" name="Equation" r:id="rId7" imgW="723600" imgH="177480" progId="Equation.3">
                  <p:embed/>
                </p:oleObj>
              </mc:Choice>
              <mc:Fallback>
                <p:oleObj name="Equation" r:id="rId7" imgW="7236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237" y="4572000"/>
                        <a:ext cx="1564514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67" name="Picture 15" descr="https://encrypted-tbn0.gstatic.com/images?q=tbn:ANd9GcQiCosRCXlXLXBanLdbLClS9ZN-2BBGZSZvMfj1ltNUYW4FsJt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38400"/>
            <a:ext cx="4648200" cy="160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410200" y="2743200"/>
            <a:ext cx="0" cy="990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162800" y="2743200"/>
            <a:ext cx="0" cy="990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5605"/>
              </p:ext>
            </p:extLst>
          </p:nvPr>
        </p:nvGraphicFramePr>
        <p:xfrm>
          <a:off x="7315200" y="4572000"/>
          <a:ext cx="1143000" cy="452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6" name="Equation" r:id="rId10" imgW="533160" imgH="177480" progId="Equation.3">
                  <p:embed/>
                </p:oleObj>
              </mc:Choice>
              <mc:Fallback>
                <p:oleObj name="Equation" r:id="rId10" imgW="53316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572000"/>
                        <a:ext cx="1143000" cy="4529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10100" y="2800290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&gt;0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19800" y="2800290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&lt;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91400" y="2819400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&gt;0</a:t>
            </a:r>
            <a:endParaRPr lang="en-US" sz="20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144609"/>
              </p:ext>
            </p:extLst>
          </p:nvPr>
        </p:nvGraphicFramePr>
        <p:xfrm>
          <a:off x="3611563" y="4962525"/>
          <a:ext cx="181133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7" name="Equation" r:id="rId12" imgW="812520" imgH="228600" progId="Equation.3">
                  <p:embed/>
                </p:oleObj>
              </mc:Choice>
              <mc:Fallback>
                <p:oleObj name="Equation" r:id="rId12" imgW="8125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3" y="4962525"/>
                        <a:ext cx="181133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085225"/>
              </p:ext>
            </p:extLst>
          </p:nvPr>
        </p:nvGraphicFramePr>
        <p:xfrm>
          <a:off x="5545138" y="5029200"/>
          <a:ext cx="11715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8" name="Equation" r:id="rId14" imgW="545760" imgH="177480" progId="Equation.3">
                  <p:embed/>
                </p:oleObj>
              </mc:Choice>
              <mc:Fallback>
                <p:oleObj name="Equation" r:id="rId14" imgW="54576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5029200"/>
                        <a:ext cx="11715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287780"/>
              </p:ext>
            </p:extLst>
          </p:nvPr>
        </p:nvGraphicFramePr>
        <p:xfrm>
          <a:off x="3505200" y="5648325"/>
          <a:ext cx="18097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9" name="Equation" r:id="rId16" imgW="812520" imgH="228600" progId="Equation.3">
                  <p:embed/>
                </p:oleObj>
              </mc:Choice>
              <mc:Fallback>
                <p:oleObj name="Equation" r:id="rId16" imgW="8125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648325"/>
                        <a:ext cx="18097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679090"/>
              </p:ext>
            </p:extLst>
          </p:nvPr>
        </p:nvGraphicFramePr>
        <p:xfrm>
          <a:off x="5410199" y="5638800"/>
          <a:ext cx="172484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60" name="Equation" r:id="rId18" imgW="723600" imgH="177480" progId="Equation.3">
                  <p:embed/>
                </p:oleObj>
              </mc:Choice>
              <mc:Fallback>
                <p:oleObj name="Equation" r:id="rId18" imgW="72360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199" y="5638800"/>
                        <a:ext cx="1724847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574088"/>
              </p:ext>
            </p:extLst>
          </p:nvPr>
        </p:nvGraphicFramePr>
        <p:xfrm>
          <a:off x="7231063" y="5638800"/>
          <a:ext cx="10064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61" name="Equation" r:id="rId20" imgW="469800" imgH="177480" progId="Equation.3">
                  <p:embed/>
                </p:oleObj>
              </mc:Choice>
              <mc:Fallback>
                <p:oleObj name="Equation" r:id="rId20" imgW="46980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063" y="5638800"/>
                        <a:ext cx="10064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8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7957</TotalTime>
  <Words>1805</Words>
  <Application>Microsoft Office PowerPoint</Application>
  <PresentationFormat>On-screen Show (4:3)</PresentationFormat>
  <Paragraphs>314</Paragraphs>
  <Slides>39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Cambria Math</vt:lpstr>
      <vt:lpstr>Tahoma</vt:lpstr>
      <vt:lpstr>Wingdings</vt:lpstr>
      <vt:lpstr>Default Design</vt:lpstr>
      <vt:lpstr>Equation</vt:lpstr>
      <vt:lpstr>5.9 Exploring Quadratic Inequalities</vt:lpstr>
      <vt:lpstr>Objectives:</vt:lpstr>
      <vt:lpstr>Definition:</vt:lpstr>
      <vt:lpstr>Classwork:</vt:lpstr>
      <vt:lpstr>Finding the Solutions to Quadratic Inequalities:</vt:lpstr>
      <vt:lpstr>Finding the Solutions to Quadratic Inequalities:</vt:lpstr>
      <vt:lpstr>Note:</vt:lpstr>
      <vt:lpstr>Example 1:</vt:lpstr>
      <vt:lpstr>Example 1:</vt:lpstr>
      <vt:lpstr>Example 1:</vt:lpstr>
      <vt:lpstr>Example 2:</vt:lpstr>
      <vt:lpstr>Example 2:</vt:lpstr>
      <vt:lpstr>Example 2:</vt:lpstr>
      <vt:lpstr>Homework:</vt:lpstr>
      <vt:lpstr>Example 3: </vt:lpstr>
      <vt:lpstr>Example 3:</vt:lpstr>
      <vt:lpstr>Example 3:</vt:lpstr>
      <vt:lpstr>Inequalities with Complex Solutions:</vt:lpstr>
      <vt:lpstr>Practice Problems (Solve Algebraically) </vt:lpstr>
      <vt:lpstr>Example 4: Application</vt:lpstr>
      <vt:lpstr>Example 4: Application</vt:lpstr>
      <vt:lpstr>Example 4: Application</vt:lpstr>
      <vt:lpstr>Example 4: Application</vt:lpstr>
      <vt:lpstr>Extension on Example 4:</vt:lpstr>
      <vt:lpstr>Example 4: Extension</vt:lpstr>
      <vt:lpstr>Example 4: Extension</vt:lpstr>
      <vt:lpstr>Example 4: Extension</vt:lpstr>
      <vt:lpstr>Classwork/Homework:</vt:lpstr>
      <vt:lpstr>Forms of Quadratic Inequalities y&lt;ax2+bx+c   y&gt;ax2+bx+c y≤ax2+bx+c   y≥ax2+bx+c </vt:lpstr>
      <vt:lpstr>Graphing Quadratic Inequalities </vt:lpstr>
      <vt:lpstr>Example 5: Graphing Quadratic Inequalities</vt:lpstr>
      <vt:lpstr>Graphing Quadratic Inequalities</vt:lpstr>
      <vt:lpstr>Graphing Quadratic Inequalities</vt:lpstr>
      <vt:lpstr>Graphing Quadratic Inequalities</vt:lpstr>
      <vt:lpstr>Example 6: Graph y &lt; x2 - 4x + 3 </vt:lpstr>
      <vt:lpstr>Graph y &lt; x2 - 4x + 3 </vt:lpstr>
      <vt:lpstr>Test a point not on the line.</vt:lpstr>
      <vt:lpstr>Graph y &lt; x2 - 4x + 3 </vt:lpstr>
      <vt:lpstr>Homework</vt:lpstr>
    </vt:vector>
  </TitlesOfParts>
  <Company>Marian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6.7 Graphing and Solving Quadratic Inequalities</dc:title>
  <dc:creator>Ron Grosz</dc:creator>
  <cp:lastModifiedBy>Cassandra</cp:lastModifiedBy>
  <cp:revision>57</cp:revision>
  <dcterms:created xsi:type="dcterms:W3CDTF">2012-02-17T18:16:58Z</dcterms:created>
  <dcterms:modified xsi:type="dcterms:W3CDTF">2014-03-10T02:01:25Z</dcterms:modified>
</cp:coreProperties>
</file>