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  <p:sldId id="264" r:id="rId12"/>
    <p:sldId id="275" r:id="rId13"/>
    <p:sldId id="267" r:id="rId14"/>
    <p:sldId id="269" r:id="rId15"/>
    <p:sldId id="270" r:id="rId16"/>
    <p:sldId id="276" r:id="rId17"/>
    <p:sldId id="277" r:id="rId18"/>
    <p:sldId id="278" r:id="rId19"/>
    <p:sldId id="279" r:id="rId20"/>
    <p:sldId id="271" r:id="rId21"/>
    <p:sldId id="272" r:id="rId22"/>
    <p:sldId id="273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0A78E-D075-4F1A-988C-C813A6ADE112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BEE89-A775-4FAA-A9DB-7AD33576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8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4A8BA-EF42-4002-8857-B1734053DA28}" type="slidenum">
              <a:rPr lang="en-US"/>
              <a:pPr/>
              <a:t>11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1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8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29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13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13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13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26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49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1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4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39A5F-6D26-4F22-9FA4-8332C9CF1A1B}" type="slidenum">
              <a:rPr lang="en-US"/>
              <a:pPr/>
              <a:t>5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D9CDF-066E-4B37-87A3-5D22A088D051}" type="slidenum">
              <a:rPr lang="en-US"/>
              <a:pPr/>
              <a:t>6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064C9-243D-45EE-A1A1-A6E695BD7E08}" type="slidenum">
              <a:rPr lang="en-US"/>
              <a:pPr/>
              <a:t>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EE89-A775-4FAA-A9DB-7AD335766F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1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7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02A7-7E1D-4533-9879-575FF32B3E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8E9E-1286-4E8B-8369-5E209FC5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Absolute-Value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Section 1.7</a:t>
            </a:r>
          </a:p>
        </p:txBody>
      </p:sp>
    </p:spTree>
    <p:extLst>
      <p:ext uri="{BB962C8B-B14F-4D97-AF65-F5344CB8AC3E}">
        <p14:creationId xmlns:p14="http://schemas.microsoft.com/office/powerpoint/2010/main" val="120955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Solve each equation.</a:t>
                </a:r>
              </a:p>
              <a:p>
                <a:pPr marL="0" indent="0">
                  <a:buNone/>
                </a:pPr>
                <a:r>
                  <a:rPr lang="en-US" b="0" dirty="0"/>
                  <a:t>c)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             </m:t>
                    </m:r>
                    <m:r>
                      <a:rPr lang="en-US" b="0" i="1" smtClean="0">
                        <a:latin typeface="Cambria Math"/>
                      </a:rPr>
                      <m:t> 3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4200" dirty="0"/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2"/>
                    </a:solidFill>
                  </a:rPr>
                  <a:t>             x + 7 = 8			x + 7 = -8</a:t>
                </a:r>
              </a:p>
              <a:p>
                <a:pPr marL="0" indent="0">
                  <a:buNone/>
                </a:pPr>
                <a:r>
                  <a:rPr lang="en-US" sz="4200" b="1" dirty="0">
                    <a:solidFill>
                      <a:srgbClr val="FF0000"/>
                    </a:solidFill>
                  </a:rPr>
                  <a:t>               x = 1                           x = -15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  <a:blipFill rotWithShape="1">
                <a:blip r:embed="rId3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743200" y="3200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05400" y="3200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93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0"/>
            <a:ext cx="7726362" cy="9144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Example 3:</a:t>
            </a:r>
            <a:br>
              <a:rPr lang="en-US" sz="4000" dirty="0"/>
            </a:br>
            <a:r>
              <a:rPr lang="en-US" sz="4000" dirty="0"/>
              <a:t>Solve 3|</a:t>
            </a:r>
            <a:r>
              <a:rPr lang="en-US" sz="4000" i="1" dirty="0"/>
              <a:t>x</a:t>
            </a:r>
            <a:r>
              <a:rPr lang="en-US" sz="4000" dirty="0"/>
              <a:t> + 2| -7 = 14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Isolate the absolute value expression by adding 7 and dividing by 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	3|</a:t>
            </a:r>
            <a:r>
              <a:rPr lang="en-US" i="1" dirty="0"/>
              <a:t>x</a:t>
            </a:r>
            <a:r>
              <a:rPr lang="en-US" dirty="0"/>
              <a:t> + 2| -7 = 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	   3|</a:t>
            </a:r>
            <a:r>
              <a:rPr lang="en-US" i="1" dirty="0"/>
              <a:t>x</a:t>
            </a:r>
            <a:r>
              <a:rPr lang="en-US" dirty="0"/>
              <a:t> + 2|  = 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	     |</a:t>
            </a:r>
            <a:r>
              <a:rPr lang="en-US" i="1" dirty="0"/>
              <a:t>x</a:t>
            </a:r>
            <a:r>
              <a:rPr lang="en-US" dirty="0"/>
              <a:t> + 2|  = 7</a:t>
            </a:r>
          </a:p>
          <a:p>
            <a:pPr>
              <a:lnSpc>
                <a:spcPct val="80000"/>
              </a:lnSpc>
            </a:pPr>
            <a:r>
              <a:rPr lang="en-US" sz="2800" b="1" dirty="0"/>
              <a:t>Set up two equations to solve.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4900" b="1" dirty="0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990600" y="3733800"/>
            <a:ext cx="7924800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b="1" dirty="0"/>
              <a:t>     </a:t>
            </a:r>
            <a:r>
              <a:rPr lang="en-US" sz="2800" b="1" i="1" dirty="0"/>
              <a:t>x</a:t>
            </a:r>
            <a:r>
              <a:rPr lang="en-US" sz="2800" b="1" dirty="0"/>
              <a:t> + 2 = 7</a:t>
            </a:r>
            <a:r>
              <a:rPr lang="en-US" sz="4500" b="1" dirty="0"/>
              <a:t>		     </a:t>
            </a:r>
            <a:r>
              <a:rPr lang="en-US" sz="2800" b="1" i="1" dirty="0"/>
              <a:t>x</a:t>
            </a:r>
            <a:r>
              <a:rPr lang="en-US" sz="2800" b="1" dirty="0"/>
              <a:t> + 2 = -7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            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en-US" sz="2800" b="1" dirty="0">
                <a:solidFill>
                  <a:srgbClr val="FF0000"/>
                </a:solidFill>
              </a:rPr>
              <a:t> = 5	      or               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en-US" sz="2800" b="1" dirty="0">
                <a:solidFill>
                  <a:srgbClr val="FF0000"/>
                </a:solidFill>
              </a:rPr>
              <a:t> = -9</a:t>
            </a:r>
          </a:p>
          <a:p>
            <a:pPr eaLnBrk="0" hangingPunct="0">
              <a:buClr>
                <a:schemeClr val="folHlink"/>
              </a:buClr>
              <a:buFontTx/>
              <a:buChar char="•"/>
            </a:pPr>
            <a:r>
              <a:rPr lang="en-US" sz="2600" b="1" dirty="0">
                <a:solidFill>
                  <a:srgbClr val="CC00CC"/>
                </a:solidFill>
              </a:rPr>
              <a:t>Check:  3|</a:t>
            </a:r>
            <a:r>
              <a:rPr lang="en-US" sz="2600" b="1" i="1" dirty="0">
                <a:solidFill>
                  <a:srgbClr val="CC00CC"/>
                </a:solidFill>
              </a:rPr>
              <a:t>x</a:t>
            </a:r>
            <a:r>
              <a:rPr lang="en-US" sz="2600" b="1" dirty="0">
                <a:solidFill>
                  <a:srgbClr val="CC00CC"/>
                </a:solidFill>
              </a:rPr>
              <a:t> + 2| - 7 = 14 	      3|</a:t>
            </a:r>
            <a:r>
              <a:rPr lang="en-US" sz="2600" b="1" i="1" dirty="0">
                <a:solidFill>
                  <a:srgbClr val="CC00CC"/>
                </a:solidFill>
              </a:rPr>
              <a:t>x</a:t>
            </a:r>
            <a:r>
              <a:rPr lang="en-US" sz="2600" b="1" dirty="0">
                <a:solidFill>
                  <a:srgbClr val="CC00CC"/>
                </a:solidFill>
              </a:rPr>
              <a:t> + 2| -7 = 14</a:t>
            </a:r>
          </a:p>
          <a:p>
            <a:pPr eaLnBrk="0" hangingPunct="0"/>
            <a:r>
              <a:rPr lang="en-US" sz="2600" b="1" dirty="0">
                <a:solidFill>
                  <a:srgbClr val="CC00CC"/>
                </a:solidFill>
              </a:rPr>
              <a:t>               3|5 + 2| - 7 = 14             3|-9+ 2| -7 = 14                            	         3|7| - 7 = 14	           3|-7| -7 = 14</a:t>
            </a:r>
          </a:p>
          <a:p>
            <a:pPr eaLnBrk="0" hangingPunct="0"/>
            <a:r>
              <a:rPr lang="en-US" sz="2600" b="1" dirty="0">
                <a:solidFill>
                  <a:srgbClr val="CC00CC"/>
                </a:solidFill>
              </a:rPr>
              <a:t>                      21 - 7 = 14		 21 - 7 = 14</a:t>
            </a:r>
          </a:p>
          <a:p>
            <a:pPr eaLnBrk="0" hangingPunct="0"/>
            <a:r>
              <a:rPr lang="en-US" sz="2600" b="1" dirty="0">
                <a:solidFill>
                  <a:srgbClr val="CC00CC"/>
                </a:solidFill>
              </a:rPr>
              <a:t>	               14 = 14                     14 = 14</a:t>
            </a:r>
          </a:p>
          <a:p>
            <a:pPr eaLnBrk="0" hangingPunct="0"/>
            <a:endParaRPr lang="en-US" sz="2600" b="1" dirty="0">
              <a:solidFill>
                <a:srgbClr val="CC00CC"/>
              </a:solidFill>
            </a:endParaRPr>
          </a:p>
          <a:p>
            <a:pPr eaLnBrk="0" hangingPunct="0"/>
            <a:endParaRPr lang="en-US" sz="4500" dirty="0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 flipH="1" flipV="1">
            <a:off x="3744913" y="3389313"/>
            <a:ext cx="1031875" cy="6508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 flipV="1">
            <a:off x="2320925" y="3379788"/>
            <a:ext cx="1063625" cy="641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0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19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  <p:bldP spid="194564" grpId="0" build="p" autoUpdateAnimBg="0"/>
      <p:bldP spid="194565" grpId="0" animBg="1"/>
      <p:bldP spid="1945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1.7 Exercises: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14 – 23 </a:t>
            </a:r>
          </a:p>
        </p:txBody>
      </p:sp>
    </p:spTree>
    <p:extLst>
      <p:ext uri="{BB962C8B-B14F-4D97-AF65-F5344CB8AC3E}">
        <p14:creationId xmlns:p14="http://schemas.microsoft.com/office/powerpoint/2010/main" val="84438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 all absolute value equations have two solutions.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absolute value of zero has one solution, zero!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absolute value equals a negative, there is no solution.</a:t>
            </a:r>
          </a:p>
        </p:txBody>
      </p:sp>
    </p:spTree>
    <p:extLst>
      <p:ext uri="{BB962C8B-B14F-4D97-AF65-F5344CB8AC3E}">
        <p14:creationId xmlns:p14="http://schemas.microsoft.com/office/powerpoint/2010/main" val="143708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Solve each equation.</a:t>
                </a:r>
              </a:p>
              <a:p>
                <a:pPr marL="0" indent="0">
                  <a:buNone/>
                </a:pPr>
                <a:r>
                  <a:rPr lang="en-US" dirty="0"/>
                  <a:t>a)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            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+4=4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4200" dirty="0"/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2"/>
                    </a:solidFill>
                  </a:rPr>
                  <a:t>                            x + 7 = 0 	</a:t>
                </a:r>
              </a:p>
              <a:p>
                <a:pPr marL="0" indent="0">
                  <a:buNone/>
                </a:pPr>
                <a:r>
                  <a:rPr lang="en-US" sz="4200" b="1" dirty="0">
                    <a:solidFill>
                      <a:srgbClr val="FF0000"/>
                    </a:solidFill>
                  </a:rPr>
                  <a:t>                            x = -7	</a:t>
                </a:r>
                <a:r>
                  <a:rPr lang="en-US" sz="4200" dirty="0">
                    <a:solidFill>
                      <a:schemeClr val="tx2"/>
                    </a:solidFill>
                  </a:rPr>
                  <a:t>	</a:t>
                </a:r>
                <a:endParaRPr lang="en-US" sz="4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  <a:blipFill rotWithShape="1">
                <a:blip r:embed="rId3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572000" y="3200400"/>
            <a:ext cx="381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2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Solve each equation.</a:t>
                </a:r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b="0" dirty="0"/>
                  <a:t>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             </m:t>
                    </m:r>
                    <m:r>
                      <a:rPr lang="en-US" b="0" i="1" smtClean="0">
                        <a:latin typeface="Cambria Math"/>
                      </a:rPr>
                      <m:t> 3+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4200" dirty="0"/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2"/>
                    </a:solidFill>
                  </a:rPr>
                  <a:t>             Cannot be negative</a:t>
                </a:r>
              </a:p>
              <a:p>
                <a:pPr marL="0" indent="0">
                  <a:buNone/>
                </a:pPr>
                <a:r>
                  <a:rPr lang="en-US" sz="4200" b="1" dirty="0">
                    <a:solidFill>
                      <a:srgbClr val="FF0000"/>
                    </a:solidFill>
                  </a:rPr>
                  <a:t>                     No Solution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  <a:blipFill rotWithShape="1">
                <a:blip r:embed="rId3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191000" y="3200400"/>
            <a:ext cx="0" cy="1676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4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an Absolute value equation when you know the solutions.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Find the midpoint between the solutions.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Find the distance from the midpoint and either solution.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Write the absolute value equation: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𝑚𝑖𝑑𝑝𝑜𝑖𝑛𝑡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𝐷𝑖𝑠𝑡𝑎𝑛𝑐𝑒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𝑓𝑟𝑜𝑚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𝑚𝑖𝑑𝑝𝑜𝑖𝑛𝑡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74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Example 5: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0"/>
                <a:ext cx="9144000" cy="6019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Write an absolute value equation whose solutions are graphed.</a:t>
                </a:r>
              </a:p>
              <a:p>
                <a:pPr marL="0" indent="0">
                  <a:buNone/>
                </a:pPr>
                <a:r>
                  <a:rPr lang="en-US" dirty="0"/>
                  <a:t>a)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Midpoint = 0</a:t>
                </a:r>
              </a:p>
              <a:p>
                <a:pPr marL="0" indent="0">
                  <a:buNone/>
                </a:pPr>
                <a:r>
                  <a:rPr lang="en-US" dirty="0"/>
                  <a:t>Distance from midpoint = 3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𝑚𝑖𝑑𝑝𝑜𝑖𝑛𝑡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𝐷𝑖𝑠𝑡𝑎𝑛𝑐𝑒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𝑓𝑟𝑜𝑚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𝑚𝑖𝑑𝑝𝑜𝑖𝑛𝑡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0"/>
                <a:ext cx="9144000" cy="6019800"/>
              </a:xfrm>
              <a:blipFill rotWithShape="1">
                <a:blip r:embed="rId3"/>
                <a:stretch>
                  <a:fillRect l="-1667" t="-2126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41719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981200" y="236220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236220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Example 5: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Write an absolute value equation whose solutions are graphed.</a:t>
                </a:r>
              </a:p>
              <a:p>
                <a:pPr marL="0" indent="0">
                  <a:buNone/>
                </a:pPr>
                <a:r>
                  <a:rPr lang="en-US" dirty="0"/>
                  <a:t>b)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Midpoint = -1</a:t>
                </a:r>
              </a:p>
              <a:p>
                <a:pPr marL="0" indent="0">
                  <a:buNone/>
                </a:pPr>
                <a:r>
                  <a:rPr lang="en-US" dirty="0"/>
                  <a:t>Distance from midpoint = 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𝑚𝑖𝑑𝑝𝑜𝑖𝑛𝑡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𝐷𝑖𝑠𝑡𝑎𝑛𝑐𝑒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𝑓𝑟𝑜𝑚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𝑚𝑖𝑑𝑝𝑜𝑖𝑛𝑡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3"/>
                <a:stretch>
                  <a:fillRect l="-1667" t="-1317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41719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295400" y="236220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236220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Example 5: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Write an absolute value equation whose solutions are graphed.</a:t>
                </a:r>
              </a:p>
              <a:p>
                <a:pPr marL="0" indent="0">
                  <a:buNone/>
                </a:pPr>
                <a:r>
                  <a:rPr lang="en-US" dirty="0"/>
                  <a:t>c)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Midpoint = 2</a:t>
                </a:r>
              </a:p>
              <a:p>
                <a:pPr marL="0" indent="0">
                  <a:buNone/>
                </a:pPr>
                <a:r>
                  <a:rPr lang="en-US" dirty="0"/>
                  <a:t>Distance from midpoint = 3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𝑚𝑖𝑑𝑝𝑜𝑖𝑛𝑡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𝐷𝑖𝑠𝑡𝑎𝑛𝑐𝑒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𝑓𝑟𝑜𝑚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𝑚𝑖𝑑𝑝𝑜𝑖𝑛𝑡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3"/>
                <a:stretch>
                  <a:fillRect l="-1667" t="-1317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41719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590800" y="240030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368550"/>
            <a:ext cx="1524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9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Solve equations in one variable that contain absolute value expressions.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25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Sydney </a:t>
                </a:r>
                <a:r>
                  <a:rPr lang="en-US" dirty="0" err="1"/>
                  <a:t>Harbour</a:t>
                </a:r>
                <a:r>
                  <a:rPr lang="en-US" dirty="0"/>
                  <a:t> Bridge in Australia is 1149 meters long.</a:t>
                </a:r>
              </a:p>
              <a:p>
                <a:pPr marL="0" indent="0">
                  <a:buNone/>
                </a:pPr>
                <a:r>
                  <a:rPr lang="en-US" dirty="0"/>
                  <a:t>Because of temperatures, the bridge can expand or contract by as much as 420 millimeters.</a:t>
                </a:r>
              </a:p>
              <a:p>
                <a:pPr marL="0" indent="0">
                  <a:buNone/>
                </a:pPr>
                <a:r>
                  <a:rPr lang="en-US" dirty="0"/>
                  <a:t>Write and solve an absolute value equation to find the minimum and maximum lengths of the bridge. </a:t>
                </a:r>
              </a:p>
              <a:p>
                <a:pPr marL="0" indent="0">
                  <a:buNone/>
                </a:pPr>
                <a:r>
                  <a:rPr lang="en-US" dirty="0"/>
                  <a:t>Solution:</a:t>
                </a:r>
              </a:p>
              <a:p>
                <a:pPr marL="0" indent="0">
                  <a:buNone/>
                </a:pPr>
                <a:r>
                  <a:rPr lang="en-US" dirty="0"/>
                  <a:t>Convert millimeters to meters. </a:t>
                </a:r>
              </a:p>
              <a:p>
                <a:pPr marL="0" indent="0">
                  <a:buNone/>
                </a:pPr>
                <a:r>
                  <a:rPr lang="en-US" dirty="0"/>
                  <a:t>420 mm = 0.42 meters. </a:t>
                </a:r>
              </a:p>
              <a:p>
                <a:pPr marL="0" indent="0">
                  <a:buNone/>
                </a:pPr>
                <a:r>
                  <a:rPr lang="en-US" dirty="0"/>
                  <a:t>Midpoint = 1149</a:t>
                </a:r>
              </a:p>
              <a:p>
                <a:pPr marL="0" indent="0">
                  <a:buNone/>
                </a:pPr>
                <a:r>
                  <a:rPr lang="en-US" dirty="0"/>
                  <a:t>Distance from midpoint = 0.42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𝑚𝑖𝑑𝑝𝑜𝑖𝑛𝑡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𝐷𝑖𝑠𝑡𝑎𝑛𝑐𝑒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𝑓𝑟𝑜𝑚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𝑚𝑖𝑑𝑝𝑜𝑖𝑛𝑡</m:t>
                      </m:r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𝟏𝟏𝟒𝟗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𝟒𝟐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Now solve…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  <a:blipFill rotWithShape="1">
                <a:blip r:embed="rId3"/>
                <a:stretch>
                  <a:fillRect l="-1533" t="-2537" b="-2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t0.gstatic.com/images?q=tbn:ANd9GcQqJvXdzDa8cgfRLWeJa27Jrij9Zc-_nexoMmgwHnSsO1bipfzNX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13" y="2743200"/>
            <a:ext cx="3405087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65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"/>
            <a:ext cx="8229600" cy="1143000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9144000" cy="5715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−1149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=0.42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4200" dirty="0"/>
              </a:p>
              <a:p>
                <a:pPr marL="0" indent="0">
                  <a:buNone/>
                </a:pPr>
                <a:r>
                  <a:rPr lang="en-US" sz="3600" dirty="0">
                    <a:solidFill>
                      <a:schemeClr val="tx2"/>
                    </a:solidFill>
                  </a:rPr>
                  <a:t>       x – 1149 = 0.42         x – 1149 = -0.42</a:t>
                </a:r>
              </a:p>
              <a:p>
                <a:pPr marL="0" indent="0">
                  <a:buNone/>
                </a:pPr>
                <a:r>
                  <a:rPr lang="en-US" sz="4200" b="1" dirty="0">
                    <a:solidFill>
                      <a:srgbClr val="FF0000"/>
                    </a:solidFill>
                  </a:rPr>
                  <a:t>     x = 1149.42              x = 1148.58</a:t>
                </a:r>
              </a:p>
              <a:p>
                <a:pPr marL="0" indent="0">
                  <a:buNone/>
                </a:pPr>
                <a:endParaRPr lang="en-US" sz="42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3600" b="1" dirty="0">
                    <a:solidFill>
                      <a:srgbClr val="FF0000"/>
                    </a:solidFill>
                  </a:rPr>
                  <a:t>The minimum is 1148.58m and the maximum is 1149.42m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144000" cy="5715000"/>
              </a:xfrm>
              <a:blipFill rotWithShape="1">
                <a:blip r:embed="rId3"/>
                <a:stretch>
                  <a:fillRect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3048000" y="2057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0600" y="2057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a.cdnkic.com/fr/images/02-sydney-harbour-bridge-sydney_tcm10-1569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6562"/>
            <a:ext cx="2463800" cy="175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8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(5 minutes)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3600" dirty="0"/>
                  <a:t>On a separate piece of paper: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DESCRIBE the steps you would use to solve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(We will share these with the class and I will collect this for a classwork grade)</a:t>
                </a:r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41" t="-2965" r="-1704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305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1.7 Additional Practice Worksheet</a:t>
            </a:r>
          </a:p>
        </p:txBody>
      </p:sp>
    </p:spTree>
    <p:extLst>
      <p:ext uri="{BB962C8B-B14F-4D97-AF65-F5344CB8AC3E}">
        <p14:creationId xmlns:p14="http://schemas.microsoft.com/office/powerpoint/2010/main" val="121642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Exploration: </a:t>
            </a:r>
          </a:p>
          <a:p>
            <a:pPr marL="0" indent="0" algn="ctr">
              <a:buNone/>
            </a:pPr>
            <a:r>
              <a:rPr lang="en-US" sz="4000" dirty="0"/>
              <a:t>Solving Absolute-Value Equations</a:t>
            </a:r>
          </a:p>
        </p:txBody>
      </p:sp>
    </p:spTree>
    <p:extLst>
      <p:ext uri="{BB962C8B-B14F-4D97-AF65-F5344CB8AC3E}">
        <p14:creationId xmlns:p14="http://schemas.microsoft.com/office/powerpoint/2010/main" val="123094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Fact: 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Engineers can solve absolute-value equations to calculate the length of the deck of a bridge. </a:t>
            </a:r>
          </a:p>
        </p:txBody>
      </p:sp>
      <p:pic>
        <p:nvPicPr>
          <p:cNvPr id="1026" name="Picture 2" descr="http://danny.oz.au/travel/scotland/p/4394-millennium-brid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50673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230188"/>
            <a:ext cx="8680450" cy="914400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05775" cy="4724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Absolute value is denoted by the bars |3|.</a:t>
            </a:r>
          </a:p>
          <a:p>
            <a:endParaRPr lang="en-US" sz="3600" dirty="0"/>
          </a:p>
          <a:p>
            <a:r>
              <a:rPr lang="en-US" sz="3600" dirty="0"/>
              <a:t>Absolute value represents the distance a number is from 0.  </a:t>
            </a:r>
          </a:p>
          <a:p>
            <a:r>
              <a:rPr lang="en-US" sz="3600" dirty="0"/>
              <a:t>It is always positive.</a:t>
            </a:r>
          </a:p>
          <a:p>
            <a:endParaRPr lang="en-US" sz="3600" dirty="0"/>
          </a:p>
          <a:p>
            <a:r>
              <a:rPr lang="en-US" sz="3600" dirty="0"/>
              <a:t> |8| = 8  and  |-8| = 8</a:t>
            </a:r>
          </a:p>
        </p:txBody>
      </p:sp>
    </p:spTree>
    <p:extLst>
      <p:ext uri="{BB962C8B-B14F-4D97-AF65-F5344CB8AC3E}">
        <p14:creationId xmlns:p14="http://schemas.microsoft.com/office/powerpoint/2010/main" val="30890852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12238" cy="838200"/>
          </a:xfrm>
        </p:spPr>
        <p:txBody>
          <a:bodyPr/>
          <a:lstStyle/>
          <a:p>
            <a:r>
              <a:rPr lang="en-US" sz="4800" b="1"/>
              <a:t>Solving absolute value equations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881188"/>
            <a:ext cx="9144000" cy="4870450"/>
          </a:xfrm>
        </p:spPr>
        <p:txBody>
          <a:bodyPr/>
          <a:lstStyle/>
          <a:p>
            <a:r>
              <a:rPr lang="en-US" dirty="0"/>
              <a:t>First, isolate the absolute value expression.</a:t>
            </a:r>
          </a:p>
          <a:p>
            <a:r>
              <a:rPr lang="en-US" dirty="0"/>
              <a:t>Set up two equations to solve. </a:t>
            </a:r>
          </a:p>
          <a:p>
            <a:pPr lvl="1">
              <a:buFontTx/>
              <a:buChar char="•"/>
            </a:pPr>
            <a:r>
              <a:rPr lang="en-US" sz="3200" dirty="0"/>
              <a:t>For the first equation, drop the absolute value bars and solve the equation.</a:t>
            </a:r>
          </a:p>
          <a:p>
            <a:pPr lvl="1">
              <a:buFontTx/>
              <a:buChar char="•"/>
            </a:pPr>
            <a:r>
              <a:rPr lang="en-US" sz="3200" dirty="0"/>
              <a:t>For the second equation, drop the bars, make the opposite side negative, and solve the equation.</a:t>
            </a:r>
          </a:p>
          <a:p>
            <a:r>
              <a:rPr lang="en-US" b="1" i="1" u="sng" dirty="0">
                <a:solidFill>
                  <a:srgbClr val="990033"/>
                </a:solidFill>
              </a:rPr>
              <a:t>Always check the solutions!!!!!!!!!!!!!!!!! </a:t>
            </a:r>
          </a:p>
        </p:txBody>
      </p:sp>
    </p:spTree>
    <p:extLst>
      <p:ext uri="{BB962C8B-B14F-4D97-AF65-F5344CB8AC3E}">
        <p14:creationId xmlns:p14="http://schemas.microsoft.com/office/powerpoint/2010/main" val="21842606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152400"/>
            <a:ext cx="7726362" cy="8382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Example 1:</a:t>
            </a:r>
            <a:br>
              <a:rPr lang="en-US" sz="4000" dirty="0"/>
            </a:br>
            <a:r>
              <a:rPr lang="en-US" sz="4000" dirty="0"/>
              <a:t>Solve 6|5</a:t>
            </a:r>
            <a:r>
              <a:rPr lang="en-US" sz="4000" i="1" dirty="0"/>
              <a:t>x</a:t>
            </a:r>
            <a:r>
              <a:rPr lang="en-US" sz="4000" dirty="0"/>
              <a:t> + 2| = 312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19175"/>
            <a:ext cx="8305800" cy="5029200"/>
          </a:xfrm>
        </p:spPr>
        <p:txBody>
          <a:bodyPr/>
          <a:lstStyle/>
          <a:p>
            <a:r>
              <a:rPr lang="en-US" sz="2400" b="1" dirty="0"/>
              <a:t>Isolate the absolute value expression by dividing by 6.</a:t>
            </a:r>
          </a:p>
          <a:p>
            <a:pPr>
              <a:buFontTx/>
              <a:buNone/>
            </a:pPr>
            <a:r>
              <a:rPr lang="en-US" dirty="0"/>
              <a:t>                   6|5</a:t>
            </a:r>
            <a:r>
              <a:rPr lang="en-US" i="1" dirty="0"/>
              <a:t>x</a:t>
            </a:r>
            <a:r>
              <a:rPr lang="en-US" dirty="0"/>
              <a:t> + 2| = 312</a:t>
            </a:r>
          </a:p>
          <a:p>
            <a:pPr>
              <a:buFontTx/>
              <a:buNone/>
            </a:pPr>
            <a:r>
              <a:rPr lang="en-US" dirty="0"/>
              <a:t>                     |5</a:t>
            </a:r>
            <a:r>
              <a:rPr lang="en-US" i="1" dirty="0"/>
              <a:t>x</a:t>
            </a:r>
            <a:r>
              <a:rPr lang="en-US" dirty="0"/>
              <a:t> + 2| = 52</a:t>
            </a:r>
          </a:p>
          <a:p>
            <a:r>
              <a:rPr lang="en-US" sz="2400" b="1" dirty="0"/>
              <a:t>Set up two equations to solve</a:t>
            </a:r>
            <a:r>
              <a:rPr lang="en-US" sz="2000" dirty="0"/>
              <a:t>.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762000" y="3429000"/>
            <a:ext cx="7924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dirty="0"/>
              <a:t>5</a:t>
            </a:r>
            <a:r>
              <a:rPr lang="en-US" sz="3200" b="1" i="1" dirty="0"/>
              <a:t>x</a:t>
            </a:r>
            <a:r>
              <a:rPr lang="en-US" sz="3200" b="1" dirty="0"/>
              <a:t> + 2 = 52		5</a:t>
            </a:r>
            <a:r>
              <a:rPr lang="en-US" sz="3200" b="1" i="1" dirty="0"/>
              <a:t>x</a:t>
            </a:r>
            <a:r>
              <a:rPr lang="en-US" sz="3200" b="1" dirty="0"/>
              <a:t> + 2 = -52</a:t>
            </a:r>
          </a:p>
          <a:p>
            <a:pPr eaLnBrk="0" hangingPunct="0"/>
            <a:r>
              <a:rPr lang="en-US" sz="3200" b="1" dirty="0"/>
              <a:t>      5</a:t>
            </a:r>
            <a:r>
              <a:rPr lang="en-US" sz="3200" b="1" i="1" dirty="0"/>
              <a:t>x</a:t>
            </a:r>
            <a:r>
              <a:rPr lang="en-US" sz="3200" b="1" dirty="0"/>
              <a:t> = 50		      5</a:t>
            </a:r>
            <a:r>
              <a:rPr lang="en-US" sz="3200" b="1" i="1" dirty="0"/>
              <a:t>x</a:t>
            </a:r>
            <a:r>
              <a:rPr lang="en-US" sz="3200" b="1" dirty="0"/>
              <a:t> = -54</a:t>
            </a:r>
          </a:p>
          <a:p>
            <a:pPr eaLnBrk="0" hangingPunct="0"/>
            <a:r>
              <a:rPr lang="en-US" sz="3200" b="1" dirty="0"/>
              <a:t>        </a:t>
            </a:r>
            <a:r>
              <a:rPr lang="en-US" sz="3200" b="1" i="1" dirty="0">
                <a:solidFill>
                  <a:srgbClr val="FF0000"/>
                </a:solidFill>
              </a:rPr>
              <a:t>x</a:t>
            </a:r>
            <a:r>
              <a:rPr lang="en-US" sz="3200" b="1" dirty="0">
                <a:solidFill>
                  <a:srgbClr val="FF0000"/>
                </a:solidFill>
              </a:rPr>
              <a:t> = 10	      or       </a:t>
            </a:r>
            <a:r>
              <a:rPr lang="en-US" sz="3200" b="1" i="1" dirty="0">
                <a:solidFill>
                  <a:srgbClr val="FF0000"/>
                </a:solidFill>
              </a:rPr>
              <a:t>x</a:t>
            </a:r>
            <a:r>
              <a:rPr lang="en-US" sz="3200" b="1" dirty="0">
                <a:solidFill>
                  <a:srgbClr val="FF0000"/>
                </a:solidFill>
              </a:rPr>
              <a:t> = -10.8</a:t>
            </a:r>
          </a:p>
          <a:p>
            <a:pPr eaLnBrk="0" hangingPunct="0"/>
            <a:endParaRPr lang="en-US" sz="3200" b="1" dirty="0"/>
          </a:p>
          <a:p>
            <a:pPr eaLnBrk="0" hangingPunct="0">
              <a:buClr>
                <a:schemeClr val="folHlink"/>
              </a:buClr>
              <a:buFontTx/>
              <a:buChar char="•"/>
            </a:pPr>
            <a:r>
              <a:rPr lang="en-US" b="1" dirty="0">
                <a:solidFill>
                  <a:srgbClr val="CC00CC"/>
                </a:solidFill>
              </a:rPr>
              <a:t>Check:   6|5</a:t>
            </a:r>
            <a:r>
              <a:rPr lang="en-US" b="1" i="1" dirty="0">
                <a:solidFill>
                  <a:srgbClr val="CC00CC"/>
                </a:solidFill>
              </a:rPr>
              <a:t>x</a:t>
            </a:r>
            <a:r>
              <a:rPr lang="en-US" b="1" dirty="0">
                <a:solidFill>
                  <a:srgbClr val="CC00CC"/>
                </a:solidFill>
              </a:rPr>
              <a:t> + 2| = 312	        6|5</a:t>
            </a:r>
            <a:r>
              <a:rPr lang="en-US" b="1" i="1" dirty="0">
                <a:solidFill>
                  <a:srgbClr val="CC00CC"/>
                </a:solidFill>
              </a:rPr>
              <a:t>x</a:t>
            </a:r>
            <a:r>
              <a:rPr lang="en-US" b="1" dirty="0">
                <a:solidFill>
                  <a:srgbClr val="CC00CC"/>
                </a:solidFill>
              </a:rPr>
              <a:t> + 2| = 312</a:t>
            </a:r>
          </a:p>
          <a:p>
            <a:pPr eaLnBrk="0" hangingPunct="0"/>
            <a:r>
              <a:rPr lang="en-US" b="1" dirty="0">
                <a:solidFill>
                  <a:srgbClr val="CC00CC"/>
                </a:solidFill>
              </a:rPr>
              <a:t>              6|5(10)+2| = 312       6|5(-10.8)+ 2| = 312</a:t>
            </a:r>
          </a:p>
          <a:p>
            <a:pPr eaLnBrk="0" hangingPunct="0"/>
            <a:r>
              <a:rPr lang="en-US" b="1" dirty="0">
                <a:solidFill>
                  <a:srgbClr val="CC00CC"/>
                </a:solidFill>
              </a:rPr>
              <a:t>	           6|52| = 312                    6|-52| = 312</a:t>
            </a:r>
          </a:p>
          <a:p>
            <a:pPr eaLnBrk="0" hangingPunct="0"/>
            <a:r>
              <a:rPr lang="en-US" b="1" dirty="0">
                <a:solidFill>
                  <a:srgbClr val="CC00CC"/>
                </a:solidFill>
              </a:rPr>
              <a:t>                         312 = 312                       312 = 312</a:t>
            </a:r>
          </a:p>
        </p:txBody>
      </p:sp>
      <p:sp>
        <p:nvSpPr>
          <p:cNvPr id="193541" name="Line 5"/>
          <p:cNvSpPr>
            <a:spLocks noChangeShapeType="1"/>
          </p:cNvSpPr>
          <p:nvPr/>
        </p:nvSpPr>
        <p:spPr bwMode="auto">
          <a:xfrm flipV="1">
            <a:off x="2209800" y="3073400"/>
            <a:ext cx="822325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 flipH="1" flipV="1">
            <a:off x="4110038" y="3073400"/>
            <a:ext cx="766762" cy="431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45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93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93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93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  <p:bldP spid="193540" grpId="0" build="p" autoUpdateAnimBg="0"/>
      <p:bldP spid="193541" grpId="0" animBg="1"/>
      <p:bldP spid="1935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each equation.</a:t>
                </a:r>
              </a:p>
              <a:p>
                <a:pPr marL="0" indent="0">
                  <a:buNone/>
                </a:pPr>
                <a:r>
                  <a:rPr lang="en-US" dirty="0"/>
                  <a:t>a)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            x = 4                             x = -4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209800" y="29718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267200" y="29718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4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Solve each equation.</a:t>
                </a:r>
              </a:p>
              <a:p>
                <a:pPr marL="514350" indent="-514350">
                  <a:buAutoNum type="alphaLcParenR" startAt="2"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              4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4200" dirty="0"/>
              </a:p>
              <a:p>
                <a:pPr marL="0" indent="0">
                  <a:buNone/>
                </a:pPr>
                <a:r>
                  <a:rPr lang="en-US" sz="4200" dirty="0">
                    <a:solidFill>
                      <a:schemeClr val="tx2"/>
                    </a:solidFill>
                  </a:rPr>
                  <a:t>             x + 2 = 6			x + 2 = -6</a:t>
                </a:r>
              </a:p>
              <a:p>
                <a:pPr marL="0" indent="0">
                  <a:buNone/>
                </a:pPr>
                <a:r>
                  <a:rPr lang="en-US" sz="4200" b="1" dirty="0">
                    <a:solidFill>
                      <a:srgbClr val="FF0000"/>
                    </a:solidFill>
                  </a:rPr>
                  <a:t>               x = 4                           x = -8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86400"/>
              </a:xfrm>
              <a:blipFill rotWithShape="1">
                <a:blip r:embed="rId3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743200" y="3200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05400" y="3200400"/>
            <a:ext cx="12954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31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688</Words>
  <Application>Microsoft Office PowerPoint</Application>
  <PresentationFormat>On-screen Show (4:3)</PresentationFormat>
  <Paragraphs>190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Office Theme</vt:lpstr>
      <vt:lpstr>Solving Absolute-Value Equations</vt:lpstr>
      <vt:lpstr>Objective</vt:lpstr>
      <vt:lpstr>Classwork:</vt:lpstr>
      <vt:lpstr>Random Fact: Why learn this?</vt:lpstr>
      <vt:lpstr>PowerPoint Presentation</vt:lpstr>
      <vt:lpstr>Solving absolute value equations</vt:lpstr>
      <vt:lpstr>Example 1: Solve 6|5x + 2| = 312</vt:lpstr>
      <vt:lpstr>Example 2:</vt:lpstr>
      <vt:lpstr>Example 2:</vt:lpstr>
      <vt:lpstr>Example 2:</vt:lpstr>
      <vt:lpstr>Example 3: Solve 3|x + 2| -7 = 14</vt:lpstr>
      <vt:lpstr>Homework:</vt:lpstr>
      <vt:lpstr>Note!</vt:lpstr>
      <vt:lpstr>Example 4:</vt:lpstr>
      <vt:lpstr>Example 4:</vt:lpstr>
      <vt:lpstr>Writing an Absolute value equation when you know the solutions.</vt:lpstr>
      <vt:lpstr>Example 5: </vt:lpstr>
      <vt:lpstr>Example 5: </vt:lpstr>
      <vt:lpstr>Example 5: </vt:lpstr>
      <vt:lpstr>Example 6:</vt:lpstr>
      <vt:lpstr>Example 6:</vt:lpstr>
      <vt:lpstr>Exit Ticket (5 minutes)</vt:lpstr>
      <vt:lpstr>Homework: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Absolute-Value Equations</dc:title>
  <dc:creator>Kimberly</dc:creator>
  <cp:lastModifiedBy>Cassandra</cp:lastModifiedBy>
  <cp:revision>12</cp:revision>
  <dcterms:created xsi:type="dcterms:W3CDTF">2013-06-30T19:18:47Z</dcterms:created>
  <dcterms:modified xsi:type="dcterms:W3CDTF">2019-09-15T23:43:53Z</dcterms:modified>
</cp:coreProperties>
</file>