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7" r:id="rId12"/>
    <p:sldId id="269" r:id="rId13"/>
    <p:sldId id="270" r:id="rId14"/>
    <p:sldId id="268" r:id="rId15"/>
    <p:sldId id="277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346F1-3939-43F4-9830-18DAF389B49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5764-C15F-499E-B480-C3BC6D5E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5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4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4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1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58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8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8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63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7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4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9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5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764-C15F-499E-B480-C3BC6D5E6E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8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8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0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DC62-70DD-4821-A440-E51B1E4E39D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5F3A-4737-45EB-B49E-B051412C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Solving Absolute-Value Inequalities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Section 2.7</a:t>
            </a:r>
          </a:p>
        </p:txBody>
      </p:sp>
    </p:spTree>
    <p:extLst>
      <p:ext uri="{BB962C8B-B14F-4D97-AF65-F5344CB8AC3E}">
        <p14:creationId xmlns:p14="http://schemas.microsoft.com/office/powerpoint/2010/main" val="256354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&gt;5</m:t>
                    </m:r>
                  </m:oMath>
                </a14:m>
                <a:r>
                  <a:rPr lang="en-US" dirty="0"/>
                  <a:t> is all real numbers whose distance from 0 is greater than 5 units.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solutions are all numbers less than -5 OR greater than 5.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x &lt; - 5 OR x &gt; 5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So…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&gt;5</m:t>
                    </m:r>
                  </m:oMath>
                </a14:m>
                <a:r>
                  <a:rPr lang="en-US" dirty="0"/>
                  <a:t> can be rewritten as x &lt; - 5 OR x &gt; 5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  <a:blipFill rotWithShape="1">
                <a:blip r:embed="rId3"/>
                <a:stretch>
                  <a:fillRect l="-267" r="-1400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5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Absolute-Value Inequalities Involving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The solution to 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 algn="ctr">
                  <a:buNone/>
                </a:pPr>
                <a:r>
                  <a:rPr lang="en-US" dirty="0"/>
                  <a:t>x &lt; -a    OR    x &gt; a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same is true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1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each inequality and graph the solution.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+14≥19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</m:oMath>
                </a14:m>
                <a:r>
                  <a:rPr lang="en-US" b="0" dirty="0"/>
                  <a:t> 5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x ≤ -5 OR x ≥ 5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56592"/>
            <a:ext cx="7620000" cy="5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743200" y="5029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029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838200" y="5143500"/>
            <a:ext cx="1905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62600" y="5143500"/>
            <a:ext cx="2133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each inequality and graph the solution.</a:t>
                </a:r>
              </a:p>
              <a:p>
                <a:pPr marL="0" indent="0">
                  <a:buNone/>
                </a:pPr>
                <a:r>
                  <a:rPr lang="en-US" dirty="0"/>
                  <a:t>b) 3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&gt;5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x + 2 &lt; -2   OR   x + 2 &gt; 2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x &lt; -4  OR  x &gt; 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56592"/>
            <a:ext cx="7620000" cy="5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5029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5029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5156200"/>
            <a:ext cx="1524000" cy="0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43400" y="51435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Way to 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Less </a:t>
            </a:r>
            <a:r>
              <a:rPr lang="en-US" dirty="0" err="1"/>
              <a:t>thAND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AND</a:t>
            </a:r>
          </a:p>
          <a:p>
            <a:pPr marL="0" indent="0" algn="ctr">
              <a:buNone/>
            </a:pPr>
            <a:endParaRPr lang="en-US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dirty="0" err="1">
                <a:sym typeface="Wingdings" pitchFamily="2" charset="2"/>
              </a:rPr>
              <a:t>GreatOR</a:t>
            </a:r>
            <a:r>
              <a:rPr lang="en-US" dirty="0">
                <a:sym typeface="Wingdings" pitchFamily="2" charset="2"/>
              </a:rPr>
              <a:t>  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2.7 Exercises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20 – 31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2 Test on Thursday </a:t>
            </a:r>
          </a:p>
        </p:txBody>
      </p:sp>
    </p:spTree>
    <p:extLst>
      <p:ext uri="{BB962C8B-B14F-4D97-AF65-F5344CB8AC3E}">
        <p14:creationId xmlns:p14="http://schemas.microsoft.com/office/powerpoint/2010/main" val="329515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encrypted-tbn2.gstatic.com/images?q=tbn:ANd9GcThCyfZl1qRwZRKrr01vpJFIQgbm1wcO3X1ejK_ZIBdX2lLgjKb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362200"/>
            <a:ext cx="234359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/>
              <a:t>Example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9144000" cy="54864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Some fire extinguishers contain pressurized water. </a:t>
                </a:r>
              </a:p>
              <a:p>
                <a:pPr marL="0" indent="0">
                  <a:buNone/>
                </a:pPr>
                <a:r>
                  <a:rPr lang="en-US" dirty="0"/>
                  <a:t>The water pressure should be 162.5 psi, but it is acceptable for the pressure to differ from this value by at most 12.5 psi.</a:t>
                </a:r>
              </a:p>
              <a:p>
                <a:pPr marL="0" indent="0">
                  <a:buNone/>
                </a:pPr>
                <a:r>
                  <a:rPr lang="en-US" dirty="0"/>
                  <a:t>Write and solve an absolute-value inequality to find the range of acceptable pressures.</a:t>
                </a:r>
              </a:p>
              <a:p>
                <a:pPr marL="0" indent="0">
                  <a:buNone/>
                </a:pPr>
                <a:r>
                  <a:rPr lang="en-US" dirty="0"/>
                  <a:t>Graph the solutions.</a:t>
                </a:r>
              </a:p>
              <a:p>
                <a:pPr marL="0" indent="0">
                  <a:buNone/>
                </a:pPr>
                <a:r>
                  <a:rPr lang="en-US" dirty="0"/>
                  <a:t>Solution: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The difference between p and the ideal pressure is at most 12.5 psi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−162.5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12.5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−162.5≥−12.5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𝐴𝑁𝐷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−162.6≤12.5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150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𝐴𝑁𝐷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≤175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150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≤1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9144000" cy="5486400"/>
              </a:xfrm>
              <a:blipFill rotWithShape="1">
                <a:blip r:embed="rId4"/>
                <a:stretch>
                  <a:fillRect l="-1200" t="-1667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29300"/>
            <a:ext cx="77628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81800" y="57785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5791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6" idx="6"/>
          </p:cNvCxnSpPr>
          <p:nvPr/>
        </p:nvCxnSpPr>
        <p:spPr>
          <a:xfrm>
            <a:off x="6172200" y="59055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 descr="data:image/jpeg;base64,/9j/4AAQSkZJRgABAQAAAQABAAD/2wCEAAkGBxATEhQQEhAVFRAQEBIVFRUWERAVFRQSFRcWFxURFBUYHiggGBolGxQUITEhJSorLi4uGB8zODQsNyguLisBCgoKDg0OGxAQGzAkHCQsNywsLS8sLS8sLCwsLCwsLDQsLC8sLCw3LCwsLCwsLCwsLCwsLCwsLCwsLDQsKyssK//AABEIAOEA4QMBIgACEQEDEQH/xAAcAAEAAQUBAQAAAAAAAAAAAAAABgEEBQcIAwL/xABJEAACAQMABQcHCAYIBwAAAAAAAQIDBBEFBhIhMQcTIkFRYXEzcpGhsbLBIyQyQnOBgtEUNFJ0krMlNUNioqPC0hUWU2OT4fH/xAAaAQEAAgMBAAAAAAAAAAAAAAAAAgMBBAUG/8QALhEBAAICAAQEBAUFAAAAAAAAAAECAxEEEiExBTJBUXGBscEiQkOR0RMUM2Gh/9oADAMBAAIRAxEAPwDeIAAAAAAAKAAAAAAAAAAACzu9K21LytxSh59WEfazA3vKNoinxvYSa6qaqVPXBNASoGt73lm0bHydO4qvtjThFf45J+osLLlglXuKNtQsN9atCGZV+koya2pKMY9Sy+PUBtcAAAABUAAAAAAAAAAAAAAAAAAUAAAAxesWnqFnRdetLdnEYr6VSfVCK7d33JAZQ8JXtJS2HVgp4zsucc47cZOetaNfr+9qc1Cc4QnLEKFDbzLubj0qksZz1dyL/UfVrStGrOtLR9VKdJrMnTg23JPepS2up8UGYhufWDSjpWtxWouM6tG3q1IRypZnGLcU0urODm/TekNJVak3O5rVuLk6VWtUopviko9FY7DatXRl81OpXoKlQjHM81IuUoJLMIqLe98d+7cRKrhJcVFxahCDjGNNLGNmPBJY/wDeSM20upgm1ZnfSGOs9RJ3nNqzlTctmfOznUezJxcYuSaT+ttbl1Y8XKdG8h8n+sX34aVPf/HN/wCkj2nre4lbPmYVXOjUUtqlzm1BJNKXR6S4SXg12GN0Jyn6Wtt36Rz0IvZcLiG3hrjHbTU8+MjNbbjaGXHOO01luO25LdFqXOVac69TEU3UqOKeylFZp0tmHCK6vWSfR2hbWgsULelS8ynGL9KWTWuheW63liN3azpPrlTfOx/heJL1k+0HrbYXeFb3VOcms7G1s1P/AByxL1GVbNgAAAAKgAAAAAAAAAAAAAAAAACgAAHPPKXp+d3eSjBt0qUpUaMV1pSUZzS/anU3LujE3prLpD9HtLm4XGhbVqi8YwbXrSND8nujVU0pbU2swoy2nnfuoU3JN/jcQNucnmplKwoRcop3lSKdapxab381B9UVw78ZJdgpkweldbbKg3GdZOa+rDpS+9IxMxCVaWvOqxt6a4VXCyuaixmnb1JrPDMIuST7so0nWv4KNOUqXRkuhlt4w963cUs9eCaa2a90rihUtqacVWi4Sk0pNwaw44X0c9u81hd3c3GEMLFPawuzOM5fXwNfJeN9Hd8P4PJFZ5o11bK5Mrybv6lFrCjaVJz3R6U9uik93DCb8cvJsXSeg7W4i417enUUuO1CLb+/iaO1K1mVrcyuauZTnTdOX96LcX2bmnBG1dFcoFlVwnJwb7cNelfkWY7xrTT47hMsZOaKzph9L8jmjKuXSdWhJ/sT2oL8M8+pohmk+Ra+pvatrmnVcXmOduhNY3pxfSWe/KN50LiE1tQkpRfWmmepa5kwjWoN/c1LVU7yEo3lu+bqqSw5Y+hVyt0tqON63ZTJKAAAAFQAAAAAAAAAAAAAAAAABQAARvlH/qu9/dqno6zVPJNL+mMf9i69tM3Frla87YXlJcZ2dxFeLpyx6zRnJvdqGmbd9VbnIZ8+k5L1xQIT3lf1jq09izpTcOcg6lWUW1Jwy4xpp9SbTb8EausaU6klGPX6F3kx5Z/16P7rT9+ZG9WX8r+F+1Gpkndnp/D6xTh4tEdWQvNEypw2muj25XsMRJRJfpbLoTz1JEGrcWV2jTf4e82jquqNspPCWW+CwfWkdGVKa2nHC6+49dX/AC9Pz0ZvWryc/u9qMxHRDNlmMkVYfVzWm4s6kakJvYi1t089GpDO9NcNrGcS48Doq3rKcYzX0ZxUl4NZRyrU4PwZ1Fob9Xo/YUvcRsYZcPxalYtW0R1legAucgAAFQAAAAAAAAAAAAAAAAABQAAfNSCknF8JJp+D3M5b0bUdreWknxt7ijCT+zqc3P1ZOpjl/lAt9i9uacdzhc1pRf2ktte8gJjy0fr8f3Wn79Qjmq/lfwv4FdedZoXlaFxGE4pUKVNqWzlyjtNy3Ph0i21ZultuWHhLHV1//DWvS023p6DheLw04eKzbql+mnihP8PtIRPiS3WXSEI2/wBGXSa7PzIZcXUFiW/D7vFf6WRvjt7NnhuNwVjraGW1f8vT89Gb1q8nLxj7URnQGkKfPU/pfTXUZvWfSFNxnHfmOG93evzEUtrshm4rDOSJi0IlPr8GdR6H/V6P2FL3Ecqyu4PKT6n1M6i1ZvKda0oVabzCVGGHhrOFh7n3pl2KJju53ieWmTl5Z2ygALXKAABUAAAAAAAAAAAAAAAAAAUAAA515X7ZRv7l9cp0ZZ7pUorHpizoo0Fy1xxf1O+hbP8AmL4AWq1eldK35qNOOzoywcs7lKpKm9qbwt8m1vZltEalVqTcpc3spZeHPdjr+j2ZPbUCqnBZ+raWUOv6sJrqJ3SinB9Hc48E85T6uJGKRPVu/wBzyVimo7e0IjprQKq0VCPNOSkuLlhb0uztaRGqmpdSXCVFx6lzj7cbljtl6zZtZ0ISa2J7UcS3Jb/oy3b+PRj/AAlvQ/RtqMYU6ieI7LUKiUctPc092Hx8H1CcW+qdOMx1jXL/AMhANF6oOE4SlzOE87qjz0ePUZHTOrEqqnsRg5PCb233bvQkTarbUNtLC2stcZde9prO/t+7PUK1rCC6K447Xw3LiZjHpG/FUnrFY38IaevdSq9OE6jhDZpwlJ4m28RWXhY7EdC6uWkKVrQp047MI0YYWW8ZSb3vvbIHrDlWtz0V+q196a/6cu82JoryNL7Gn7qGtKc2SMlYnUR8F0ADLXAABUAAAAAAAAAAAAAAAAAAUAAA0Py4R+fSfbZ2z/zK5vg0Ry4v58/3O3/mVwPTksnmE32Rorr6lM2TTqLZe/ct7fd3s1fySL5Os8vykOx/t7t5s+g8rHVu6sdZKnZPL5vlH0W95TtnJ7VWClLGU3Ry9yeOks4aSKwlZx6cJUIv9qLpJrOetduH6ylWnQnVlDnZqqllxU2kljG7du3e0+Vo+gtpqc3lYaU1JLGOCxuf5skjPN6viULd7Py0VJ9JNVY5ynnaj4YfoZ73a3JprfjGMYefafDsIppxTbT3bTTi0+rhv6ytynsraxnu4dZhiYj0YjWSb/Q7pNYxa1+v+5I2BozyNL7Kn7qNd6wRzaXPZ+i19+zj+zfWbF0d5Kn9lD3UQnun+T5/wuQAEAAAVAAAAAAAAAAAAAAAAAAFAAANDcuD+fS/c7Zf5ldm+TQXLa/n8+63tl66r+IHryT5VKr0c5nB8ccVI2RRae7DTe7dLOO9d5r7kwjilPvjQfphn4mwbZ7/AL11eBKnZLL5v2+jHaRoVFVlKO7OMSS3t7liT5p4T8er0elCN3PMo1HsxaS+UitrHHaTpZWeP3l7d26lONTnJJx4bM1GOP70evj6y7jJvdtptdiWfazJNo1HqxUbe62oylUeymsrnKeN3F+Tzwz1ntpDZljrXc32l5NRW6Usvva3+KLO9hHdhLGOzdxCMztG9Z91pcY3fN6q+5xa+JtCw8lT+zh7qNX62y+Z3G5eQnwjHsNo2Pk6f2cPdRCe6f6cfH+HuAAgAACoAAAAAAAAAAAAAAAAAAoAABz9y1S+f1fsrZeqb+J0Cah5SNWoV7i4rSqSTjzSwlHHRp7uP3g1tYcnNP5J72vkbR7u+hF/EnEF0ZNZyoPrIvqVbqMHjL+StI8P2LenEluFGMpSfRjHL3/VW98e4lTsllj8f7fRE7/Ri2IVqdWcIwp2lRYr1Xt1KtRbUZJy4KK/xvsPuGj6dWrWf6ZVlcSv6qVKFxWSpU4uXQqQT6McLO08LOysmVsa1rNKc6NOEZNOlLEZbUFJRVTOysdLcsZ7j32bKo5ShGnKpJbbTpxTnl8ZdHpb2+PXnsJ7V6hFbivCMrWlOrXnOdtOMHG5q55yEuhOaTxOLTnmTTzsozOjY1NmShPbiriWXKalxjFuKk2+gm3w347zIy0fSk4t21J83FRjiC6MVnEV0NyTb9J7U7NRWyoKC4pRisceL3LeY2zphtcc/wDD7jKSfMy+i8riuDwjZVovk4eZH2I1prkkrG5Wc/JPt7UbMt10Y+bH2Irnut/Tj4z9nqAArAABUAAAAAAAAAAAAAAAAAAUAAAhOtNGO1WyuOM9/QRNiHa0rp1fCPuo0uPmYx7j3bHCxE5GpbvS1eg48zUcE8ppYw1FRSWH2IvdF643kpc3OalCW7DhD1rG8wOlpZcV2Sq+9j4HxouWKkX3leG9uSOr0ccNitTdqxtPL/WStThHZjSw3wdKONy7DF/883CbxSoLPZSx7H3IttPvoR8fgR1v4l05b+7OHgeHtXc0hNdH653NSai4U0sZ3Rln05K6a1yuKeFFQy+2L4ekjGhpfKR8GfOn55njsEZbe6u3BYIvrlh96T1pu61OdKc47E1hpQSyvE6PpcF4L2HK6R1TDgvBFuKZne3M8Tx0pyxWNd/s+gAXOUAACoAAAAAAAAAAAAAAAAAAoAABF9YrCrOU3Cm5JqOMeGCUDBTnwxlryynjyTS24c0axW8qVXmpx2akHPajuytqW1HOO5pllZvpLxRn+Ur+s7nz6f8ALgR6h9JeJqxTk/DHo9dw0zbFEz6wkem30I+JH5cfSZ3TT6MPB/AwUuPpMy2MHlZDQvlF5r+B4aalmpLuPTRf0/w/kWl5LMpPvEK7R+Nb0l0l5y9p1PE5btl04+fH2o6libOH1cHxfzV+f2VABc5AAAKgAAAAAAAAAAAAAAAAACgAAAADnvlI/rO68+H8uBH6PEkXKTH+krnvlD+XAjtNmlfzS9hwf+Cvw+zNaXe6Hm/kYd/mZO6k5Rjn6qLBrfw7SE92zi6Ve1i978xlnMvbak9/fHBaVImUZ7qWcflaa7akPeR1EjmLRkM16S7a9Jf44nTqNnD2l5/xfzVVABc5AAAKgAAAAAAAAAAAAAAAAACgAAAADR3KVo+cr6rUisp4T7cpY/IjVvZtb2sE710qJ3FXfwqNegidR7zSv3ep4S8/0ax/p5VDxPWseSZFuR2e1JFrd2jzlIu6JcREK7W1Lx1XsJu4pylFqMJqWWsb1wXpx6DoiJpfQr6cfORuhGzh7OD4nabZIVABc5gAAKgAAAAAAAAAAAAAAAAACgAAAACw0hoW2reVoQm+1xWf4lvMLX1B0fLhTnHzas/i2SkGOWJWVy5KeW0whdTk0sX/AGldfjp/GB4Pkts+qvX/AIqX+wnYI8lfZbHGZ4/PKEU+TK0X9tXf4qX+wuaXJ5Yri60vGol7sUS4GeSvsxPF5p72liLDVqzotSp0I7S+tLM2vvk3gy4BLWlE2m3WZAAGAAAVAAAAAAAAAAAAAAAAAAFAAAAAAAAAAAAAAAAAAAAAFQ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xATEhQQEhAVFRAQEBIVFRUWERAVFRQSFRcWFxURFBUYHiggGBolGxQUITEhJSorLi4uGB8zODQsNyguLisBCgoKDg0OGxAQGzAkHCQsNywsLS8sLS8sLCwsLCwsLDQsLC8sLCw3LCwsLCwsLCwsLCwsLCwsLCwsLDQsKyssK//AABEIAOEA4QMBIgACEQEDEQH/xAAcAAEAAQUBAQAAAAAAAAAAAAAABgEEBQcIAwL/xABJEAACAQMABQcHCAYIBwAAAAAAAQIDBBEFBhIhMQcTIkFRYXEzcpGhsbLBIyQyQnOBgtEUNFJ0krMlNUNioqPC0hUWU2OT4fH/xAAaAQEAAgMBAAAAAAAAAAAAAAAAAgMBBAUG/8QALhEBAAICAAQEBAUFAAAAAAAAAAECAxEEEiExBTJBUXGBscEiQkOR0RMUM2Gh/9oADAMBAAIRAxEAPwDeIAAAAAAAKAAAAAAAAAAACzu9K21LytxSh59WEfazA3vKNoinxvYSa6qaqVPXBNASoGt73lm0bHydO4qvtjThFf45J+osLLlglXuKNtQsN9atCGZV+koya2pKMY9Sy+PUBtcAAAABUAAAAAAAAAAAAAAAAAAUAAAAxesWnqFnRdetLdnEYr6VSfVCK7d33JAZQ8JXtJS2HVgp4zsucc47cZOetaNfr+9qc1Cc4QnLEKFDbzLubj0qksZz1dyL/UfVrStGrOtLR9VKdJrMnTg23JPepS2up8UGYhufWDSjpWtxWouM6tG3q1IRypZnGLcU0urODm/TekNJVak3O5rVuLk6VWtUopviko9FY7DatXRl81OpXoKlQjHM81IuUoJLMIqLe98d+7cRKrhJcVFxahCDjGNNLGNmPBJY/wDeSM20upgm1ZnfSGOs9RJ3nNqzlTctmfOznUezJxcYuSaT+ttbl1Y8XKdG8h8n+sX34aVPf/HN/wCkj2nre4lbPmYVXOjUUtqlzm1BJNKXR6S4SXg12GN0Jyn6Wtt36Rz0IvZcLiG3hrjHbTU8+MjNbbjaGXHOO01luO25LdFqXOVac69TEU3UqOKeylFZp0tmHCK6vWSfR2hbWgsULelS8ynGL9KWTWuheW63liN3azpPrlTfOx/heJL1k+0HrbYXeFb3VOcms7G1s1P/AByxL1GVbNgAAAAKgAAAAAAAAAAAAAAAAACgAAHPPKXp+d3eSjBt0qUpUaMV1pSUZzS/anU3LujE3prLpD9HtLm4XGhbVqi8YwbXrSND8nujVU0pbU2swoy2nnfuoU3JN/jcQNucnmplKwoRcop3lSKdapxab381B9UVw78ZJdgpkweldbbKg3GdZOa+rDpS+9IxMxCVaWvOqxt6a4VXCyuaixmnb1JrPDMIuST7so0nWv4KNOUqXRkuhlt4w963cUs9eCaa2a90rihUtqacVWi4Sk0pNwaw44X0c9u81hd3c3GEMLFPawuzOM5fXwNfJeN9Hd8P4PJFZ5o11bK5Mrybv6lFrCjaVJz3R6U9uik93DCb8cvJsXSeg7W4i417enUUuO1CLb+/iaO1K1mVrcyuauZTnTdOX96LcX2bmnBG1dFcoFlVwnJwb7cNelfkWY7xrTT47hMsZOaKzph9L8jmjKuXSdWhJ/sT2oL8M8+pohmk+Ra+pvatrmnVcXmOduhNY3pxfSWe/KN50LiE1tQkpRfWmmepa5kwjWoN/c1LVU7yEo3lu+bqqSw5Y+hVyt0tqON63ZTJKAAAAFQAAAAAAAAAAAAAAAAABQAARvlH/qu9/dqno6zVPJNL+mMf9i69tM3Frla87YXlJcZ2dxFeLpyx6zRnJvdqGmbd9VbnIZ8+k5L1xQIT3lf1jq09izpTcOcg6lWUW1Jwy4xpp9SbTb8EausaU6klGPX6F3kx5Z/16P7rT9+ZG9WX8r+F+1Gpkndnp/D6xTh4tEdWQvNEypw2muj25XsMRJRJfpbLoTz1JEGrcWV2jTf4e82jquqNspPCWW+CwfWkdGVKa2nHC6+49dX/AC9Pz0ZvWryc/u9qMxHRDNlmMkVYfVzWm4s6kakJvYi1t089GpDO9NcNrGcS48Doq3rKcYzX0ZxUl4NZRyrU4PwZ1Fob9Xo/YUvcRsYZcPxalYtW0R1legAucgAAFQAAAAAAAAAAAAAAAAABQAAfNSCknF8JJp+D3M5b0bUdreWknxt7ijCT+zqc3P1ZOpjl/lAt9i9uacdzhc1pRf2ktte8gJjy0fr8f3Wn79Qjmq/lfwv4FdedZoXlaFxGE4pUKVNqWzlyjtNy3Ph0i21ZultuWHhLHV1//DWvS023p6DheLw04eKzbql+mnihP8PtIRPiS3WXSEI2/wBGXSa7PzIZcXUFiW/D7vFf6WRvjt7NnhuNwVjraGW1f8vT89Gb1q8nLxj7URnQGkKfPU/pfTXUZvWfSFNxnHfmOG93evzEUtrshm4rDOSJi0IlPr8GdR6H/V6P2FL3Ecqyu4PKT6n1M6i1ZvKda0oVabzCVGGHhrOFh7n3pl2KJju53ieWmTl5Z2ygALXKAABUAAAAAAAAAAAAAAAAAAUAAA515X7ZRv7l9cp0ZZ7pUorHpizoo0Fy1xxf1O+hbP8AmL4AWq1eldK35qNOOzoywcs7lKpKm9qbwt8m1vZltEalVqTcpc3spZeHPdjr+j2ZPbUCqnBZ+raWUOv6sJrqJ3SinB9Hc48E85T6uJGKRPVu/wBzyVimo7e0IjprQKq0VCPNOSkuLlhb0uztaRGqmpdSXCVFx6lzj7cbljtl6zZtZ0ISa2J7UcS3Jb/oy3b+PRj/AAlvQ/RtqMYU6ieI7LUKiUctPc092Hx8H1CcW+qdOMx1jXL/AMhANF6oOE4SlzOE87qjz0ePUZHTOrEqqnsRg5PCb233bvQkTarbUNtLC2stcZde9prO/t+7PUK1rCC6K447Xw3LiZjHpG/FUnrFY38IaevdSq9OE6jhDZpwlJ4m28RWXhY7EdC6uWkKVrQp047MI0YYWW8ZSb3vvbIHrDlWtz0V+q196a/6cu82JoryNL7Gn7qGtKc2SMlYnUR8F0ADLXAABUAAAAAAAAAAAAAAAAAAUAAA0Py4R+fSfbZ2z/zK5vg0Ry4v58/3O3/mVwPTksnmE32Rorr6lM2TTqLZe/ct7fd3s1fySL5Os8vykOx/t7t5s+g8rHVu6sdZKnZPL5vlH0W95TtnJ7VWClLGU3Ry9yeOks4aSKwlZx6cJUIv9qLpJrOetduH6ylWnQnVlDnZqqllxU2kljG7du3e0+Vo+gtpqc3lYaU1JLGOCxuf5skjPN6viULd7Py0VJ9JNVY5ynnaj4YfoZ73a3JprfjGMYefafDsIppxTbT3bTTi0+rhv6ytynsraxnu4dZhiYj0YjWSb/Q7pNYxa1+v+5I2BozyNL7Kn7qNd6wRzaXPZ+i19+zj+zfWbF0d5Kn9lD3UQnun+T5/wuQAEAAAVAAAAAAAAAAAAAAAAAAFAAANDcuD+fS/c7Zf5ldm+TQXLa/n8+63tl66r+IHryT5VKr0c5nB8ccVI2RRae7DTe7dLOO9d5r7kwjilPvjQfphn4mwbZ7/AL11eBKnZLL5v2+jHaRoVFVlKO7OMSS3t7liT5p4T8er0elCN3PMo1HsxaS+UitrHHaTpZWeP3l7d26lONTnJJx4bM1GOP70evj6y7jJvdtptdiWfazJNo1HqxUbe62oylUeymsrnKeN3F+Tzwz1ntpDZljrXc32l5NRW6Usvva3+KLO9hHdhLGOzdxCMztG9Z91pcY3fN6q+5xa+JtCw8lT+zh7qNX62y+Z3G5eQnwjHsNo2Pk6f2cPdRCe6f6cfH+HuAAgAACoAAAAAAAAAAAAAAAAAAoAABz9y1S+f1fsrZeqb+J0Cah5SNWoV7i4rSqSTjzSwlHHRp7uP3g1tYcnNP5J72vkbR7u+hF/EnEF0ZNZyoPrIvqVbqMHjL+StI8P2LenEluFGMpSfRjHL3/VW98e4lTsllj8f7fRE7/Ri2IVqdWcIwp2lRYr1Xt1KtRbUZJy4KK/xvsPuGj6dWrWf6ZVlcSv6qVKFxWSpU4uXQqQT6McLO08LOysmVsa1rNKc6NOEZNOlLEZbUFJRVTOysdLcsZ7j32bKo5ShGnKpJbbTpxTnl8ZdHpb2+PXnsJ7V6hFbivCMrWlOrXnOdtOMHG5q55yEuhOaTxOLTnmTTzsozOjY1NmShPbiriWXKalxjFuKk2+gm3w347zIy0fSk4t21J83FRjiC6MVnEV0NyTb9J7U7NRWyoKC4pRisceL3LeY2zphtcc/wDD7jKSfMy+i8riuDwjZVovk4eZH2I1prkkrG5Wc/JPt7UbMt10Y+bH2Irnut/Tj4z9nqAArAABUAAAAAAAAAAAAAAAAAAUAAAhOtNGO1WyuOM9/QRNiHa0rp1fCPuo0uPmYx7j3bHCxE5GpbvS1eg48zUcE8ppYw1FRSWH2IvdF643kpc3OalCW7DhD1rG8wOlpZcV2Sq+9j4HxouWKkX3leG9uSOr0ccNitTdqxtPL/WStThHZjSw3wdKONy7DF/883CbxSoLPZSx7H3IttPvoR8fgR1v4l05b+7OHgeHtXc0hNdH653NSai4U0sZ3Rln05K6a1yuKeFFQy+2L4ekjGhpfKR8GfOn55njsEZbe6u3BYIvrlh96T1pu61OdKc47E1hpQSyvE6PpcF4L2HK6R1TDgvBFuKZne3M8Tx0pyxWNd/s+gAXOUAACoAAAAAAAAAAAAAAAAAAoAABF9YrCrOU3Cm5JqOMeGCUDBTnwxlryynjyTS24c0axW8qVXmpx2akHPajuytqW1HOO5pllZvpLxRn+Ur+s7nz6f8ALgR6h9JeJqxTk/DHo9dw0zbFEz6wkem30I+JH5cfSZ3TT6MPB/AwUuPpMy2MHlZDQvlF5r+B4aalmpLuPTRf0/w/kWl5LMpPvEK7R+Nb0l0l5y9p1PE5btl04+fH2o6libOH1cHxfzV+f2VABc5AAAKgAAAAAAAAAAAAAAAAACgAAAADnvlI/rO68+H8uBH6PEkXKTH+krnvlD+XAjtNmlfzS9hwf+Cvw+zNaXe6Hm/kYd/mZO6k5Rjn6qLBrfw7SE92zi6Ve1i978xlnMvbak9/fHBaVImUZ7qWcflaa7akPeR1EjmLRkM16S7a9Jf44nTqNnD2l5/xfzVVABc5AAAKgAAAAAAAAAAAAAAAAACgAAAADR3KVo+cr6rUisp4T7cpY/IjVvZtb2sE710qJ3FXfwqNegidR7zSv3ep4S8/0ax/p5VDxPWseSZFuR2e1JFrd2jzlIu6JcREK7W1Lx1XsJu4pylFqMJqWWsb1wXpx6DoiJpfQr6cfORuhGzh7OD4nabZIVABc5gAAKgAAAAAAAAAAAAAAAAACgAAAACw0hoW2reVoQm+1xWf4lvMLX1B0fLhTnHzas/i2SkGOWJWVy5KeW0whdTk0sX/AGldfjp/GB4Pkts+qvX/AIqX+wnYI8lfZbHGZ4/PKEU+TK0X9tXf4qX+wuaXJ5Yri60vGol7sUS4GeSvsxPF5p72liLDVqzotSp0I7S+tLM2vvk3gy4BLWlE2m3WZAAGAAAVAAAAAAAAAAAAAAAAAAFAAAAAAAAAAAAAAAAAAAAAFQ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When solving an absolute-value inequality: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you get a statement that is true for ALL values of the variable, the solution is ALL REAL NUMBERS.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you get a FALSE statement, the solution is NO SOLUTION.</a:t>
            </a:r>
          </a:p>
        </p:txBody>
      </p:sp>
    </p:spTree>
    <p:extLst>
      <p:ext uri="{BB962C8B-B14F-4D97-AF65-F5344CB8AC3E}">
        <p14:creationId xmlns:p14="http://schemas.microsoft.com/office/powerpoint/2010/main" val="23894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22437"/>
                <a:ext cx="9144000" cy="4830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each inequality and graph.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−5&gt;−8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&gt;−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Absolute value expressions are ALWAYS non-negative.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Solution: ALL REAL NUMBERS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22437"/>
                <a:ext cx="9144000" cy="4830763"/>
              </a:xfrm>
              <a:blipFill rotWithShape="1">
                <a:blip r:embed="rId3"/>
                <a:stretch>
                  <a:fillRect l="-1667" t="-1641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867400"/>
            <a:ext cx="7620000" cy="5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76400" y="5943600"/>
            <a:ext cx="64770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22437"/>
                <a:ext cx="9144000" cy="4830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each inequality and graph.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+9&lt;7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Absolute value expressions are NEVER NEGATIVE.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Solution: NO SOLUTION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22437"/>
                <a:ext cx="9144000" cy="4830763"/>
              </a:xfrm>
              <a:blipFill rotWithShape="1">
                <a:blip r:embed="rId3"/>
                <a:stretch>
                  <a:fillRect l="-166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7620000" cy="5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4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Solve inequalities in one variable involving absolute-value expressions.</a:t>
            </a:r>
          </a:p>
        </p:txBody>
      </p:sp>
    </p:spTree>
    <p:extLst>
      <p:ext uri="{BB962C8B-B14F-4D97-AF65-F5344CB8AC3E}">
        <p14:creationId xmlns:p14="http://schemas.microsoft.com/office/powerpoint/2010/main" val="262409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Now, how do you write an absolute value inequality when given the graph?</a:t>
            </a:r>
          </a:p>
        </p:txBody>
      </p:sp>
    </p:spTree>
    <p:extLst>
      <p:ext uri="{BB962C8B-B14F-4D97-AF65-F5344CB8AC3E}">
        <p14:creationId xmlns:p14="http://schemas.microsoft.com/office/powerpoint/2010/main" val="34812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for Writing the Absolute-Value Inequality for a 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Step 1: Find the midpoint of the two “endpoints.”</a:t>
                </a:r>
              </a:p>
              <a:p>
                <a:pPr marL="0" indent="0" algn="ctr">
                  <a:buNone/>
                </a:pPr>
                <a:r>
                  <a:rPr lang="en-US" dirty="0"/>
                  <a:t>Step 2: Find the distance from the midpoint to the “endpoints.”</a:t>
                </a:r>
              </a:p>
              <a:p>
                <a:pPr marL="0" indent="0" algn="ctr">
                  <a:buNone/>
                </a:pPr>
                <a:r>
                  <a:rPr lang="en-US" dirty="0"/>
                  <a:t>Step 3: If it is an AND, use &lt; for an open circle and ≤ for a closed circle.</a:t>
                </a:r>
              </a:p>
              <a:p>
                <a:pPr marL="0" indent="0" algn="ctr">
                  <a:buNone/>
                </a:pPr>
                <a:r>
                  <a:rPr lang="en-US" dirty="0"/>
                  <a:t>           If it is an OR, use &gt; for an open circle and ≥ for a closed circle.</a:t>
                </a:r>
              </a:p>
              <a:p>
                <a:pPr marL="0" indent="0" algn="ctr">
                  <a:buNone/>
                </a:pPr>
                <a:r>
                  <a:rPr lang="en-US" dirty="0"/>
                  <a:t>Step 4: Write the Inequality as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𝑴𝒊𝒅𝒑𝒕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𝑫𝒊𝒔𝒕𝒂𝒏𝒄𝒆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𝒇𝒓𝒐𝒎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𝒎𝒊𝒅𝒑𝒕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𝒆𝒏𝒅𝒑𝒕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Or use &gt;, ≤, ≥.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blipFill rotWithShape="1">
                <a:blip r:embed="rId3"/>
                <a:stretch>
                  <a:fillRect l="-333" t="-2320" r="-1333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6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Write an absolute-value inequality for each graph.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1: Midpoint = (-2 + 12)/2 = 5</a:t>
                </a:r>
              </a:p>
              <a:p>
                <a:pPr marL="0" indent="0">
                  <a:buNone/>
                </a:pPr>
                <a:r>
                  <a:rPr lang="en-US" dirty="0"/>
                  <a:t>Step 2: Distance from midpoint to endpoint = 7</a:t>
                </a:r>
              </a:p>
              <a:p>
                <a:pPr marL="0" indent="0">
                  <a:buNone/>
                </a:pPr>
                <a:r>
                  <a:rPr lang="en-US" dirty="0"/>
                  <a:t>Step 3: This is an OR with a closed dot. Use ≥.</a:t>
                </a:r>
              </a:p>
              <a:p>
                <a:pPr marL="0" indent="0">
                  <a:buNone/>
                </a:pPr>
                <a:r>
                  <a:rPr lang="en-US" dirty="0"/>
                  <a:t>Step 4: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−</m:t>
                        </m:r>
                        <m:r>
                          <a:rPr lang="en-US" sz="3000" i="1">
                            <a:latin typeface="Cambria Math"/>
                          </a:rPr>
                          <m:t>𝑀𝑖𝑑𝑝𝑡</m:t>
                        </m:r>
                      </m:e>
                    </m:d>
                    <m:r>
                      <a:rPr lang="en-US" sz="3000" i="1" smtClean="0">
                        <a:latin typeface="Cambria Math"/>
                      </a:rPr>
                      <m:t>≥</m:t>
                    </m:r>
                    <m:r>
                      <a:rPr lang="en-US" sz="3000" i="1">
                        <a:latin typeface="Cambria Math"/>
                      </a:rPr>
                      <m:t>𝐷𝑖𝑠𝑡𝑎𝑛𝑐𝑒</m:t>
                    </m:r>
                    <m:r>
                      <a:rPr lang="en-US" sz="3000" i="1">
                        <a:latin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</a:rPr>
                      <m:t>𝑓𝑟𝑜𝑚</m:t>
                    </m:r>
                    <m:r>
                      <a:rPr lang="en-US" sz="3000" i="1">
                        <a:latin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</a:rPr>
                      <m:t>𝑚𝑖𝑑𝑝𝑡</m:t>
                    </m:r>
                    <m:r>
                      <a:rPr lang="en-US" sz="3000" i="1">
                        <a:latin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</a:rPr>
                      <m:t>𝑡𝑜</m:t>
                    </m:r>
                    <m:r>
                      <a:rPr lang="en-US" sz="3000" i="1">
                        <a:latin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</a:rPr>
                      <m:t>𝑒𝑛𝑑𝑝𝑡</m:t>
                    </m:r>
                  </m:oMath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3"/>
                <a:stretch>
                  <a:fillRect l="-1667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391400" cy="5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5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144000" cy="5486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Write an absolute-value inequality for each graph.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1: Midpoint = (-3 + 2)/2 = -½  </a:t>
                </a:r>
              </a:p>
              <a:p>
                <a:pPr marL="0" indent="0">
                  <a:buNone/>
                </a:pPr>
                <a:r>
                  <a:rPr lang="en-US" dirty="0"/>
                  <a:t>Step 2: Distance from midpoint to endpoint = 2½ </a:t>
                </a:r>
              </a:p>
              <a:p>
                <a:pPr marL="0" indent="0">
                  <a:buNone/>
                </a:pPr>
                <a:r>
                  <a:rPr lang="en-US" dirty="0"/>
                  <a:t>Step 3: This is an AND with an open dot. Use &lt;.</a:t>
                </a:r>
              </a:p>
              <a:p>
                <a:pPr marL="0" indent="0">
                  <a:buNone/>
                </a:pPr>
                <a:r>
                  <a:rPr lang="en-US"/>
                  <a:t>Step 4: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−</m:t>
                        </m:r>
                        <m:r>
                          <a:rPr lang="en-US" sz="3000" i="1">
                            <a:latin typeface="Cambria Math"/>
                          </a:rPr>
                          <m:t>𝑀𝑖𝑑𝑝𝑡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&lt;</m:t>
                    </m:r>
                    <m:r>
                      <a:rPr lang="en-US" sz="3000" i="1">
                        <a:latin typeface="Cambria Math"/>
                      </a:rPr>
                      <m:t>𝐷𝑖𝑠𝑡𝑎𝑛𝑐𝑒</m:t>
                    </m:r>
                    <m:r>
                      <a:rPr lang="en-US" sz="3000" i="1">
                        <a:latin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</a:rPr>
                      <m:t>𝑓𝑟𝑜𝑚</m:t>
                    </m:r>
                    <m:r>
                      <a:rPr lang="en-US" sz="3000" i="1">
                        <a:latin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</a:rPr>
                      <m:t>𝑚𝑖𝑑𝑝𝑡</m:t>
                    </m:r>
                    <m:r>
                      <a:rPr lang="en-US" sz="3000" i="1">
                        <a:latin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</a:rPr>
                      <m:t>𝑡𝑜</m:t>
                    </m:r>
                    <m:r>
                      <a:rPr lang="en-US" sz="3000" i="1">
                        <a:latin typeface="Cambria Math"/>
                      </a:rPr>
                      <m:t> </m:t>
                    </m:r>
                    <m:r>
                      <a:rPr lang="en-US" sz="3000" i="1">
                        <a:latin typeface="Cambria Math"/>
                      </a:rPr>
                      <m:t>𝑒𝑛𝑑𝑝𝑡</m:t>
                    </m:r>
                  </m:oMath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−−</m:t>
                          </m:r>
                          <m:f>
                            <m:f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&lt;2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144000" cy="5486400"/>
              </a:xfrm>
              <a:blipFill rotWithShape="1">
                <a:blip r:embed="rId3"/>
                <a:stretch>
                  <a:fillRect l="-153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715000" cy="9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4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Ticket (</a:t>
            </a:r>
            <a:r>
              <a:rPr lang="en-US" dirty="0"/>
              <a:t>5 minutes)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DESCRIBE how the solutions of 7│x│≤ 21 are different from the solutions of 7│x│&lt; 21 .</a:t>
            </a:r>
          </a:p>
        </p:txBody>
      </p:sp>
    </p:spTree>
    <p:extLst>
      <p:ext uri="{BB962C8B-B14F-4D97-AF65-F5344CB8AC3E}">
        <p14:creationId xmlns:p14="http://schemas.microsoft.com/office/powerpoint/2010/main" val="167722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2.7 Additional Practice Problems Worksheet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Chapter 2 Test </a:t>
            </a:r>
            <a:r>
              <a:rPr lang="en-US"/>
              <a:t>on 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7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Exploration: Solving Absolute-Value Inequalities</a:t>
            </a:r>
          </a:p>
        </p:txBody>
      </p:sp>
    </p:spTree>
    <p:extLst>
      <p:ext uri="{BB962C8B-B14F-4D97-AF65-F5344CB8AC3E}">
        <p14:creationId xmlns:p14="http://schemas.microsoft.com/office/powerpoint/2010/main" val="21758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Fact: Why learn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 can solve an absolute-value inequality to determine the safe range for the pressure of a fire extinguisher.</a:t>
            </a:r>
          </a:p>
        </p:txBody>
      </p:sp>
      <p:pic>
        <p:nvPicPr>
          <p:cNvPr id="1026" name="Picture 2" descr="http://www.seaboardfireandsafety.com/images/ABC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48024"/>
            <a:ext cx="71532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/>
              <a:t>Introduction: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When an inequality contains an absolute-value expression, you can rewrite it as a compound inequality.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&lt;5</m:t>
                    </m:r>
                  </m:oMath>
                </a14:m>
                <a:r>
                  <a:rPr lang="en-US" dirty="0"/>
                  <a:t> is all real numbers whose distance from 0 is less than 5 units.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solutions are all numbers between -5 AND 5.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x &gt; - 5 AND x &lt; 5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So…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&lt;5</m:t>
                    </m:r>
                  </m:oMath>
                </a14:m>
                <a:r>
                  <a:rPr lang="en-US" dirty="0"/>
                  <a:t> can be rewritten as -5 &lt; x &lt; 5.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5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Absolute-Value Inequalities Involving 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The solution to 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 algn="ctr">
                  <a:buNone/>
                </a:pPr>
                <a:r>
                  <a:rPr lang="en-US" dirty="0"/>
                  <a:t>–a &lt; x &lt; a</a:t>
                </a:r>
              </a:p>
              <a:p>
                <a:pPr marL="0" indent="0" algn="ctr">
                  <a:buNone/>
                </a:pPr>
                <a:r>
                  <a:rPr lang="en-US" dirty="0"/>
                  <a:t>x &gt; -a    AND    x &lt; a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same is true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9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each inequality and graph the solution.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+3&lt;12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9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x &gt; -9 AND x &lt; 9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-9 &lt; x &lt; 9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56592"/>
            <a:ext cx="7620000" cy="5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00200" y="5029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5029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6" idx="2"/>
          </p:cNvCxnSpPr>
          <p:nvPr/>
        </p:nvCxnSpPr>
        <p:spPr>
          <a:xfrm>
            <a:off x="1828800" y="5143500"/>
            <a:ext cx="487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each inequality and graph the solution.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x + 4 ≥ -2    AND     x + 4 ≤ 2</a:t>
                </a:r>
              </a:p>
              <a:p>
                <a:pPr marL="0" indent="0">
                  <a:buNone/>
                </a:pPr>
                <a:r>
                  <a:rPr lang="en-US" dirty="0"/>
                  <a:t>x ≥ -6    AND     x ≤ -2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-6 ≤ x ≤ -2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56592"/>
            <a:ext cx="7620000" cy="5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38400" y="5029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5029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6"/>
          </p:cNvCxnSpPr>
          <p:nvPr/>
        </p:nvCxnSpPr>
        <p:spPr>
          <a:xfrm>
            <a:off x="2667000" y="5143500"/>
            <a:ext cx="9271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931</Words>
  <Application>Microsoft Office PowerPoint</Application>
  <PresentationFormat>On-screen Show (4:3)</PresentationFormat>
  <Paragraphs>162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Solving Absolute-Value Inequalities</vt:lpstr>
      <vt:lpstr>Objective:</vt:lpstr>
      <vt:lpstr>Classwork:</vt:lpstr>
      <vt:lpstr>Random Fact: Why learn this?</vt:lpstr>
      <vt:lpstr>Introduction:</vt:lpstr>
      <vt:lpstr>PowerPoint Presentation</vt:lpstr>
      <vt:lpstr>Absolute-Value Inequalities Involving &lt;</vt:lpstr>
      <vt:lpstr>Example 1: </vt:lpstr>
      <vt:lpstr>Example 1: </vt:lpstr>
      <vt:lpstr>PowerPoint Presentation</vt:lpstr>
      <vt:lpstr>Absolute-Value Inequalities Involving &gt;</vt:lpstr>
      <vt:lpstr>Example 2: </vt:lpstr>
      <vt:lpstr>Example 2: </vt:lpstr>
      <vt:lpstr>Good Way to Remember:</vt:lpstr>
      <vt:lpstr>Homework:</vt:lpstr>
      <vt:lpstr>Example 3:</vt:lpstr>
      <vt:lpstr>PowerPoint Presentation</vt:lpstr>
      <vt:lpstr>Example 4: </vt:lpstr>
      <vt:lpstr>Example 4: </vt:lpstr>
      <vt:lpstr>PowerPoint Presentation</vt:lpstr>
      <vt:lpstr>Steps for Writing the Absolute-Value Inequality for a Graph:</vt:lpstr>
      <vt:lpstr>Example 5:</vt:lpstr>
      <vt:lpstr>Example 5:</vt:lpstr>
      <vt:lpstr>Exit Ticket (5 minutes)</vt:lpstr>
      <vt:lpstr>Homework: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Absolute-Value Inequalities</dc:title>
  <dc:creator>Kimberly</dc:creator>
  <cp:lastModifiedBy>Cassandra</cp:lastModifiedBy>
  <cp:revision>20</cp:revision>
  <dcterms:created xsi:type="dcterms:W3CDTF">2013-08-10T19:42:32Z</dcterms:created>
  <dcterms:modified xsi:type="dcterms:W3CDTF">2019-11-14T14:43:20Z</dcterms:modified>
</cp:coreProperties>
</file>