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6" r:id="rId21"/>
    <p:sldId id="275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3C97-F4A1-424D-807E-6941CB91519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47BDE-1773-4462-907A-0F0EFD35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7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57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04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13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5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5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13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54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54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087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0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46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5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36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350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70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3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06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35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57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57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57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BDE-1773-4462-907A-0F0EFD35BE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5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0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1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2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2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1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5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1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3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0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0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0FAE4-1DF9-4A1A-A8F0-CD2E40F0556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F5B11-3753-4D4B-B5C1-BCA60B52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8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Compound Inequalities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Section 2.6</a:t>
            </a:r>
          </a:p>
        </p:txBody>
      </p:sp>
    </p:spTree>
    <p:extLst>
      <p:ext uri="{BB962C8B-B14F-4D97-AF65-F5344CB8AC3E}">
        <p14:creationId xmlns:p14="http://schemas.microsoft.com/office/powerpoint/2010/main" val="1120357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All real numbers less than or equal to 1 OR greater than or equal to 4.</a:t>
            </a:r>
          </a:p>
          <a:p>
            <a:pPr marL="0" indent="0" algn="ctr">
              <a:buNone/>
            </a:pPr>
            <a:r>
              <a:rPr lang="en-US" dirty="0"/>
              <a:t>x ≤ 1 OR x ≥ 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45420"/>
            <a:ext cx="5181600" cy="179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978400" y="4876800"/>
            <a:ext cx="152400" cy="1677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172200" y="4876800"/>
            <a:ext cx="152400" cy="1677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937000" y="4988667"/>
            <a:ext cx="1041400" cy="0"/>
          </a:xfrm>
          <a:prstGeom prst="line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324600" y="4960655"/>
            <a:ext cx="584200" cy="28012"/>
          </a:xfrm>
          <a:prstGeom prst="line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49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pH level of swimming pool water must be between 7.2 and 7.6 inclusive.</a:t>
            </a:r>
          </a:p>
          <a:p>
            <a:pPr marL="0" indent="0">
              <a:buNone/>
            </a:pPr>
            <a:r>
              <a:rPr lang="en-US" dirty="0"/>
              <a:t>Write a compound inequality to show the pH levels that are within the range. </a:t>
            </a:r>
          </a:p>
          <a:p>
            <a:pPr marL="0" indent="0">
              <a:buNone/>
            </a:pPr>
            <a:r>
              <a:rPr lang="en-US" dirty="0"/>
              <a:t>Graph the solutions.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7.2 ≤ p ≤ 7.6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0" y="5638800"/>
            <a:ext cx="58674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336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384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576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624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672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768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816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960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008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056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10400" y="5486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76400" y="5791200"/>
            <a:ext cx="552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7        7.2      7.4      7.6      7.8        8        8.2      8.4      8.6     </a:t>
            </a:r>
          </a:p>
        </p:txBody>
      </p:sp>
      <p:sp>
        <p:nvSpPr>
          <p:cNvPr id="26" name="Oval 25"/>
          <p:cNvSpPr/>
          <p:nvPr/>
        </p:nvSpPr>
        <p:spPr>
          <a:xfrm>
            <a:off x="2362200" y="556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581400" y="556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6" idx="6"/>
            <a:endCxn id="27" idx="2"/>
          </p:cNvCxnSpPr>
          <p:nvPr/>
        </p:nvCxnSpPr>
        <p:spPr>
          <a:xfrm>
            <a:off x="2514600" y="5638800"/>
            <a:ext cx="106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49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When graphing the solutions of a compound inequality involving AND, use the idea of overlapping sections.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overlapping region is called the </a:t>
            </a:r>
            <a:r>
              <a:rPr lang="en-US" b="1" u="sng" dirty="0"/>
              <a:t>intersection.</a:t>
            </a:r>
          </a:p>
        </p:txBody>
      </p:sp>
    </p:spTree>
    <p:extLst>
      <p:ext uri="{BB962C8B-B14F-4D97-AF65-F5344CB8AC3E}">
        <p14:creationId xmlns:p14="http://schemas.microsoft.com/office/powerpoint/2010/main" val="183839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Solve each compound inequality and graph the solutions.</a:t>
            </a:r>
          </a:p>
          <a:p>
            <a:pPr marL="0" indent="0" algn="ctr">
              <a:buNone/>
            </a:pPr>
            <a:r>
              <a:rPr lang="en-US" dirty="0"/>
              <a:t>a) -5 &lt; x + 1 &lt; 2</a:t>
            </a:r>
          </a:p>
          <a:p>
            <a:pPr marL="0" indent="0" algn="ctr">
              <a:buNone/>
            </a:pPr>
            <a:r>
              <a:rPr lang="en-US" dirty="0"/>
              <a:t>Separate.</a:t>
            </a:r>
          </a:p>
          <a:p>
            <a:pPr marL="0" indent="0" algn="ctr">
              <a:buNone/>
            </a:pPr>
            <a:r>
              <a:rPr lang="en-US" dirty="0"/>
              <a:t>-5 &lt; x + 1      AND      x + 1 &lt; 2</a:t>
            </a:r>
          </a:p>
          <a:p>
            <a:pPr marL="0" indent="0" algn="ctr">
              <a:buNone/>
            </a:pPr>
            <a:r>
              <a:rPr lang="en-US" dirty="0"/>
              <a:t>-6 &lt; x        AND        x &lt; 1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 -6 &lt; x &lt; 1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529263"/>
            <a:ext cx="8942669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2438400" y="5486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5486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6"/>
          </p:cNvCxnSpPr>
          <p:nvPr/>
        </p:nvCxnSpPr>
        <p:spPr>
          <a:xfrm>
            <a:off x="2667000" y="5600700"/>
            <a:ext cx="2133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01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Solve each compound inequality and graph the solutions.</a:t>
            </a:r>
          </a:p>
          <a:p>
            <a:pPr marL="0" indent="0" algn="ctr">
              <a:buNone/>
            </a:pPr>
            <a:r>
              <a:rPr lang="en-US" dirty="0"/>
              <a:t>b) 8 &lt; 3x – 1 ≤ 11</a:t>
            </a:r>
          </a:p>
          <a:p>
            <a:pPr marL="0" indent="0" algn="ctr">
              <a:buNone/>
            </a:pPr>
            <a:r>
              <a:rPr lang="en-US" dirty="0"/>
              <a:t>Separate.</a:t>
            </a:r>
          </a:p>
          <a:p>
            <a:pPr marL="0" indent="0" algn="ctr">
              <a:buNone/>
            </a:pPr>
            <a:r>
              <a:rPr lang="en-US" dirty="0"/>
              <a:t>8 &lt; 3x – 1      AND      3x – 1 ≤ 11</a:t>
            </a:r>
          </a:p>
          <a:p>
            <a:pPr marL="0" indent="0" algn="ctr">
              <a:buNone/>
            </a:pPr>
            <a:r>
              <a:rPr lang="en-US" dirty="0"/>
              <a:t>9 &lt; 3x        AND        3x ≤ 12</a:t>
            </a:r>
          </a:p>
          <a:p>
            <a:pPr marL="0" indent="0" algn="ctr">
              <a:buNone/>
            </a:pPr>
            <a:r>
              <a:rPr lang="en-US" dirty="0"/>
              <a:t>3 &lt; x     AND     x ≤ 4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 3 &lt; x ≤ 4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529263"/>
            <a:ext cx="8942669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791200" y="54864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5486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6"/>
            <a:endCxn id="5" idx="2"/>
          </p:cNvCxnSpPr>
          <p:nvPr/>
        </p:nvCxnSpPr>
        <p:spPr>
          <a:xfrm>
            <a:off x="5638800" y="5600700"/>
            <a:ext cx="15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40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When graphing the solutions of a compound inequality involving OR, use the idea of combining sections.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combined regions are called the </a:t>
            </a:r>
            <a:r>
              <a:rPr lang="en-US" b="1" u="sng" dirty="0"/>
              <a:t>union.</a:t>
            </a:r>
          </a:p>
        </p:txBody>
      </p:sp>
    </p:spTree>
    <p:extLst>
      <p:ext uri="{BB962C8B-B14F-4D97-AF65-F5344CB8AC3E}">
        <p14:creationId xmlns:p14="http://schemas.microsoft.com/office/powerpoint/2010/main" val="336624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Solve each compound inequality and graph the solutions.</a:t>
            </a:r>
          </a:p>
          <a:p>
            <a:pPr marL="0" indent="0" algn="ctr">
              <a:buNone/>
            </a:pPr>
            <a:r>
              <a:rPr lang="en-US" dirty="0"/>
              <a:t>a) -4 + a &gt; 1   OR    -4 + a &lt; -3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a &gt; 5      OR      a &lt; 1</a:t>
            </a: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31" y="3886200"/>
            <a:ext cx="8942669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6248400" y="38735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14900" y="38862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6"/>
          </p:cNvCxnSpPr>
          <p:nvPr/>
        </p:nvCxnSpPr>
        <p:spPr>
          <a:xfrm>
            <a:off x="6477000" y="3987800"/>
            <a:ext cx="2133600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314700" y="3975100"/>
            <a:ext cx="1600200" cy="127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35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0037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Solve each compound inequality and graph the solutions.</a:t>
            </a:r>
          </a:p>
          <a:p>
            <a:pPr marL="0" indent="0" algn="ctr">
              <a:buNone/>
            </a:pPr>
            <a:r>
              <a:rPr lang="en-US" dirty="0"/>
              <a:t>b) 4x ≤ 20    OR    3x &gt; 21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x ≤ 5    OR    x &gt; 7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529263"/>
            <a:ext cx="8942669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6096000" y="5529263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94500" y="5529263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023100" y="5643563"/>
            <a:ext cx="1663700" cy="2540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419600" y="5614197"/>
            <a:ext cx="1676400" cy="29366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14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Every solution of an inequality involving AND must be a solution of BOTH parts of the compound inequality.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no numbers are solutions of BOTH, then it has </a:t>
            </a:r>
            <a:r>
              <a:rPr lang="en-US" b="1" u="sng" dirty="0"/>
              <a:t>no solution.  </a:t>
            </a:r>
          </a:p>
        </p:txBody>
      </p:sp>
    </p:spTree>
    <p:extLst>
      <p:ext uri="{BB962C8B-B14F-4D97-AF65-F5344CB8AC3E}">
        <p14:creationId xmlns:p14="http://schemas.microsoft.com/office/powerpoint/2010/main" val="90732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The solutions of an inequality involving OR are not always two separate sets of numbers.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may be numbers that are solutions to both parts of the compound inequality.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13982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 compound inequalities in one variable.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Graph solution sets of compound inequalities in one variable. </a:t>
            </a:r>
          </a:p>
        </p:txBody>
      </p:sp>
    </p:spTree>
    <p:extLst>
      <p:ext uri="{BB962C8B-B14F-4D97-AF65-F5344CB8AC3E}">
        <p14:creationId xmlns:p14="http://schemas.microsoft.com/office/powerpoint/2010/main" val="314087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9144000" cy="559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Write the compound inequality shown by each graph.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x ≤ -1    OR    x ≥ 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0 ≤ x &lt; 6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33027"/>
            <a:ext cx="7162800" cy="51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6324600" y="24765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1000" y="2514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6"/>
          </p:cNvCxnSpPr>
          <p:nvPr/>
        </p:nvCxnSpPr>
        <p:spPr>
          <a:xfrm>
            <a:off x="6553200" y="2590800"/>
            <a:ext cx="2133600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590800" y="2590800"/>
            <a:ext cx="1600200" cy="127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42827"/>
            <a:ext cx="7162800" cy="51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/>
          <p:nvPr/>
        </p:nvSpPr>
        <p:spPr>
          <a:xfrm>
            <a:off x="4419600" y="47244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19800" y="4724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1" idx="6"/>
            <a:endCxn id="12" idx="2"/>
          </p:cNvCxnSpPr>
          <p:nvPr/>
        </p:nvCxnSpPr>
        <p:spPr>
          <a:xfrm>
            <a:off x="4648200" y="4838700"/>
            <a:ext cx="1371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5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(3 minutes)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>
                <a:solidFill>
                  <a:srgbClr val="FF0000"/>
                </a:solidFill>
              </a:rPr>
              <a:t>Describe </a:t>
            </a:r>
            <a:r>
              <a:rPr lang="en-US" dirty="0"/>
              <a:t>how to write the compound inequality                        y &gt; 4 AND y ≤ 12                                                                                 without using the joining word AND.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59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Connecting Algebra to Geometry: </a:t>
            </a:r>
          </a:p>
          <a:p>
            <a:pPr marL="0" indent="0" algn="ctr">
              <a:buNone/>
            </a:pPr>
            <a:r>
              <a:rPr lang="en-US" dirty="0"/>
              <a:t>Triangle Inequality</a:t>
            </a:r>
          </a:p>
        </p:txBody>
      </p:sp>
    </p:spTree>
    <p:extLst>
      <p:ext uri="{BB962C8B-B14F-4D97-AF65-F5344CB8AC3E}">
        <p14:creationId xmlns:p14="http://schemas.microsoft.com/office/powerpoint/2010/main" val="2221769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2.6 Additional Practice Problems Worksheet</a:t>
            </a:r>
          </a:p>
        </p:txBody>
      </p:sp>
    </p:spTree>
    <p:extLst>
      <p:ext uri="{BB962C8B-B14F-4D97-AF65-F5344CB8AC3E}">
        <p14:creationId xmlns:p14="http://schemas.microsoft.com/office/powerpoint/2010/main" val="302648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2.6 Algebra Lab – Truth Tables and Compound Statements</a:t>
            </a:r>
          </a:p>
        </p:txBody>
      </p:sp>
    </p:spTree>
    <p:extLst>
      <p:ext uri="{BB962C8B-B14F-4D97-AF65-F5344CB8AC3E}">
        <p14:creationId xmlns:p14="http://schemas.microsoft.com/office/powerpoint/2010/main" val="256226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Exploration: Solving Compound Inequalities</a:t>
            </a:r>
          </a:p>
        </p:txBody>
      </p:sp>
    </p:spTree>
    <p:extLst>
      <p:ext uri="{BB962C8B-B14F-4D97-AF65-F5344CB8AC3E}">
        <p14:creationId xmlns:p14="http://schemas.microsoft.com/office/powerpoint/2010/main" val="380296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Fact: Who uses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lifeguard can use compound inequalities to describe the safe pH levels in a swimming pool.</a:t>
            </a:r>
          </a:p>
        </p:txBody>
      </p:sp>
      <p:pic>
        <p:nvPicPr>
          <p:cNvPr id="1026" name="Picture 2" descr="http://bloximages.newyork1.vip.townnews.com/phillyburbs.com/content/tncms/assets/v3/editorial/c/21/c212faee-3b7c-54b8-8986-b7689ec65cfe/500fcbe83f094.preview-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18967"/>
            <a:ext cx="4419600" cy="337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11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When two inequalities are combined into one statement by the words AND or </a:t>
            </a:r>
            <a:r>
              <a:rPr lang="en-US" sz="3600" dirty="0" err="1"/>
              <a:t>OR</a:t>
            </a:r>
            <a:r>
              <a:rPr lang="en-US" sz="3600" dirty="0"/>
              <a:t>, the result is a </a:t>
            </a:r>
            <a:r>
              <a:rPr lang="en-US" sz="3600" b="1" u="sng" dirty="0"/>
              <a:t>compound inequality.</a:t>
            </a:r>
          </a:p>
          <a:p>
            <a:pPr marL="0" indent="0" algn="ctr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dirty="0"/>
              <a:t>With AND inequalities, you can combine them…</a:t>
            </a:r>
          </a:p>
        </p:txBody>
      </p:sp>
    </p:spTree>
    <p:extLst>
      <p:ext uri="{BB962C8B-B14F-4D97-AF65-F5344CB8AC3E}">
        <p14:creationId xmlns:p14="http://schemas.microsoft.com/office/powerpoint/2010/main" val="329630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All real numbers greater than 1 AND less than 4.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x &gt; 1 AND x &lt; 4 </a:t>
            </a:r>
          </a:p>
          <a:p>
            <a:pPr marL="0" indent="0" algn="ctr">
              <a:buNone/>
            </a:pPr>
            <a:r>
              <a:rPr lang="en-US" dirty="0"/>
              <a:t>1 &lt; x &lt;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45420"/>
            <a:ext cx="5181600" cy="179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953000" y="4876800"/>
            <a:ext cx="152400" cy="1677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72200" y="4876800"/>
            <a:ext cx="152400" cy="1677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6"/>
            <a:endCxn id="6" idx="2"/>
          </p:cNvCxnSpPr>
          <p:nvPr/>
        </p:nvCxnSpPr>
        <p:spPr>
          <a:xfrm>
            <a:off x="5105400" y="4960656"/>
            <a:ext cx="10668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31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All real numbers greater than or equal to 1 AND less than or equal to 4.</a:t>
            </a:r>
          </a:p>
          <a:p>
            <a:pPr marL="0" indent="0" algn="ctr">
              <a:buNone/>
            </a:pPr>
            <a:r>
              <a:rPr lang="en-US" dirty="0"/>
              <a:t>x ≥ 1 AND x ≤ 4 </a:t>
            </a:r>
          </a:p>
          <a:p>
            <a:pPr marL="0" indent="0" algn="ctr">
              <a:buNone/>
            </a:pPr>
            <a:r>
              <a:rPr lang="en-US" dirty="0"/>
              <a:t>1 ≤ x ≤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45420"/>
            <a:ext cx="5181600" cy="179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978400" y="4876800"/>
            <a:ext cx="152400" cy="1677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172200" y="4876800"/>
            <a:ext cx="152400" cy="1677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6"/>
            <a:endCxn id="6" idx="2"/>
          </p:cNvCxnSpPr>
          <p:nvPr/>
        </p:nvCxnSpPr>
        <p:spPr>
          <a:xfrm>
            <a:off x="5130800" y="4960656"/>
            <a:ext cx="10414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5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All real numbers less than 1 OR greater than 4.</a:t>
            </a:r>
          </a:p>
          <a:p>
            <a:pPr marL="0" indent="0" algn="ctr">
              <a:buNone/>
            </a:pPr>
            <a:r>
              <a:rPr lang="en-US" dirty="0"/>
              <a:t>x &lt; 1 OR x &gt; 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45420"/>
            <a:ext cx="5181600" cy="179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978400" y="4876800"/>
            <a:ext cx="152400" cy="1677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172200" y="4876800"/>
            <a:ext cx="152400" cy="1677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937000" y="4988667"/>
            <a:ext cx="1041400" cy="0"/>
          </a:xfrm>
          <a:prstGeom prst="line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324600" y="4960655"/>
            <a:ext cx="584200" cy="28012"/>
          </a:xfrm>
          <a:prstGeom prst="line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00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640</Words>
  <Application>Microsoft Office PowerPoint</Application>
  <PresentationFormat>On-screen Show (4:3)</PresentationFormat>
  <Paragraphs>118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Solving Compound Inequalities</vt:lpstr>
      <vt:lpstr>Objectives:</vt:lpstr>
      <vt:lpstr>Classwork:</vt:lpstr>
      <vt:lpstr>Classwork:</vt:lpstr>
      <vt:lpstr>Random Fact: Who uses this?</vt:lpstr>
      <vt:lpstr>Definition:</vt:lpstr>
      <vt:lpstr>Examples:</vt:lpstr>
      <vt:lpstr>Examples:</vt:lpstr>
      <vt:lpstr>Examples:</vt:lpstr>
      <vt:lpstr>Examples:</vt:lpstr>
      <vt:lpstr>Example 1:</vt:lpstr>
      <vt:lpstr>Note:</vt:lpstr>
      <vt:lpstr>Example 2:</vt:lpstr>
      <vt:lpstr>Example 2:</vt:lpstr>
      <vt:lpstr>Note:</vt:lpstr>
      <vt:lpstr>Example 3:</vt:lpstr>
      <vt:lpstr>Example 3:</vt:lpstr>
      <vt:lpstr>NOTE:</vt:lpstr>
      <vt:lpstr>NOTE:</vt:lpstr>
      <vt:lpstr>Example 4:</vt:lpstr>
      <vt:lpstr>Exit Ticket (3 minutes)</vt:lpstr>
      <vt:lpstr>Classwork: </vt:lpstr>
      <vt:lpstr>Homework: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Compound Inequalities</dc:title>
  <dc:creator>Kimberly</dc:creator>
  <cp:lastModifiedBy>Cassandra</cp:lastModifiedBy>
  <cp:revision>19</cp:revision>
  <dcterms:created xsi:type="dcterms:W3CDTF">2013-08-04T23:27:53Z</dcterms:created>
  <dcterms:modified xsi:type="dcterms:W3CDTF">2019-11-14T13:08:52Z</dcterms:modified>
</cp:coreProperties>
</file>