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82" r:id="rId20"/>
    <p:sldId id="277" r:id="rId21"/>
    <p:sldId id="278" r:id="rId22"/>
    <p:sldId id="279" r:id="rId23"/>
    <p:sldId id="281" r:id="rId24"/>
    <p:sldId id="280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E294-5B29-4287-8347-B482B47AFB5B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25E69-2F16-4308-A7FB-5E5A6EDC6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82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C7C9F-181C-494F-8724-EF766E3A91D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A0FC9-57A7-4C95-AF5F-51672972CA8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806F5-0318-46F2-BFB7-4844349B432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73BB2-64F7-4205-902C-ADD30F95D5A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3C016-F7EC-4248-B6BF-63E25CA405D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26192-3BB6-4C10-A191-9756DFF0101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66C21-CB95-4C1B-8CA5-15AB03D9DFB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EF8E6-809A-4AC5-A9B7-56F23E0D046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10F14-F31B-40EB-94BA-7B8828541A0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1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85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B1527-EE03-45EE-BECD-D8F5A69343A9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63A89-A320-48BE-91BF-E409DB66C45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3FDDA-C8B3-4727-9553-5E2E6BB420E6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302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3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374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68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68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A6A8-1F99-40DE-A133-E900984CFC0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0291E-7493-4707-A29E-C7DC629F1F0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25E69-2F16-4308-A7FB-5E5A6EDC647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89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93300-00FF-4C5C-A6BF-1FDAA64A1B6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869D7C-4557-414C-B2EA-6BADB243E6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6F28D-DBED-4B74-9202-718AA007A4C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1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3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6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6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6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0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9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0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92ED-1068-4FD2-852F-CB17881A6C14}" type="datetimeFigureOut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9AB8-5066-4529-BE4F-EFD8E3A21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9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/>
          <a:lstStyle/>
          <a:p>
            <a:r>
              <a:rPr lang="en-US" dirty="0"/>
              <a:t>Solving Equations by Adding or Subtracting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Section 1.2</a:t>
            </a:r>
          </a:p>
        </p:txBody>
      </p:sp>
      <p:pic>
        <p:nvPicPr>
          <p:cNvPr id="1026" name="Picture 2" descr="http://ts3.mm.bing.net/th?id=H.4553357906150294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26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0" name="Group 48"/>
          <p:cNvGrpSpPr>
            <a:grpSpLocks/>
          </p:cNvGrpSpPr>
          <p:nvPr/>
        </p:nvGrpSpPr>
        <p:grpSpPr bwMode="auto">
          <a:xfrm>
            <a:off x="1116013" y="1376363"/>
            <a:ext cx="7372350" cy="3919537"/>
            <a:chOff x="703" y="867"/>
            <a:chExt cx="4644" cy="2469"/>
          </a:xfrm>
        </p:grpSpPr>
        <p:pic>
          <p:nvPicPr>
            <p:cNvPr id="3118" name="Picture 46" descr="MCj031892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3" y="867"/>
              <a:ext cx="4644" cy="2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9" name="Oval 47"/>
            <p:cNvSpPr>
              <a:spLocks noChangeArrowheads="1"/>
            </p:cNvSpPr>
            <p:nvPr/>
          </p:nvSpPr>
          <p:spPr bwMode="auto">
            <a:xfrm flipH="1">
              <a:off x="2811" y="1446"/>
              <a:ext cx="286" cy="2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123825" y="769938"/>
            <a:ext cx="883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If the two sides of an equation are not equal…</a:t>
            </a:r>
            <a:r>
              <a:rPr lang="en-US" sz="3200" dirty="0"/>
              <a:t> 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436688" y="3232150"/>
            <a:ext cx="2295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3(7) – 2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6130925" y="3724275"/>
            <a:ext cx="1884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20 + 1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79375" y="1417638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Then it is not balanced!</a:t>
            </a:r>
          </a:p>
        </p:txBody>
      </p:sp>
    </p:spTree>
    <p:extLst>
      <p:ext uri="{BB962C8B-B14F-4D97-AF65-F5344CB8AC3E}">
        <p14:creationId xmlns:p14="http://schemas.microsoft.com/office/powerpoint/2010/main" val="2684307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901700" y="1376363"/>
            <a:ext cx="7372350" cy="3919537"/>
            <a:chOff x="568" y="867"/>
            <a:chExt cx="4644" cy="2469"/>
          </a:xfrm>
        </p:grpSpPr>
        <p:pic>
          <p:nvPicPr>
            <p:cNvPr id="33808" name="Picture 16" descr="MCj031892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" y="867"/>
              <a:ext cx="4644" cy="2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2818" y="1446"/>
              <a:ext cx="286" cy="2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6875" y="769938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What happens if we change one of the sides of a balanced               equation?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" y="5637213"/>
            <a:ext cx="883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Then it is not balanced!</a:t>
            </a: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33801" name="Picture 9" descr="MCj0318880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628775" y="3414713"/>
            <a:ext cx="1509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8 + 3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496050" y="3463925"/>
            <a:ext cx="82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11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570163" y="3417888"/>
            <a:ext cx="1023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+</a:t>
            </a:r>
            <a:r>
              <a:rPr lang="en-US" sz="1600" b="1" dirty="0">
                <a:latin typeface="Arial Black" pitchFamily="34" charset="0"/>
              </a:rPr>
              <a:t> </a:t>
            </a:r>
            <a:r>
              <a:rPr lang="en-US" sz="3600" b="1" dirty="0">
                <a:latin typeface="Arial Black" pitchFamily="34" charset="0"/>
              </a:rPr>
              <a:t>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263650" y="3432175"/>
            <a:ext cx="234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8 + 3 + 1</a:t>
            </a:r>
          </a:p>
        </p:txBody>
      </p:sp>
    </p:spTree>
    <p:extLst>
      <p:ext uri="{BB962C8B-B14F-4D97-AF65-F5344CB8AC3E}">
        <p14:creationId xmlns:p14="http://schemas.microsoft.com/office/powerpoint/2010/main" val="34423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4.07407E-6 L -0.03993 4.07407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 0.04769 " pathEditMode="relative" rAng="0" ptsTypes="AA">
                                      <p:cBhvr>
                                        <p:cTn id="28" dur="1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1.85185E-6 L 0.00521 -0.02153 " pathEditMode="relative" rAng="0" ptsTypes="AA">
                                      <p:cBhvr>
                                        <p:cTn id="30" dur="1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  <p:bldP spid="33799" grpId="0" autoUpdateAnimBg="0"/>
      <p:bldP spid="33803" grpId="0"/>
      <p:bldP spid="33803" grpId="1"/>
      <p:bldP spid="33804" grpId="0"/>
      <p:bldP spid="33806" grpId="0"/>
      <p:bldP spid="33806" grpId="1"/>
      <p:bldP spid="33811" grpId="0"/>
      <p:bldP spid="338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901700" y="1376363"/>
            <a:ext cx="7372350" cy="3919537"/>
            <a:chOff x="568" y="867"/>
            <a:chExt cx="4644" cy="2469"/>
          </a:xfrm>
        </p:grpSpPr>
        <p:pic>
          <p:nvPicPr>
            <p:cNvPr id="32779" name="Picture 11" descr="MCj031892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" y="867"/>
              <a:ext cx="4644" cy="2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2818" y="1446"/>
              <a:ext cx="286" cy="2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96875" y="769938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What happens if we change one of the sides of a balanced               equation?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04800" y="563721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Then it is not balanced!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087438" y="3748088"/>
            <a:ext cx="234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8 + 3 + 1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543675" y="3313113"/>
            <a:ext cx="828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11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04800" y="5641975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We need to make the same change to the other side!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791325" y="3305175"/>
            <a:ext cx="95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+ 1</a:t>
            </a:r>
          </a:p>
        </p:txBody>
      </p:sp>
    </p:spTree>
    <p:extLst>
      <p:ext uri="{BB962C8B-B14F-4D97-AF65-F5344CB8AC3E}">
        <p14:creationId xmlns:p14="http://schemas.microsoft.com/office/powerpoint/2010/main" val="42918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05174 -0.0002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7" y="-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  <p:bldP spid="32786" grpId="0"/>
      <p:bldP spid="32788" grpId="0"/>
      <p:bldP spid="327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" y="5611813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We need to make the same change to the other side!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6875" y="769938"/>
            <a:ext cx="8613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What happens if we change one of the sides of a balanced               equation?</a:t>
            </a: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34819" name="Picture 3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295400" y="3403600"/>
            <a:ext cx="2459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8 + 3 + 1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002338" y="3403600"/>
            <a:ext cx="177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11 + 1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806450" y="5608638"/>
            <a:ext cx="4595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We need to make the same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38675" y="5614988"/>
            <a:ext cx="369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change to the other side!</a:t>
            </a:r>
          </a:p>
        </p:txBody>
      </p:sp>
    </p:spTree>
    <p:extLst>
      <p:ext uri="{BB962C8B-B14F-4D97-AF65-F5344CB8AC3E}">
        <p14:creationId xmlns:p14="http://schemas.microsoft.com/office/powerpoint/2010/main" val="17092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03559 -0.568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8" y="-2844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712 -0.566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2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  <p:bldP spid="34831" grpId="0"/>
      <p:bldP spid="34831" grpId="1"/>
      <p:bldP spid="34832" grpId="0"/>
      <p:bldP spid="348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5135" name="Picture 15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/>
              <a:t>Now let’s solve an equation by adding or subtracting to each side of the equation … </a:t>
            </a:r>
          </a:p>
          <a:p>
            <a:pPr algn="ctr">
              <a:spcBef>
                <a:spcPct val="50000"/>
              </a:spcBef>
            </a:pPr>
            <a:endParaRPr lang="en-US" sz="48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48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48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accent2"/>
                </a:solidFill>
              </a:rPr>
              <a:t>but always keep it balanced!</a:t>
            </a:r>
          </a:p>
        </p:txBody>
      </p:sp>
    </p:spTree>
    <p:extLst>
      <p:ext uri="{BB962C8B-B14F-4D97-AF65-F5344CB8AC3E}">
        <p14:creationId xmlns:p14="http://schemas.microsoft.com/office/powerpoint/2010/main" val="30961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52475" y="887413"/>
            <a:ext cx="80756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In the equation, x + 7 = 15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47713" y="2630269"/>
            <a:ext cx="6956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7 added to a number gives 15…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08025" y="4779963"/>
            <a:ext cx="72834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Let’s go back to the balance</a:t>
            </a:r>
          </a:p>
        </p:txBody>
      </p:sp>
    </p:spTree>
    <p:extLst>
      <p:ext uri="{BB962C8B-B14F-4D97-AF65-F5344CB8AC3E}">
        <p14:creationId xmlns:p14="http://schemas.microsoft.com/office/powerpoint/2010/main" val="42313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1" grpId="0"/>
      <p:bldP spid="61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7180" name="Picture 12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30363" y="3240088"/>
            <a:ext cx="144621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x + 7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461125" y="3254375"/>
            <a:ext cx="928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15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524125" y="3241675"/>
            <a:ext cx="928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- 7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770688" y="3254375"/>
            <a:ext cx="9286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/>
              <a:t>- 7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989263" y="5762625"/>
            <a:ext cx="478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Subtract 7 from both sides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992438" y="5767388"/>
            <a:ext cx="3576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 both sides</a:t>
            </a:r>
          </a:p>
        </p:txBody>
      </p:sp>
    </p:spTree>
    <p:extLst>
      <p:ext uri="{BB962C8B-B14F-4D97-AF65-F5344CB8AC3E}">
        <p14:creationId xmlns:p14="http://schemas.microsoft.com/office/powerpoint/2010/main" val="169646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4271 0.0025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11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0.04288 1.85185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31059 -0.081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-405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/>
      <p:bldP spid="7186" grpId="0"/>
      <p:bldP spid="7187" grpId="0"/>
      <p:bldP spid="7188" grpId="0"/>
      <p:bldP spid="7188" grpId="1"/>
      <p:bldP spid="71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737" y="841"/>
            <a:chExt cx="4391" cy="2489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737" y="841"/>
              <a:ext cx="4391" cy="2489"/>
              <a:chOff x="647" y="823"/>
              <a:chExt cx="4391" cy="2489"/>
            </a:xfrm>
          </p:grpSpPr>
          <p:pic>
            <p:nvPicPr>
              <p:cNvPr id="35843" name="Picture 3" descr="MCj0318880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" y="823"/>
                <a:ext cx="4391" cy="2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44" name="Oval 4"/>
              <p:cNvSpPr>
                <a:spLocks noChangeArrowheads="1"/>
              </p:cNvSpPr>
              <p:nvPr/>
            </p:nvSpPr>
            <p:spPr bwMode="auto">
              <a:xfrm>
                <a:off x="2721" y="1409"/>
                <a:ext cx="300" cy="2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1377" y="2031"/>
              <a:ext cx="37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x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4235" y="2050"/>
              <a:ext cx="34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8</a:t>
              </a:r>
            </a:p>
          </p:txBody>
        </p:sp>
      </p:grp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27000" y="5192713"/>
            <a:ext cx="478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Subtract 7 from both sides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990850" y="5754688"/>
            <a:ext cx="3576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 both sides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49450" y="5803900"/>
            <a:ext cx="5291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Now we know the value of x</a:t>
            </a:r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23 L 0.25955 -0.08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34" y="-40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737" y="841"/>
            <a:chExt cx="4391" cy="2489"/>
          </a:xfrm>
        </p:grpSpPr>
        <p:grpSp>
          <p:nvGrpSpPr>
            <p:cNvPr id="36866" name="Group 2"/>
            <p:cNvGrpSpPr>
              <a:grpSpLocks/>
            </p:cNvGrpSpPr>
            <p:nvPr/>
          </p:nvGrpSpPr>
          <p:grpSpPr bwMode="auto">
            <a:xfrm>
              <a:off x="737" y="841"/>
              <a:ext cx="4391" cy="2489"/>
              <a:chOff x="647" y="823"/>
              <a:chExt cx="4391" cy="2489"/>
            </a:xfrm>
          </p:grpSpPr>
          <p:pic>
            <p:nvPicPr>
              <p:cNvPr id="36867" name="Picture 3" descr="MCj03188800000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" y="823"/>
                <a:ext cx="4391" cy="2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868" name="Oval 4"/>
              <p:cNvSpPr>
                <a:spLocks noChangeArrowheads="1"/>
              </p:cNvSpPr>
              <p:nvPr/>
            </p:nvSpPr>
            <p:spPr bwMode="auto">
              <a:xfrm>
                <a:off x="2721" y="1409"/>
                <a:ext cx="300" cy="29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1377" y="2031"/>
              <a:ext cx="376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x</a:t>
              </a: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4235" y="2050"/>
              <a:ext cx="34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/>
                <a:t>8</a:t>
              </a:r>
            </a:p>
          </p:txBody>
        </p:sp>
      </p:grp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27000" y="5192713"/>
            <a:ext cx="478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Subtract 7 from both sides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359400" y="5192713"/>
            <a:ext cx="3576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Simplify both sides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949450" y="5803900"/>
            <a:ext cx="5291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Now we know the value of x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554163" y="4473575"/>
            <a:ext cx="6251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So the solution goes like this…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460625" y="4495800"/>
            <a:ext cx="3935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x + 7 = 15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2220913" y="5137150"/>
            <a:ext cx="4230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x + 7 – 7  = 15 – 7 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714625" y="5683250"/>
            <a:ext cx="3935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x = 8</a:t>
            </a:r>
          </a:p>
        </p:txBody>
      </p:sp>
    </p:spTree>
    <p:extLst>
      <p:ext uri="{BB962C8B-B14F-4D97-AF65-F5344CB8AC3E}">
        <p14:creationId xmlns:p14="http://schemas.microsoft.com/office/powerpoint/2010/main" val="174824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2.22222E-6 -0.1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5.55556E-7 -0.06435 " pathEditMode="relative" ptsTypes="AA">
                                      <p:cBhvr>
                                        <p:cTn id="25" dur="2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4" grpId="0"/>
      <p:bldP spid="36877" grpId="0"/>
      <p:bldP spid="36878" grpId="0"/>
      <p:bldP spid="36878" grpId="1"/>
      <p:bldP spid="36879" grpId="0"/>
      <p:bldP spid="36880" grpId="0"/>
      <p:bldP spid="368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of Equality: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add or subtract the same number to both sides of an equation, and the statement will still be true.</a:t>
            </a:r>
          </a:p>
        </p:txBody>
      </p:sp>
    </p:spTree>
    <p:extLst>
      <p:ext uri="{BB962C8B-B14F-4D97-AF65-F5344CB8AC3E}">
        <p14:creationId xmlns:p14="http://schemas.microsoft.com/office/powerpoint/2010/main" val="12848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Solve one-step equations in one variable by using addition and subtraction. </a:t>
            </a:r>
          </a:p>
        </p:txBody>
      </p:sp>
    </p:spTree>
    <p:extLst>
      <p:ext uri="{BB962C8B-B14F-4D97-AF65-F5344CB8AC3E}">
        <p14:creationId xmlns:p14="http://schemas.microsoft.com/office/powerpoint/2010/main" val="207640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87363" y="603250"/>
            <a:ext cx="8410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Example 1: Solve for x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971800" y="1261836"/>
            <a:ext cx="3657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a) x – 7 = 12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661568" y="1975305"/>
            <a:ext cx="1941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x = 19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895600" y="3397250"/>
            <a:ext cx="37073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b) 20 + h = 41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639797" y="4038600"/>
            <a:ext cx="1941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h = 21</a:t>
            </a:r>
          </a:p>
        </p:txBody>
      </p:sp>
    </p:spTree>
    <p:extLst>
      <p:ext uri="{BB962C8B-B14F-4D97-AF65-F5344CB8AC3E}">
        <p14:creationId xmlns:p14="http://schemas.microsoft.com/office/powerpoint/2010/main" val="310901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0"/>
      <p:bldP spid="8208" grpId="0"/>
      <p:bldP spid="82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25550" y="111125"/>
            <a:ext cx="671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Example 2: Solve for the variable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465380"/>
              </p:ext>
            </p:extLst>
          </p:nvPr>
        </p:nvGraphicFramePr>
        <p:xfrm>
          <a:off x="2133600" y="990600"/>
          <a:ext cx="4267200" cy="155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0600"/>
                        <a:ext cx="4267200" cy="1558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88396"/>
              </p:ext>
            </p:extLst>
          </p:nvPr>
        </p:nvGraphicFramePr>
        <p:xfrm>
          <a:off x="2057400" y="2362200"/>
          <a:ext cx="4551363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1193760" imgH="431640" progId="Equation.3">
                  <p:embed/>
                </p:oleObj>
              </mc:Choice>
              <mc:Fallback>
                <p:oleObj name="Equation" r:id="rId6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4551363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74663" y="4965700"/>
            <a:ext cx="8410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We have to know what opposite operation(s) must be done to solve it.</a:t>
            </a:r>
          </a:p>
        </p:txBody>
      </p:sp>
    </p:spTree>
    <p:extLst>
      <p:ext uri="{BB962C8B-B14F-4D97-AF65-F5344CB8AC3E}">
        <p14:creationId xmlns:p14="http://schemas.microsoft.com/office/powerpoint/2010/main" val="326600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570600"/>
              </p:ext>
            </p:extLst>
          </p:nvPr>
        </p:nvGraphicFramePr>
        <p:xfrm>
          <a:off x="76200" y="884238"/>
          <a:ext cx="37782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4" imgW="1269720" imgH="431640" progId="Equation.3">
                  <p:embed/>
                </p:oleObj>
              </mc:Choice>
              <mc:Fallback>
                <p:oleObj name="Equation" r:id="rId4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884238"/>
                        <a:ext cx="377825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38782"/>
              </p:ext>
            </p:extLst>
          </p:nvPr>
        </p:nvGraphicFramePr>
        <p:xfrm>
          <a:off x="4929188" y="858838"/>
          <a:ext cx="375285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6" imgW="1307880" imgH="431640" progId="Equation.3">
                  <p:embed/>
                </p:oleObj>
              </mc:Choice>
              <mc:Fallback>
                <p:oleObj name="Equation" r:id="rId6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858838"/>
                        <a:ext cx="375285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16500"/>
              </p:ext>
            </p:extLst>
          </p:nvPr>
        </p:nvGraphicFramePr>
        <p:xfrm>
          <a:off x="76200" y="1993900"/>
          <a:ext cx="4229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8" imgW="1511280" imgH="177480" progId="Equation.3">
                  <p:embed/>
                </p:oleObj>
              </mc:Choice>
              <mc:Fallback>
                <p:oleObj name="Equation" r:id="rId8" imgW="1511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993900"/>
                        <a:ext cx="4229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2101850" y="2481263"/>
          <a:ext cx="15224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0" imgW="545760" imgH="177480" progId="Equation.3">
                  <p:embed/>
                </p:oleObj>
              </mc:Choice>
              <mc:Fallback>
                <p:oleObj name="Equation" r:id="rId10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2481263"/>
                        <a:ext cx="15224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896636"/>
              </p:ext>
            </p:extLst>
          </p:nvPr>
        </p:nvGraphicFramePr>
        <p:xfrm>
          <a:off x="4959350" y="1860550"/>
          <a:ext cx="41084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2" imgW="1511280" imgH="177480" progId="Equation.3">
                  <p:embed/>
                </p:oleObj>
              </mc:Choice>
              <mc:Fallback>
                <p:oleObj name="Equation" r:id="rId12" imgW="1511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1860550"/>
                        <a:ext cx="41084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6518275" y="2454275"/>
          <a:ext cx="16398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14" imgW="571320" imgH="177480" progId="Equation.3">
                  <p:embed/>
                </p:oleObj>
              </mc:Choice>
              <mc:Fallback>
                <p:oleObj name="Equation" r:id="rId14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8275" y="2454275"/>
                        <a:ext cx="163988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949325" y="2308225"/>
            <a:ext cx="3314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opposite of addition is subtraction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510213" y="2312988"/>
            <a:ext cx="3314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opposite of subtraction is addition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225550" y="111125"/>
            <a:ext cx="6710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157055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1" grpId="0"/>
      <p:bldP spid="30751" grpId="1"/>
      <p:bldP spid="30752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Solve for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  0.7 = x + 0.4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 = 0.3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   2/5 = x – 1/5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 = 3/5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4: Solve by adding the opposite.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dirty="0"/>
              <a:t>-8 + b =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b = 10</a:t>
            </a:r>
          </a:p>
          <a:p>
            <a:pPr marL="0" indent="0">
              <a:buNone/>
            </a:pPr>
            <a:r>
              <a:rPr lang="en-US" dirty="0"/>
              <a:t>b) -5/11  +  p = - 2/11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p = 3/11</a:t>
            </a:r>
          </a:p>
          <a:p>
            <a:pPr marL="0" indent="0">
              <a:buNone/>
            </a:pPr>
            <a:r>
              <a:rPr lang="en-US" dirty="0"/>
              <a:t>c) -3/4 + z = 5/4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z = 2</a:t>
            </a:r>
          </a:p>
          <a:p>
            <a:pPr marL="0" indent="0">
              <a:buNone/>
            </a:pPr>
            <a:r>
              <a:rPr lang="en-US" dirty="0"/>
              <a:t>d) -11 + x = 33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x = 44</a:t>
            </a:r>
          </a:p>
        </p:txBody>
      </p:sp>
    </p:spTree>
    <p:extLst>
      <p:ext uri="{BB962C8B-B14F-4D97-AF65-F5344CB8AC3E}">
        <p14:creationId xmlns:p14="http://schemas.microsoft.com/office/powerpoint/2010/main" val="277466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Over 20 years, the population of a town decreased by 275 people and now has a population of 850.</a:t>
            </a:r>
          </a:p>
          <a:p>
            <a:pPr marL="0" indent="0">
              <a:buNone/>
            </a:pPr>
            <a:r>
              <a:rPr lang="en-US" dirty="0"/>
              <a:t>Write and solve an equation to find the original population.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 – 275 = 850.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 = 1125 people</a:t>
            </a:r>
          </a:p>
        </p:txBody>
      </p:sp>
      <p:pic>
        <p:nvPicPr>
          <p:cNvPr id="5122" name="Picture 2" descr="http://graphics8.nytimes.com/images/2009/03/11/opinion/13population.4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52800"/>
            <a:ext cx="4572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2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(5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Describe how the properties of equality are like a balanced scale.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share our answers when done. </a:t>
            </a:r>
          </a:p>
        </p:txBody>
      </p:sp>
    </p:spTree>
    <p:extLst>
      <p:ext uri="{BB962C8B-B14F-4D97-AF65-F5344CB8AC3E}">
        <p14:creationId xmlns:p14="http://schemas.microsoft.com/office/powerpoint/2010/main" val="3331764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1.2 Additional Practice Worksheet</a:t>
            </a:r>
          </a:p>
        </p:txBody>
      </p:sp>
    </p:spTree>
    <p:extLst>
      <p:ext uri="{BB962C8B-B14F-4D97-AF65-F5344CB8AC3E}">
        <p14:creationId xmlns:p14="http://schemas.microsoft.com/office/powerpoint/2010/main" val="89729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fact: Who uses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Athletes use an equation to estimate their maximum heart rates.</a:t>
            </a:r>
          </a:p>
        </p:txBody>
      </p:sp>
      <p:pic>
        <p:nvPicPr>
          <p:cNvPr id="2050" name="Picture 2" descr="http://blog.pennlive.com/lvbreakingnews/2008/01/bicycl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4081491" cy="292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9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3317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Equations and Solutions of Equations: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81213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b="1" dirty="0">
                <a:solidFill>
                  <a:srgbClr val="0000FF"/>
                </a:solidFill>
              </a:rPr>
              <a:t>An </a:t>
            </a:r>
            <a:r>
              <a:rPr lang="en-GB" sz="3600" b="1" u="sng" dirty="0">
                <a:solidFill>
                  <a:srgbClr val="0000FF"/>
                </a:solidFill>
              </a:rPr>
              <a:t>equation</a:t>
            </a:r>
            <a:r>
              <a:rPr lang="en-GB" sz="3600" b="1" dirty="0">
                <a:solidFill>
                  <a:srgbClr val="0000FF"/>
                </a:solidFill>
              </a:rPr>
              <a:t> is a statement that two algebraic expressions are equal.</a:t>
            </a:r>
          </a:p>
          <a:p>
            <a:pPr algn="ctr">
              <a:buFontTx/>
              <a:buNone/>
            </a:pPr>
            <a:endParaRPr lang="en-GB" sz="3600" b="1" dirty="0">
              <a:solidFill>
                <a:srgbClr val="0000FF"/>
              </a:solidFill>
            </a:endParaRPr>
          </a:p>
          <a:p>
            <a:pPr algn="ctr">
              <a:buFontTx/>
              <a:buNone/>
            </a:pPr>
            <a:r>
              <a:rPr lang="en-GB" sz="3600" b="1" dirty="0"/>
              <a:t>Examples: </a:t>
            </a:r>
          </a:p>
          <a:p>
            <a:pPr algn="ctr">
              <a:buFontTx/>
              <a:buNone/>
            </a:pPr>
            <a:r>
              <a:rPr lang="en-GB" sz="3600" b="1" dirty="0">
                <a:solidFill>
                  <a:srgbClr val="CC00CC"/>
                </a:solidFill>
              </a:rPr>
              <a:t>3x – 5 = 7</a:t>
            </a:r>
          </a:p>
          <a:p>
            <a:pPr algn="ctr">
              <a:buFontTx/>
              <a:buNone/>
            </a:pPr>
            <a:r>
              <a:rPr lang="en-GB" sz="3600" b="1" dirty="0">
                <a:solidFill>
                  <a:srgbClr val="CC00CC"/>
                </a:solidFill>
              </a:rPr>
              <a:t>x</a:t>
            </a:r>
            <a:r>
              <a:rPr lang="en-US" sz="3600" b="1" dirty="0">
                <a:solidFill>
                  <a:srgbClr val="CC00CC"/>
                </a:solidFill>
                <a:cs typeface="Times New Roman" pitchFamily="18" charset="0"/>
              </a:rPr>
              <a:t>² - x – 6 = 0</a:t>
            </a:r>
          </a:p>
        </p:txBody>
      </p:sp>
    </p:spTree>
    <p:extLst>
      <p:ext uri="{BB962C8B-B14F-4D97-AF65-F5344CB8AC3E}">
        <p14:creationId xmlns:p14="http://schemas.microsoft.com/office/powerpoint/2010/main" val="34827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Equations and Solutions of Equations: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323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CC00CC"/>
                </a:solidFill>
              </a:rPr>
              <a:t>A </a:t>
            </a:r>
            <a:r>
              <a:rPr lang="en-GB" b="1" u="sng" dirty="0">
                <a:solidFill>
                  <a:srgbClr val="CC00CC"/>
                </a:solidFill>
              </a:rPr>
              <a:t>solution</a:t>
            </a:r>
            <a:r>
              <a:rPr lang="en-GB" b="1" dirty="0">
                <a:solidFill>
                  <a:srgbClr val="CC00CC"/>
                </a:solidFill>
              </a:rPr>
              <a:t> is a value of the variable that makes the equation true.</a:t>
            </a:r>
            <a:endParaRPr lang="en-GB" b="1" u="sng" dirty="0">
              <a:solidFill>
                <a:srgbClr val="3333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GB" b="1" dirty="0">
              <a:solidFill>
                <a:srgbClr val="333399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990033"/>
                </a:solidFill>
              </a:rPr>
              <a:t>Example: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990033"/>
                </a:solidFill>
              </a:rPr>
              <a:t>x = 4 is a solution of 3x – 5 = 7.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rgbClr val="990033"/>
                </a:solidFill>
              </a:rPr>
              <a:t> 3(4) – 5 = 7 is a true statement.</a:t>
            </a:r>
          </a:p>
        </p:txBody>
      </p:sp>
    </p:spTree>
    <p:extLst>
      <p:ext uri="{BB962C8B-B14F-4D97-AF65-F5344CB8AC3E}">
        <p14:creationId xmlns:p14="http://schemas.microsoft.com/office/powerpoint/2010/main" val="291243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find solutions, ISOLATE the variable.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this by using inverse operations.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will undo operations on the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8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38915" name="Picture 3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62050" y="787400"/>
            <a:ext cx="6829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The two sides on a balanced scale must be equal       to each other</a:t>
            </a:r>
          </a:p>
        </p:txBody>
      </p:sp>
      <p:sp>
        <p:nvSpPr>
          <p:cNvPr id="38930" name="Oval 18"/>
          <p:cNvSpPr>
            <a:spLocks noChangeArrowheads="1"/>
          </p:cNvSpPr>
          <p:nvPr/>
        </p:nvSpPr>
        <p:spPr bwMode="auto">
          <a:xfrm>
            <a:off x="1355725" y="3363913"/>
            <a:ext cx="898525" cy="555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6546850" y="3633788"/>
            <a:ext cx="277813" cy="277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8948" name="Group 36"/>
          <p:cNvGrpSpPr>
            <a:grpSpLocks/>
          </p:cNvGrpSpPr>
          <p:nvPr/>
        </p:nvGrpSpPr>
        <p:grpSpPr bwMode="auto">
          <a:xfrm>
            <a:off x="2763838" y="3025775"/>
            <a:ext cx="4459287" cy="600075"/>
            <a:chOff x="1741" y="1906"/>
            <a:chExt cx="2809" cy="378"/>
          </a:xfrm>
        </p:grpSpPr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1741" y="2106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983" y="2109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4375" y="1906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4" name="Rectangle 22"/>
            <p:cNvSpPr>
              <a:spLocks noChangeArrowheads="1"/>
            </p:cNvSpPr>
            <p:nvPr/>
          </p:nvSpPr>
          <p:spPr bwMode="auto">
            <a:xfrm>
              <a:off x="3889" y="2099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6557963" y="3336925"/>
            <a:ext cx="277812" cy="277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6992938" y="3630613"/>
            <a:ext cx="277812" cy="277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7373938" y="3636963"/>
            <a:ext cx="277812" cy="277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8949" name="Group 37"/>
          <p:cNvGrpSpPr>
            <a:grpSpLocks/>
          </p:cNvGrpSpPr>
          <p:nvPr/>
        </p:nvGrpSpPr>
        <p:grpSpPr bwMode="auto">
          <a:xfrm>
            <a:off x="2757488" y="3349625"/>
            <a:ext cx="4900612" cy="573088"/>
            <a:chOff x="1737" y="2110"/>
            <a:chExt cx="3087" cy="361"/>
          </a:xfrm>
        </p:grpSpPr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7" y="2287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1976" y="2296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3885" y="2280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40" name="Rectangle 28"/>
            <p:cNvSpPr>
              <a:spLocks noChangeArrowheads="1"/>
            </p:cNvSpPr>
            <p:nvPr/>
          </p:nvSpPr>
          <p:spPr bwMode="auto">
            <a:xfrm>
              <a:off x="4649" y="2110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2366963" y="3030538"/>
            <a:ext cx="4516437" cy="871537"/>
            <a:chOff x="1491" y="1909"/>
            <a:chExt cx="2845" cy="549"/>
          </a:xfrm>
        </p:grpSpPr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1497" y="2283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491" y="2090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3875" y="1909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4161" y="1918"/>
              <a:ext cx="175" cy="1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6983413" y="3324225"/>
            <a:ext cx="277812" cy="277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1379538" y="5510213"/>
            <a:ext cx="6829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</a:rPr>
              <a:t>What does the Egg weigh?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1209675" y="3971925"/>
            <a:ext cx="630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Goudy Stout" pitchFamily="18" charset="0"/>
              </a:rPr>
              <a:t>E </a:t>
            </a:r>
            <a:r>
              <a:rPr lang="en-US" sz="1200" b="1" dirty="0">
                <a:solidFill>
                  <a:schemeClr val="tx2"/>
                </a:solidFill>
                <a:latin typeface="Goudy Stout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Goudy Stout" pitchFamily="18" charset="0"/>
              </a:rPr>
              <a:t>+</a:t>
            </a:r>
            <a:r>
              <a:rPr lang="en-US" sz="1200" b="1" dirty="0">
                <a:solidFill>
                  <a:schemeClr val="tx2"/>
                </a:solidFill>
                <a:latin typeface="Goudy Stout" pitchFamily="18" charset="0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Goudy Stout" pitchFamily="18" charset="0"/>
              </a:rPr>
              <a:t> 6     =       11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1633538" y="4692650"/>
            <a:ext cx="630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Goudy Stout" pitchFamily="18" charset="0"/>
              </a:rPr>
              <a:t>E</a:t>
            </a:r>
            <a:r>
              <a:rPr lang="en-US" sz="1200" b="1" dirty="0">
                <a:solidFill>
                  <a:schemeClr val="tx2"/>
                </a:solidFill>
                <a:latin typeface="Goudy Stout" pitchFamily="18" charset="0"/>
              </a:rPr>
              <a:t>     </a:t>
            </a:r>
            <a:r>
              <a:rPr lang="en-US" sz="3600" b="1" dirty="0">
                <a:solidFill>
                  <a:schemeClr val="tx2"/>
                </a:solidFill>
                <a:latin typeface="Goudy Stout" pitchFamily="18" charset="0"/>
              </a:rPr>
              <a:t>    =       5</a:t>
            </a:r>
          </a:p>
        </p:txBody>
      </p:sp>
    </p:spTree>
    <p:extLst>
      <p:ext uri="{BB962C8B-B14F-4D97-AF65-F5344CB8AC3E}">
        <p14:creationId xmlns:p14="http://schemas.microsoft.com/office/powerpoint/2010/main" val="42587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6 1.48148E-6 L 0.05364 1.48148E-6 " pathEditMode="relative" ptsTypes="AA">
                                      <p:cBhvr>
                                        <p:cTn id="84" dur="2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utoUpdateAnimBg="0"/>
      <p:bldP spid="38930" grpId="0" animBg="1"/>
      <p:bldP spid="38943" grpId="0" autoUpdateAnimBg="0"/>
      <p:bldP spid="38945" grpId="0" autoUpdateAnimBg="0"/>
      <p:bldP spid="389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4134" name="Picture 38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9050" y="5561013"/>
            <a:ext cx="930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</a:rPr>
              <a:t>When you do something to one side of an equation,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04800" y="6002338"/>
            <a:ext cx="883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</a:rPr>
              <a:t>You have to do the same thing to the other side.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379538" y="3371850"/>
            <a:ext cx="2295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Arial Black" pitchFamily="34" charset="0"/>
              </a:rPr>
              <a:t>2(3) + 4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6411913" y="3371850"/>
            <a:ext cx="92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Arial Black" pitchFamily="34" charset="0"/>
              </a:rPr>
              <a:t>10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-125413" y="769938"/>
            <a:ext cx="9202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</a:rPr>
              <a:t>The two sides of an equation are equal to each other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357188" y="1444625"/>
            <a:ext cx="8348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The left side and the right side must be balanced</a:t>
            </a:r>
          </a:p>
        </p:txBody>
      </p:sp>
    </p:spTree>
    <p:extLst>
      <p:ext uri="{BB962C8B-B14F-4D97-AF65-F5344CB8AC3E}">
        <p14:creationId xmlns:p14="http://schemas.microsoft.com/office/powerpoint/2010/main" val="15203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" fill="hold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00" fill="hold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utoUpdateAnimBg="0"/>
      <p:bldP spid="4121" grpId="0" autoUpdateAnimBg="0"/>
      <p:bldP spid="4144" grpId="0" autoUpdateAnimBg="0"/>
      <p:bldP spid="4145" grpId="0" build="allAtOnce" autoUpdateAnimBg="0"/>
      <p:bldP spid="4145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6" name="Group 10"/>
          <p:cNvGrpSpPr>
            <a:grpSpLocks/>
          </p:cNvGrpSpPr>
          <p:nvPr/>
        </p:nvGrpSpPr>
        <p:grpSpPr bwMode="auto">
          <a:xfrm>
            <a:off x="1169988" y="1335088"/>
            <a:ext cx="6970712" cy="3951287"/>
            <a:chOff x="647" y="823"/>
            <a:chExt cx="4391" cy="2489"/>
          </a:xfrm>
        </p:grpSpPr>
        <p:pic>
          <p:nvPicPr>
            <p:cNvPr id="39947" name="Picture 11" descr="MCj031888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" y="823"/>
              <a:ext cx="4391" cy="2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8" name="Oval 12"/>
            <p:cNvSpPr>
              <a:spLocks noChangeArrowheads="1"/>
            </p:cNvSpPr>
            <p:nvPr/>
          </p:nvSpPr>
          <p:spPr bwMode="auto">
            <a:xfrm>
              <a:off x="2721" y="1409"/>
              <a:ext cx="300" cy="29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 Question of Balance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23825" y="769938"/>
            <a:ext cx="883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If the two sides of an equation are not equal…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436688" y="3327400"/>
            <a:ext cx="2295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3(7) – 2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113463" y="3397250"/>
            <a:ext cx="1884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 Black" pitchFamily="34" charset="0"/>
              </a:rPr>
              <a:t>20 + 1</a:t>
            </a:r>
          </a:p>
        </p:txBody>
      </p:sp>
    </p:spTree>
    <p:extLst>
      <p:ext uri="{BB962C8B-B14F-4D97-AF65-F5344CB8AC3E}">
        <p14:creationId xmlns:p14="http://schemas.microsoft.com/office/powerpoint/2010/main" val="118481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804</Words>
  <Application>Microsoft Office PowerPoint</Application>
  <PresentationFormat>On-screen Show (4:3)</PresentationFormat>
  <Paragraphs>166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Goudy Stout</vt:lpstr>
      <vt:lpstr>Office Theme</vt:lpstr>
      <vt:lpstr>Equation</vt:lpstr>
      <vt:lpstr>Solving Equations by Adding or Subtracting</vt:lpstr>
      <vt:lpstr>Objective:</vt:lpstr>
      <vt:lpstr>Random fact: Who uses this?</vt:lpstr>
      <vt:lpstr>Equations and Solutions of Equations:</vt:lpstr>
      <vt:lpstr>Equations and Solutions of Equations: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Property of Equality:</vt:lpstr>
      <vt:lpstr>PowerPoint Presentation</vt:lpstr>
      <vt:lpstr>PowerPoint Presentation</vt:lpstr>
      <vt:lpstr>PowerPoint Presentation</vt:lpstr>
      <vt:lpstr>Example 3:</vt:lpstr>
      <vt:lpstr>Example 4: Solve by adding the opposite.</vt:lpstr>
      <vt:lpstr>Example 5:</vt:lpstr>
      <vt:lpstr>Exit Ticket (5 minutes)</vt:lpstr>
      <vt:lpstr>Homework: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by Adding or Subtracting</dc:title>
  <dc:creator>OXPS</dc:creator>
  <cp:lastModifiedBy>Cassandra</cp:lastModifiedBy>
  <cp:revision>15</cp:revision>
  <dcterms:created xsi:type="dcterms:W3CDTF">2013-06-20T15:20:40Z</dcterms:created>
  <dcterms:modified xsi:type="dcterms:W3CDTF">2019-08-25T11:45:10Z</dcterms:modified>
</cp:coreProperties>
</file>