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7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468C7-DFB8-4B58-A4BD-91530686E775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413ED-94E0-438D-B6E2-F61DD7F1C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9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82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21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753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74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742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51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551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23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325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31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81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60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523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AB988-0250-47DC-A5EC-6F448EF941A5}" type="slidenum">
              <a:rPr lang="en-US"/>
              <a:pPr/>
              <a:t>5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71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D2A17F-3647-45E6-B32C-85F00C4F0581}" type="slidenum">
              <a:rPr lang="en-US"/>
              <a:pPr/>
              <a:t>6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78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68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21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413ED-94E0-438D-B6E2-F61DD7F1C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5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5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4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614B5C6-E229-4752-A813-1E9AA1300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6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3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3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02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6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7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8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E5C7-E007-438A-90C6-708610705AEE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43F16-89D4-4837-95DE-204232C68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0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Equations with Variables on Both Sides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Section 1.5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3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3: Simplifying each side first.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Solve.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d)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(b + 6)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b – 1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b + 6 = 3b – 2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-2b = -8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       b = 4</a:t>
                </a:r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4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Classwork/Homework: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Worksheet:</a:t>
            </a:r>
          </a:p>
          <a:p>
            <a:pPr marL="0" indent="0">
              <a:buNone/>
            </a:pPr>
            <a:r>
              <a:rPr lang="en-US" smtClean="0"/>
              <a:t>Solving </a:t>
            </a:r>
            <a:r>
              <a:rPr lang="en-US" dirty="0" smtClean="0"/>
              <a:t>Equations with Variables on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9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b="1" u="sng" dirty="0" smtClean="0"/>
              <a:t>Identity</a:t>
            </a:r>
            <a:r>
              <a:rPr lang="en-US" dirty="0" smtClean="0"/>
              <a:t> is an equation that is always </a:t>
            </a:r>
            <a:r>
              <a:rPr lang="en-US" b="1" i="1" u="sng" dirty="0" smtClean="0">
                <a:solidFill>
                  <a:srgbClr val="FF0000"/>
                </a:solidFill>
              </a:rPr>
              <a:t>true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en-US" dirty="0" smtClean="0"/>
              <a:t> no matter what is substituted for the variable.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solution of an identity is </a:t>
            </a:r>
            <a:r>
              <a:rPr lang="en-US" b="1" i="1" u="sng" dirty="0" smtClean="0">
                <a:solidFill>
                  <a:srgbClr val="FF0000"/>
                </a:solidFill>
              </a:rPr>
              <a:t>all real numbers.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Some equations are always </a:t>
            </a:r>
            <a:r>
              <a:rPr lang="en-US" b="1" u="sng" dirty="0" smtClean="0">
                <a:solidFill>
                  <a:srgbClr val="00B050"/>
                </a:solidFill>
              </a:rPr>
              <a:t>false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equations have </a:t>
            </a:r>
            <a:r>
              <a:rPr lang="en-US" b="1" i="1" u="sng" dirty="0" smtClean="0">
                <a:solidFill>
                  <a:srgbClr val="00B050"/>
                </a:solidFill>
              </a:rPr>
              <a:t>no solution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 smtClean="0"/>
              <a:t>Infinitely Many Solutions/No </a:t>
            </a:r>
            <a:r>
              <a:rPr lang="en-US" sz="3600" dirty="0"/>
              <a:t>S</a:t>
            </a:r>
            <a:r>
              <a:rPr lang="en-US" sz="3600" dirty="0" smtClean="0"/>
              <a:t>olutions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Solve.</a:t>
            </a:r>
          </a:p>
          <a:p>
            <a:pPr marL="0" indent="0">
              <a:buNone/>
            </a:pPr>
            <a:r>
              <a:rPr lang="en-US" dirty="0" smtClean="0"/>
              <a:t>a) 10 – 5x + 1= 7x + 11 – 12x</a:t>
            </a:r>
          </a:p>
          <a:p>
            <a:pPr marL="0" indent="0">
              <a:buNone/>
            </a:pPr>
            <a:r>
              <a:rPr lang="en-US" dirty="0" smtClean="0"/>
              <a:t>     11 – 5x = -5x + 11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0 = 0 </a:t>
            </a:r>
          </a:p>
          <a:p>
            <a:pPr marL="0" indent="0">
              <a:buNone/>
            </a:pPr>
            <a:r>
              <a:rPr lang="en-US" dirty="0" smtClean="0"/>
              <a:t>This is ALWAYS true.</a:t>
            </a:r>
          </a:p>
          <a:p>
            <a:pPr marL="0" indent="0">
              <a:buNone/>
            </a:pPr>
            <a:r>
              <a:rPr lang="en-US" dirty="0" smtClean="0"/>
              <a:t>Solution: </a:t>
            </a:r>
            <a:r>
              <a:rPr lang="en-US" b="1" dirty="0" smtClean="0">
                <a:solidFill>
                  <a:srgbClr val="FF0000"/>
                </a:solidFill>
              </a:rPr>
              <a:t>All real numbers.</a:t>
            </a:r>
          </a:p>
        </p:txBody>
      </p:sp>
    </p:spTree>
    <p:extLst>
      <p:ext uri="{BB962C8B-B14F-4D97-AF65-F5344CB8AC3E}">
        <p14:creationId xmlns:p14="http://schemas.microsoft.com/office/powerpoint/2010/main" val="16113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4: 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4000" dirty="0" smtClean="0"/>
              <a:t>Infinitely Many Solutions/No </a:t>
            </a:r>
            <a:r>
              <a:rPr lang="en-US" sz="4000" dirty="0"/>
              <a:t>S</a:t>
            </a:r>
            <a:r>
              <a:rPr lang="en-US" sz="4000" dirty="0" smtClean="0"/>
              <a:t>olutions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Solve.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b) 12x – 3 + x = 5x – 4 + 8x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13x – 3 = 13x – 4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0 = -1</a:t>
            </a:r>
          </a:p>
          <a:p>
            <a:pPr marL="0" indent="0">
              <a:buNone/>
            </a:pPr>
            <a:r>
              <a:rPr lang="en-US" dirty="0" smtClean="0"/>
              <a:t>This is NEVER true.</a:t>
            </a:r>
          </a:p>
          <a:p>
            <a:pPr marL="0" indent="0">
              <a:buNone/>
            </a:pPr>
            <a:r>
              <a:rPr lang="en-US" dirty="0" smtClean="0"/>
              <a:t>Solution: </a:t>
            </a:r>
            <a:r>
              <a:rPr lang="en-US" b="1" dirty="0" smtClean="0">
                <a:solidFill>
                  <a:srgbClr val="FF0000"/>
                </a:solidFill>
              </a:rPr>
              <a:t>No Solution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Verizon charges 36 cents plus                                                            3 cents per minute.</a:t>
            </a:r>
          </a:p>
          <a:p>
            <a:pPr marL="0" indent="0">
              <a:buNone/>
            </a:pPr>
            <a:r>
              <a:rPr lang="en-US" dirty="0" smtClean="0"/>
              <a:t>T-Mobile charges 6 cents per minute.</a:t>
            </a:r>
          </a:p>
          <a:p>
            <a:pPr marL="0" indent="0">
              <a:buNone/>
            </a:pPr>
            <a:r>
              <a:rPr lang="en-US" dirty="0" smtClean="0"/>
              <a:t>a) How long would a call have to </a:t>
            </a:r>
            <a:r>
              <a:rPr lang="en-US" smtClean="0"/>
              <a:t>be to cost </a:t>
            </a:r>
            <a:r>
              <a:rPr lang="en-US" dirty="0" smtClean="0"/>
              <a:t>the same amount no matter which company you choose? </a:t>
            </a:r>
          </a:p>
          <a:p>
            <a:pPr marL="0" indent="0">
              <a:buNone/>
            </a:pPr>
            <a:r>
              <a:rPr lang="en-US" dirty="0" smtClean="0"/>
              <a:t>b) What is the cost of that call?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First, write equations for the cost for each company: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Verizon </a:t>
            </a:r>
            <a:r>
              <a:rPr lang="en-US" dirty="0">
                <a:sym typeface="Wingdings" pitchFamily="2" charset="2"/>
              </a:rPr>
              <a:t> Cost = 36 + 3m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T-Mobile  Cost = 6m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asset3.cbsistatic.com/cnwk.1d/i/tim/2012/01/09/Verizon_Curve_9370_610x48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41" y="0"/>
            <a:ext cx="3002359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16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How long would a call have to be if it costs the same amount no matter which company you choose?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Verizon </a:t>
            </a:r>
            <a:r>
              <a:rPr lang="en-US" dirty="0" smtClean="0">
                <a:sym typeface="Wingdings" pitchFamily="2" charset="2"/>
              </a:rPr>
              <a:t> Cost = 36 + 3m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T-Mobile  Cost = 6m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They are the same when they are equal. 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36 + 3m = 6m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36 = 3m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m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= 12 minutes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http://androidspin.com/wp-content/uploads/2011/09/Verizon-Apps-Sto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828800"/>
            <a:ext cx="2784078" cy="1423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rcrwireless.com/article/files/2013/03/t-mobile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810124"/>
            <a:ext cx="2135128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8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5: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b) What is the cost of that call?</a:t>
            </a:r>
          </a:p>
          <a:p>
            <a:pPr marL="0" indent="0">
              <a:buNone/>
            </a:pPr>
            <a:r>
              <a:rPr lang="en-US" dirty="0"/>
              <a:t>Verizon </a:t>
            </a:r>
            <a:r>
              <a:rPr lang="en-US" dirty="0">
                <a:sym typeface="Wingdings" pitchFamily="2" charset="2"/>
              </a:rPr>
              <a:t> Cost = 36 + 3m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T-Mobile  Cost = 6m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m = 12 minutes</a:t>
            </a:r>
          </a:p>
          <a:p>
            <a:pPr marL="0" indent="0">
              <a:buNone/>
            </a:pPr>
            <a:r>
              <a:rPr lang="en-US" b="1" dirty="0" smtClean="0">
                <a:sym typeface="Wingdings" pitchFamily="2" charset="2"/>
              </a:rPr>
              <a:t>Plug into cost equation.</a:t>
            </a:r>
          </a:p>
          <a:p>
            <a:pPr marL="0" indent="0">
              <a:buNone/>
            </a:pPr>
            <a:endParaRPr lang="en-US" b="1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err="1" smtClean="0">
                <a:sym typeface="Wingdings" pitchFamily="2" charset="2"/>
              </a:rPr>
              <a:t>Vertizon</a:t>
            </a:r>
            <a:r>
              <a:rPr lang="en-US" dirty="0" smtClean="0">
                <a:sym typeface="Wingdings" pitchFamily="2" charset="2"/>
              </a:rPr>
              <a:t> Cost = 36 + 3(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) = 36 + 36 = </a:t>
            </a:r>
            <a:r>
              <a:rPr lang="en-US" b="1" u="sng" dirty="0" smtClean="0">
                <a:solidFill>
                  <a:srgbClr val="00B050"/>
                </a:solidFill>
                <a:sym typeface="Wingdings" pitchFamily="2" charset="2"/>
              </a:rPr>
              <a:t>72 cents</a:t>
            </a:r>
            <a:endParaRPr lang="en-US" b="1" u="sng" dirty="0">
              <a:solidFill>
                <a:srgbClr val="00B05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T-Mobile  Cost = </a:t>
            </a:r>
            <a:r>
              <a:rPr lang="en-US" dirty="0" smtClean="0">
                <a:sym typeface="Wingdings" pitchFamily="2" charset="2"/>
              </a:rPr>
              <a:t>6(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12</a:t>
            </a:r>
            <a:r>
              <a:rPr lang="en-US" dirty="0" smtClean="0">
                <a:sym typeface="Wingdings" pitchFamily="2" charset="2"/>
              </a:rPr>
              <a:t>) = </a:t>
            </a:r>
            <a:r>
              <a:rPr lang="en-US" b="1" u="sng" dirty="0">
                <a:solidFill>
                  <a:srgbClr val="00B050"/>
                </a:solidFill>
                <a:sym typeface="Wingdings" pitchFamily="2" charset="2"/>
              </a:rPr>
              <a:t>72 </a:t>
            </a:r>
            <a:r>
              <a:rPr lang="en-US" b="1" u="sng" dirty="0" smtClean="0">
                <a:solidFill>
                  <a:srgbClr val="00B050"/>
                </a:solidFill>
                <a:sym typeface="Wingdings" pitchFamily="2" charset="2"/>
              </a:rPr>
              <a:t>cents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A 12 minute call through either company is 72 cents.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3074" name="Picture 2" descr="http://www.droidforums.net/forum/attachments/android-news/63482d1370304334-patched-google-wallet-verizon-galaxy-s4-verizonwirelesscolorlogo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1" y="304800"/>
            <a:ext cx="2514600" cy="91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wikihow.com/images/e/e5/Should-have-been-T-Mobile-G1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682" y="1762615"/>
            <a:ext cx="1900237" cy="190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085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Collin’s Writing (5 minutes):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46237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Tell which of the following is an identity. 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4(a + 3) – 6 = 3(a + 3) – 6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r>
              <a:rPr lang="en-US" dirty="0" smtClean="0"/>
              <a:t>8.3x – 9 + 0.7x = 2 + 9x – 11 </a:t>
            </a:r>
          </a:p>
          <a:p>
            <a:pPr marL="514350" indent="-514350">
              <a:buAutoNum type="alphaLcParenR"/>
            </a:pPr>
            <a:endParaRPr lang="en-US" dirty="0" smtClean="0"/>
          </a:p>
          <a:p>
            <a:pPr marL="0" indent="0">
              <a:buNone/>
            </a:pPr>
            <a:r>
              <a:rPr lang="en-US" b="1" i="1" u="sng" dirty="0"/>
              <a:t>Explain </a:t>
            </a:r>
            <a:r>
              <a:rPr lang="en-US" dirty="0"/>
              <a:t>your answer.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7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1.5 Additional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38852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/>
          </a:p>
          <a:p>
            <a:pPr marL="0" indent="0" algn="ctr">
              <a:buNone/>
            </a:pPr>
            <a:r>
              <a:rPr lang="en-US" sz="3600" dirty="0" smtClean="0"/>
              <a:t>Solve equations in one variable that contain variable terms on both sides.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28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Technology Lab: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Solve Equations by 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4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Exploration: </a:t>
            </a:r>
          </a:p>
          <a:p>
            <a:pPr marL="0" indent="0">
              <a:buNone/>
            </a:pPr>
            <a:r>
              <a:rPr lang="en-US" dirty="0" smtClean="0"/>
              <a:t>Solving Equations with Variables on Both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81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Why </a:t>
            </a:r>
            <a:r>
              <a:rPr lang="en-US" dirty="0"/>
              <a:t>l</a:t>
            </a:r>
            <a:r>
              <a:rPr lang="en-US" dirty="0" smtClean="0"/>
              <a:t>earn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You can compare prices and find the best value. </a:t>
            </a:r>
            <a:endParaRPr lang="en-US" sz="4000" dirty="0"/>
          </a:p>
        </p:txBody>
      </p:sp>
      <p:sp>
        <p:nvSpPr>
          <p:cNvPr id="4" name="AutoShape 2" descr="data:image/jpeg;base64,/9j/4AAQSkZJRgABAQAAAQABAAD/2wCEAAkGBhQSEBQUEhQSFBQUFRcWFxgVFxgXGBcUFRQZFRYWFhUXHSYeGBkjGRYYIC8gIygpLCwsFR4xNTAqNSYrLCkBCQoKDgwOGg8PGjUkHyQpLykwKi8qLCorLCktLC00LCktNCo1LywsLCksKi8sLCwqLCwvLCwtLCwsLCwsLC0tLP/AABEIAMIBAwMBIgACEQEDEQH/xAAcAAEAAgIDAQAAAAAAAAAAAAAABgcFCAEDBAL/xABQEAABAwIDBAUGBwwHCAMAAAABAAIDBBEFEiEGBzFBEyJRYXEyUoGRobEUIzNysrPBCDVCQ2NzdIKSotHhJCU0U2KD8BUXRFSjwtLTFlWT/8QAGgEBAAIDAQAAAAAAAAAAAAAAAAMEAQIFBv/EADIRAAIBAgQDBgUEAwEAAAAAAAABAgMRBBIhMQVBYTJRkaGx8BMicYHBFSMz4RRicgb/2gAMAwEAAhEDEQA/ALxREQBERAEREAREQBFgdrdtKbDoekqX2vfIxur3kcmt+06C6puv3p4tikhjw2F8Uf5JuZ9v8cxGVvosgNgHygcSB4m3vXS2vjOgkjJ7nN/ite/9zGM1PXqJWgn+9nc8/u3HtXRU7gcTYLsdA89jZC0+jMAgNkrrlaqTSY1hDrudVwt7SS+I92t2KcbIfdDm4ZiMYtw6WIcO90fZ4epAXmi8mGYrFURNlge2SN3BzTcfyPcvWgCIiAIhKqjbjftDTudDQtFTMDlL/wAU13CwtrIfDTvKAte66JK2NvlPYPFwHvK17dhe0WK9Z5mjjdqA5wp2WPYwWcR4gr5P3PmJO1dNTE98jz7cv+roDYmOdrvJc13gQfcuxawVu6XGKS7o2vdbW9PLc/sgh3sXGDb4MUoX5JnOlDdDHUtOYd2Y2cPTdAbQIoNsNvcpMRtHfoag/inkdY/k3cHeGh7lOUAREQBERAEREAREQBERAEREAREQHDiqVg+6IbHLVNlhMjWvk+DOjIALRoxsl+RtfMO3grA3obQ/AsLqJWmz3N6OO3HPJ1QdewEn0LWbZfYmrxB+Wmic4Xs550jb85/D0cUBaWx+7yfGZv8AaOLOcY36xxC7czOLQPMi7ANTx53N00GHRwRtjhYyNjRYNYA0D0BR7d3stUUFIIaip6ewblGWwiFtWNcdXNvwv2d6lSAIiID4lhDgWuAc06EEXBHYQeKqXeFuKina6bDw2GbUmLhG/wCb5jvZ4K3UQGpWyG2dVg9U4WcGh2WaB9wDbQ6HyXjkfeFtHs9j8VbTMqIHZo5BfvB5tcOTgdFB97u60YhH09M0CrYAOQ6ZnmuJ0zDkT4LMbrthThdH0b355ZHdJJYnI11rBrAewcTzPdZATJQbevt87C6eF8QY6SSYANdzjaM0n2C/LMFOVrXv4x01OKCnZdzaZojAAveWSzn2tqeLG/qoDOY/vNqMb6KhwyOSEzN+Pc4i4F7ObmbwiA1LuJuBbtsLYPdVS4axrsomqbdaZ41B7I2nyB7Sqx3Z7pMRbMyqMhoct7XGaRwNuq6I6ZSPO7OC2DCA5REQBYPafYylr48lTE15t1XjSRvzXjUeHBZxEBqtvD3YVGFSCRpdJTl3UlGhaeIa+3ku7DwKsfc5vbNQW0Va681rQyn8Zb8B/wDjtwPPx421X0Ec8T4pWNfG8FrmuFwQVSdBuCkZi185bRRubKx4daQ63EQtqCCNXaaajVAXoi4C5QBERAEREAREQBERAEREARFgNo6pzXNANha/t/kspXB2bSbIwV/RCpDnsheXiO9mOcRYF4GpsL6X5rK0lGyJjWRtaxjRZrWgAADsAXTQEOjaTrp/Nd8bbEgcNPtWAdqIiAIiIAiIgCLqnfYX4LyGtYRo9p8HA/as2BkFHsC2FpaWV8zI808jnPfNJ1pC57sxsfwRfkLL4xDFACAyUZ+TQ4XP6vEqRhGgcoiLACIiAIiID5LwOJCZx2heHEfKb4faui6wZMqZAOYX0sHMVm2nQLJg5REQBERAEREAREQBES6AKtt6kc7poBC2RwIs/I8MA62hcSRfS9grJVf7xsW6KWKMZgZLXLbXDb20J4akLDtbU2je+hgMB2Wn+EA/CWMJebsExLw0G2bLwJ1Gin2yYnaJW1BkJa8BheBct11BGhBOvpVc7KYxSiqDjTdYzaPAGYOc4AOPO2a5/W7lcMTw7Nx0NjyUUJJsnrRcUk0dyIimKwREQBERAeTFmAwShxABjfcm9gMpuTbkofhWCRx0usrX3dfNG2Q+i178+5TapIym5AFuJ0tdYN0AkiaQ1r3GQ3uQRYvs7jpoPY23NYZq3YizqGNldTSGdvltAa5sjXZnHKNOXHmrJCg1c0QtgcQxh6Q3FwMrS0vynW2mRptwuNOKnIRGU7q5yiIsmQiIgCIiAwm0eKRwBpe6NrnaND3ht7cbDmsEdrG2/En/ADW/xUK38Mc6rp8oJtEeHK71WbZJRw6QetVZ1WpWR2KGAVSmp669DYeHaOIloe+BocbW6Zt9VMGcB4LUSbpHeUHnxutrdn33pKcnnDH9ALelUzFfGYVUEmuZkERFOc8IiIAiIgCIiAIi4ugOVVm221BbjEVK2Fkl2su5xta4c4jh2Dt5q0lRWO1QfjtdODdtNDKb9jmQCEfvuKX1RJTjmueLZ7GsKbUMkMFYJOkBA6QGMOzXuSDctv2q78OxXpJ54sgaYnN1BvmDmggkcv5LVqjFiO0H3LYzB6r+nNdyqaWOQfOY3X2O9iq06l39zq4rDWgndvR79LfglqIvh8zRxIHiQFaOMfaLCbV7Sijo5qhobIYmZsmYDNqBa4vbQ9iwOzG+PD6yzel6CQ/gT2Zr/hffIfWD3ICcouGvBFxqDwtzC5QEW3kY58FoHyBkchL42BsoLmG7rm4BF7AE8eSiA3h5cOjmmgb15DHaA9GAACQbPDhwC9e/SrtTU0d/Lmc63zGEe96hWOxZcHpe+W/rY5Vak2pO3JHbwmDp1KUXNdqVvserabeEHQRuZSxuD7g/CD0psOQDcrR6FdOA1/T0sEunxsUb9OHWYCQPWtb8RjzUEZ7HFXdujrxLhFPrrGHRHuLHkD93KfSt6Um9yDHYaFKKyK2rRMURfD52jQuA8SApzln2iwG2W1baGilqQGy9FkOTOG3DpGsNjrrZxPDksVsxvew6ts1s3QyG/wAXPZh07HXLD4B1+5ATRFwHLlAVXvTxJ7KuJrHlvxVyLNPF54hwKwvwWdz42h8Tg8Zi50LW9G3MGhz2lmYNJIsbda+iye9bEGNrY2Si7TEDcAZmOzGxB5g21adD3KPHEZXODm1eY8cxeWO01GbMNeHaeC42ITVR3ue54a4zw0FCyaTvdeHL1t9zoqhOMxytsA4k9HGNG8TYj0+lXhszLmoqd3bDH9Adio+pqzY9LUNsQQQ0iR7gdSNBa/eTorq2OmD6Cmc0WBhZYcbWFrX5lTYJas5/HmskFpe/L36GZREXTPLBERAEREAREQBcLlcEoDFbUY+yipZZ3/gN6o8550Y0eJ9l1QEbnR4bPPIT0lbKGAniWMcZJXel5A9CzG93bH4XUdBE68EB1IOj5OBPeANB6VFtosdFQY2sbkihjEcbfpOPeSoZVEk/A6mFoS06u/ht5mPpTZXTh9a7/ZtHVR6vpSWOHa0GxafFhVNRM09CsrddtAz4yjmIDZtWE8A+1reke5U6b+a3ednFR/bUrXyvbps/JlwUFa2aNsjDdrwCPTy8VU2+HdpW4jWxS0rYyxtO2M5pA05hLI46HlZw1Wf2bxP4FVPppDaJziG34Mk5C/mn+CsJXqc8y6nmsRR+FO3J6p9DVbGtzuI0tPJPM2IRxNzOtKCbXtoOfFYTZzYWtrj/AEaCR7ebz1Yxrb5R1mnwFzpwW31ZRslYWSsa9jtHNeA5pF76g6HUL7iiDQGtAAAsABYAdgA4KQrlb7tt2dZQZXT18haDc08XWiNhYXdIDy81rToNdFZaL5e6wuUBR2+vE+kxBkQ4QRD9qQ5j+6GLr2ziyYVRN7x9WVFcZxc1dbLO4fKy3A7GXDWN9DQB6FNt5OQUlK1xsbmwHcwAn3D09yoXzZ2euhD4SoU/v5EQcb4d4PKnX3P2Kktqqc8GuZM39YFj/os9ahNIwOopGt5EH08107ssbNLisBvZkruhkvwLZLAX8H5T6FvTdmitjoZ6c13O5s4qa3u7sa3EK9s1M2MxiBjLukDTma55Oh7nBXKEVw80ap4/uixCjppKidsQjjsXWkDj1nBosOepCxWzewFdXEfB6d7mH8Y7qRgXtfO6wdbsbc6cFt1WUTJWFkrGSMJBLXgOaS0hzbg6GxAPoXbHGGgAAAAWAGgAHAAcggK93b7uKvDwDPXyPb/cM1iBtbypATw80N4DVWIi6K2rbFG+R5s1jS5x7mi59yAoXexXCTEpQOEYaz0htz7SoUHkcCR4Fe3F68zTSSO4yPc8+Lje3tWPcVTbuz0VKOWKR3ZtRqT4rYLdRXdJhkY5xufGfQ649jgtd2vVs7j8bAkmpifLAlZ4t6rgPQQfQt6b1K2MheFy4ERFZOMEREAREQBERAFEd6mMOpsLne3RzssYI5dI4NJ9V1LlAt9g/ql/56H6wLEtjen20a/y1DNAC46C5Nh1iLngTcX5rmORn+L1hfdBs3LP8lDM+54tGnrIt7VI6TdJWOFzFkH+ORo9jQVScL7HoI4hU+1bxMI2dnafYvuKpYDfresfwUoG5Or060PW4DpTrz83hbmvqXcvWt1DI3/Nl/i0BRuiyWOOpvS68TzQbVte1wlL3Oy2a7MCbjhmuLkeGqv/AASoD6aF4vZ0TCLm5sWjiea1zrdkZ6XWaCSMcMxs5t+y407VsNsw21FTD8jH9AKXD6SaKnE3CVKMo97MoiIrpwgovvMxN0GF1DmGznNEYPZ0jgw278pKlChe+Bl8In7nRH/rNH2rWfZZPh0nVin3r1KW2Vwrp6mNo5EOOl9GkaAKf7f7GVdU6HoY8zGMIsXMZYkjXruF7/YvTsBIYsNgdE0MMhmEjgwGR72Fz2AFxF8zbNFza/iu/EtpI3teWh8jWwzy3klezN0MfSMAEeWweHMPg7TtVanSvCx0sVxOaxH7a7N1rsQ+j2SrKeN7ZIH2cDfLlkHj1CVAMVgyONjz8CD9hVqR10TnTCKOojfE8taYp3F8l5XRxiNjwc7ndHIctxbozqBcqObx3udDeUsleypdEyYMDXOZGzrhxBs4Zi23HyStnTymlPiEqknGa1fcX1s1WmaippXeVJBE8+L42uPtKySwmxH3sov0Sn+pYs2rKOVLdhERDAVcb5dpOip20rD159X90TT/ANzvYCpxjeMR0tPJPKbMjFz2k8A0d5Nh6VrjjOKy11VJM/i8/qsaNGtHgPtUVSVlYuYSlnlmeyMJM5dbgs/Dh8DNZMzz3uyj1DVeky0//LRn0vv61VbOwpclqRYFZfZnHHUlVFO3jG4EjtadHN9IJC9crKV3GIsPax59z9F4qnCbaxOzjzSMr/VwPoWU7amG1L5WbQ0NY2WNkjDdj2hzT2hwuF3qntze24afgM5tckwE+cdXRfaPSFcKuRldXODVpunLKwiItiIIiIAiIgCgW+w/1S/89D9YFPVAd9v3pf8AnofrAsPY3p9pGE3X7QxtwzNM8NEDnMJOul7tFhqdHAW7l7se2vmlPRUjXxOIJaXuDZH5W5zkZc8iLczw7lVeA1jm0742F2SWxc0gG7wbAg2v6ll5No5TLHn+DsfT5Axz7gjogABcnUEtDi0872tcqpOqmspep0JzqOUEnbXW35M6zA66Qh5qy5xa9gALvJa4OeL6DQ62HmlSbZrGKunzsnPwljHZQcxa9rgHEgF4s9tmE6nssdbKBxbYTMbZktM3K51jrfr2cSNPJJ09BC5wzaSoklMTX07mSdI55jbxuNc1wOdrdht2KK6j86uT1KVfI6ckrb7L1t+SVb3sbEkFK1t7Sh0tjobZcrbjxcVYezJ/oVN+Zj+gFTG0xzxxgjO9tmAkkmNtr2A5Aq5dlv7DTfmY/oBb4ep8Sbl0I68VHCQX+zMqiIrxywoZvfH9UT+MX1rVM1Dd7v3on8YvrmLSfZZPh/5ofVepj8Kq3yUonc8uZDHBL0QDb2bBHJ1XuNhqHcuS+sRxympxc0zoyA4NyRxSEiMOZYHUgExuj1sLAXsDphdi5JXUEIiGYvjY1zeqc0UNTJHKAH9UnonAC/Oyzk1FP1nGN9ndN0gbFAXuDp2t6oc3rOMBdxvfLrc6HNPWNyOUclSS53froY6pxunMgIpzKWTPjY9vQsImikawAFpa4Bzp2jXSz3X53ie0TXR0XUne6CaCaQRuaAWgltsxBOY55OI5i6ks1DWfGjoI8pJZHaOH5N0sovICAPk2xXtfQt5k2iO2k8gpZGzEdIyCnhNrWDpZOnc3qgDRjGt0AHV9KzPYxHWcfqXTsR97KL9Ep/qWLNrCbEfeyh/RKf6lizaIS3YREWTUrjfVOfg0EeoY+a7rc8jSQPWqtp4y9pN+iibpf8InzR3nsHpIVq764b0UT/NmH7zSFDdgcr6ila8Nc349hDrFt8l+B0VKu3mSXPQ73DlB03Kauopu3fb372cfZlaeo0C2vWsSfnL3RwSuygkNa4EcBwGvAKWYfgFLPSxRxuksayRhkc1jJcwjeQwHW7cwHivDR7Hk08bp3VEJMVRI9mUXaILcGu84G+vcqEsNUbvud79To5cq+Wzttd2s9V4c0RiokOrXAG3a0A+sfzXnFDm+TNneYeDvm9/dp6VMf/jEHweWb+kvaaWKojs0GVud5aQWt6rh1RryF+xeXaLAoxTuqYg5payEvjY2zGF4AOYPPSN7cxuD3LMaNSGqZmpjMLX/AG5Lpe3P1Ie2UZg8Ho5o3BzSdOs03GviFs7SylzGuOhc0E+JF1rNjGs9uZEYPe4gXJ77lbNU7LMaOxoHqC6dB3VzyvEYqE1HuOxERWDmBERAEREAUA33/eh/52H6wKfqAb8fvRJ+dh+msPY3p9pFSbr52nEWMla17Htc2zwCLizhYHgdCrK213Wsqmh9JkilaLFpuGPA53/Bd38DzsqY2YquirIH8LSt9ROU+wrYt80xcMvRubyzFuntvxsooRUo2ZdrTlRqKcO4qmi3L17nWeYY2+c6QO9jL3Vr7GbBQUERAtLK62eRwHLg1o1ytHrXra9wtcxgXN9W8CGkfvA+oL4kxZsV3STxNaATbM0Em2gPC+v2LKpxjqRVMVVrLLy6FN7Q1nS4vUuHDO9o8GNyj3K8dlP7DTfmI/oBa9YSTJUPedS4Sv8AW1zlsLsn/Yab8xH9AKvh3ebZ0eIRyUIR97GWREV04YUO3tj+qKj/ACvrmKYqHb2z/VFR/lfXMWk+yybD/wAsfqvUiW6yt/osB/uqmSE/NnY1zf37FWHidC6UACSWMC9+jIGa/aSL6f6CqXdJKXNqoQ5od8VKzMQBnjeRfXucFZc0VQTfoYideEzhx7NCo6UvlN+IUlHETUtnZn3BSuYC1z5JLnQvLSRpa12gXF+3tVN7y57xZhwmrJSO9sDBE0+HWPrVlVjawOzNp4w4Wt8f2CwuCAFUu8i7HU8BIJghGaxBHSSOc92o0vbKtpvQ1wsE6iy7JM2A2I+9lD+iU/1LFm1hNiPvZRfolP8AUsWbUiIpbsIiLJqQve7BmwqU+Y6N3qeB9qpzC4i+GwF8swJv5IBab3PADT2q9d4VPnwuqb+TJ9RB+xUlspLZ0gcC5oY11tS0EyMBOW4FyLt17Qonh/8AImoXsdHD414OjKpFXe3TWx3y4WGuAEYJ8rqPtl148QARw7VyaElwJDrE9YGp1LSLOA63E6epScR5WOcIMrA12j3BvUykajUgg6jtPFeaoa5krHB1PGYznYDpmIDIw7TlfUXN7XJ0U/6TTbspvxX9lOP/AKDFZfmhFv6S28kYAQOba3SiwydWbq5TqY7NdYNOui4qGSujDL1T2gtDGdIXsbpa9gSLD7VmI52s6SNslPlMjZL5XGMucHMIFnEloGpaeId4LrlgjcBdtJIxhy3AeHNHSAuHV0tdxtwsOY1UU+FxWiqP390W6fHKjs5U1fp7ZGIo8+IsbY9apY2xFtOkA4HuC2cWtWxsJfiNNe5PTt49zr8+4cFsqtaccl492hHi6nxHGXerhERSlMIiIAiIgCg++Wmz4RNqBlfE7XulaLe1ThY3aHAo6ymkp5c2SRtiW6EEG4cO8EArD2NoO0k2aqVWGvjkc3KdCRrofUbEcuIWZg2knAaMjDlDRre5yi2vW1vz7VMcR3EVnSExVFPI0nQyZ2OtyuA1wvbvXnbuMxD+8pP/ANJP/UqkozT0O9Crh5JZpEdbtFUebCOHEA8O4krudi072ua6WFrX3zANGua1+De4c1I2bkK7nJSj9eQ+zo1kINxk9utUxA9zHO9pIUThVZZjWwUNXLy/oj+zdNTNc4yTkno5NGtLW6sI8rU310V5bONtSU4tl+Jj07OoNFDMF3MQRSB88r58pBDMoYwkecASSO64ViAWU+HpShrI5nEcVTrWjTba6/g5REVo5IWC24wk1OHVMTRdzoyWjteyz2j1tA9KzqLDV1Y2jJxakuRq/s/KGyNNgdealO104dEywtpfTTs7FO8T3M0Mjy+PpqdxN7Qv6lzxsx4IA7hYLk7qo3Rhj6iV4HC7WA28WgKsqMkmrnZlxGnKSm1sU1SkZDf2qP4k+7rAeAHar9l3MU5ZlbNMzvGUnw61wu7Z/cxQ0szZj008jHBzelcMrXA3DsjQASO+6zGk+ZrPiEJXaRKtl6MxUNLG4EOjp4WOB5ObE1pHrCyaIrJx276hERDBjNpqfPRVDfOheP3StdcAxg0784Lg5zMgsARqbnNmNracw7w5rZxwuLFVBtHuOc6Z0lJI0NcS4MeSC0niA6xBb2XHrWksyd47lmi6dnGpto/D6GIpdpGlpEwa/OPLvmcNLHqXsPZwXnrsSjdE2OMdc8XMBi0bz01JI7/WvT/ufrm/g07/ABLT9gXwd19cP+GhP638JFTlSqNZXJnSVbCfEVVU1dddPA9dBtJ0cbGvyaDQtcQ89heTcehdMe0BjYWxyjMc13yPa699SQ0Cwd615nbsa4/8KweD3f8AsXndujxB34sN7w4e8vKjWHkla/kSvFYV1Piumr/9aeGw3eAvxaAk3PSPeT29VxuthVW+7bdg6ik+EVD80ti1rQbht+LieZ5d2qshX6asjj4ianO6CIikK4REQBERAEREAREQEY2026ZhjWSTQTvhfoZIg1wY/k14JBF+R7lhaXfrhT7XmkZ8+J/vaCpviWHR1ET4pmB8cgyua7gR/rn3LVveFu1mw6sbEwPlindancBcuJsOjIH4YJt36HwA2V2e2vpa4ONLMJcgaXWDhlzXsDmA10OizK122c2nxLZ6Mw1FADA5+cusQSSAPl2XadBwI0U5wn7oPD5AOmbPAeeZmdv7TCT7EBaCKN0G8fDZvk62nv2OeGH1PsVnKfEI5PIkjffzXNd7igPQiIgCJdEAREQBEuiAIi65Z2t8pzW+JA96A7EWEr9t6GH5Wrpm93SsJ/ZBJUXxTfthkV8kkk5HKKM2/aflCAmGO7SU9Exr6qURMc7KHODiM1ibdUG2gKidVvzwpnCd7/mRP/7gFXu1e9SfGYX0dHQOe2S1ybyPFnZg4BoysOnEk81CNl93VTV4gaMsdE6M/Hlw+SYCLk8iTfQc79mqA2J2O3jxYnI8U0NR0cY60sga1mbkwWJJcRrbkOKl6xuz2z8NFTsp4GhrGD0udze483E6krJIAiIgCIiAIiIAiIgCIiAIiIAumoo2SZc7WuyOD25gDleODm34EXOveu5EB8vYCLEAg8QeB8QotjO63Daq5kpYg4/hRXidft6lgfSpWiAqLE/ucaR1zBUTxdzw2QD6J9qjVX9zpWMN4KqB3zs8Z9mZbBIgNbpN12PwfJvkP5qqt7C5q87sP2ki/wDstPNe6T3ErZlEBq+/aTaGPi7ER4xOPvYvNJvBxxvlT1Y8Y7e9i2pRAaoneXjP/M1P7A/8F2M3i40eFRVHwjH/AILamy5sgNXWbW7QP8l+IHwid9jF3tG0kvD/AGnr89nvstm0QGtbNgNop/LdUgflaqw9Wc+5eyn+5/xGXWeogb4vkkPut7VsQiApfDfubIhYz1cju6JjWe1xd7lLsJ3LYXBr0HTOHOZxf+7o32KdIgOikoY4mhsTGRtHBrGho9QFlzFRsa972saHyWzuAALsoytzHnYaLuRAEREAREQBERAEREAREQBERAEREAREQBERAEREAREQBERAEREAREQBERAEREAREQBERAEREAREQBER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www.comparegroceryprices.org/images/grocery-comparison-diagra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2004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5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247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S</a:t>
            </a:r>
            <a:r>
              <a:rPr lang="en-US" dirty="0" smtClean="0"/>
              <a:t>olve with</a:t>
            </a:r>
            <a:br>
              <a:rPr lang="en-US" dirty="0" smtClean="0"/>
            </a:br>
            <a:r>
              <a:rPr lang="en-US" dirty="0" smtClean="0"/>
              <a:t>Variables on Both Sides…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90663"/>
            <a:ext cx="9144000" cy="4114800"/>
          </a:xfrm>
        </p:spPr>
        <p:txBody>
          <a:bodyPr>
            <a:normAutofit/>
          </a:bodyPr>
          <a:lstStyle/>
          <a:p>
            <a:pPr marL="609600" indent="-609600" algn="ctr">
              <a:buFontTx/>
              <a:buNone/>
            </a:pPr>
            <a:r>
              <a:rPr lang="en-US" b="1" dirty="0"/>
              <a:t>I</a:t>
            </a:r>
            <a:r>
              <a:rPr lang="en-US" b="1" dirty="0" smtClean="0"/>
              <a:t>solate </a:t>
            </a:r>
            <a:r>
              <a:rPr lang="en-US" b="1" dirty="0"/>
              <a:t>the variable by doing the following:</a:t>
            </a:r>
          </a:p>
          <a:p>
            <a:pPr marL="609600" indent="-609600" algn="ctr">
              <a:buFontTx/>
              <a:buNone/>
            </a:pPr>
            <a:endParaRPr lang="en-US" b="1" dirty="0">
              <a:solidFill>
                <a:srgbClr val="CC00CC"/>
              </a:solidFill>
            </a:endParaRPr>
          </a:p>
          <a:p>
            <a:pPr marL="609600" indent="-609600" algn="ctr">
              <a:buFontTx/>
              <a:buAutoNum type="arabicPeriod"/>
            </a:pPr>
            <a:r>
              <a:rPr lang="en-US" b="1" dirty="0">
                <a:solidFill>
                  <a:srgbClr val="CC00CC"/>
                </a:solidFill>
              </a:rPr>
              <a:t>Make sure variable terms are all on one side, and constant terms are on the other.</a:t>
            </a:r>
          </a:p>
          <a:p>
            <a:pPr marL="609600" indent="-609600" algn="ctr">
              <a:buFontTx/>
              <a:buNone/>
            </a:pPr>
            <a:r>
              <a:rPr lang="en-US" b="1" dirty="0">
                <a:solidFill>
                  <a:srgbClr val="990033"/>
                </a:solidFill>
              </a:rPr>
              <a:t>2. </a:t>
            </a:r>
            <a:r>
              <a:rPr lang="en-US" b="1" dirty="0" smtClean="0">
                <a:solidFill>
                  <a:srgbClr val="990033"/>
                </a:solidFill>
              </a:rPr>
              <a:t>Simplify by using the distributive property or combining like terms.</a:t>
            </a:r>
            <a:endParaRPr lang="en-US" b="1" dirty="0">
              <a:solidFill>
                <a:srgbClr val="990033"/>
              </a:solidFill>
            </a:endParaRPr>
          </a:p>
          <a:p>
            <a:pPr marL="609600" indent="-609600" algn="ctr">
              <a:buFontTx/>
              <a:buNone/>
            </a:pPr>
            <a:r>
              <a:rPr lang="en-US" b="1" dirty="0">
                <a:solidFill>
                  <a:srgbClr val="008080"/>
                </a:solidFill>
              </a:rPr>
              <a:t>3. Divide by the coefficient of the variable.</a:t>
            </a:r>
          </a:p>
        </p:txBody>
      </p:sp>
    </p:spTree>
    <p:extLst>
      <p:ext uri="{BB962C8B-B14F-4D97-AF65-F5344CB8AC3E}">
        <p14:creationId xmlns:p14="http://schemas.microsoft.com/office/powerpoint/2010/main" val="129994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858963" y="715963"/>
            <a:ext cx="2854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fr-FR" sz="3600"/>
              <a:t>5x </a:t>
            </a:r>
            <a:r>
              <a:rPr lang="en-US" sz="3600">
                <a:sym typeface="Symbol" pitchFamily="18" charset="2"/>
              </a:rPr>
              <a:t></a:t>
            </a:r>
            <a:r>
              <a:rPr lang="fr-FR" sz="3600"/>
              <a:t> 2 = x + 4</a:t>
            </a:r>
            <a:r>
              <a:rPr lang="en-US">
                <a:sym typeface="Symbol" pitchFamily="18" charset="2"/>
              </a:rPr>
              <a:t> 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52400" y="0"/>
            <a:ext cx="4114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/>
              <a:t>Example 1: Solve.</a:t>
            </a:r>
            <a:endParaRPr lang="en-US" sz="2800" b="1" dirty="0"/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109663" y="1487488"/>
            <a:ext cx="43735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5x </a:t>
            </a:r>
            <a:r>
              <a:rPr lang="en-US" sz="3600">
                <a:sym typeface="Symbol" pitchFamily="18" charset="2"/>
              </a:rPr>
              <a:t></a:t>
            </a:r>
            <a:r>
              <a:rPr lang="fr-FR" sz="3600"/>
              <a:t> 2 + 2 = x + 4</a:t>
            </a:r>
            <a:r>
              <a:rPr lang="en-US" sz="3600">
                <a:sym typeface="Symbol" pitchFamily="18" charset="2"/>
              </a:rPr>
              <a:t> + 2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5554663" y="603250"/>
            <a:ext cx="3086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Notice that there are variables on both sides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2525713" y="2225675"/>
            <a:ext cx="2201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5x = x + 6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567363" y="1443038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Get rid of the -2 on the left side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5605463" y="2328863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Simplify</a:t>
            </a:r>
          </a:p>
        </p:txBody>
      </p:sp>
      <p:sp>
        <p:nvSpPr>
          <p:cNvPr id="54283" name="Rectangle 11"/>
          <p:cNvSpPr>
            <a:spLocks noChangeArrowheads="1"/>
          </p:cNvSpPr>
          <p:nvPr/>
        </p:nvSpPr>
        <p:spPr bwMode="auto">
          <a:xfrm>
            <a:off x="1847850" y="2967038"/>
            <a:ext cx="383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5x – x = x – x + 6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5588000" y="2917825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Get rid of the x on the right side</a:t>
            </a: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2549525" y="3598863"/>
            <a:ext cx="1549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4x = 6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5524500" y="3886200"/>
            <a:ext cx="218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Get rid of the cofficient of x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2671763" y="4162425"/>
            <a:ext cx="474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3525838" y="4149725"/>
            <a:ext cx="474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Rectangle 17"/>
          <p:cNvSpPr>
            <a:spLocks noChangeArrowheads="1"/>
          </p:cNvSpPr>
          <p:nvPr/>
        </p:nvSpPr>
        <p:spPr bwMode="auto">
          <a:xfrm>
            <a:off x="2703513" y="4065588"/>
            <a:ext cx="1450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4     4</a:t>
            </a:r>
            <a:endParaRPr lang="en-US" sz="3600">
              <a:sym typeface="Symbol" pitchFamily="18" charset="2"/>
            </a:endParaRPr>
          </a:p>
        </p:txBody>
      </p:sp>
      <p:graphicFrame>
        <p:nvGraphicFramePr>
          <p:cNvPr id="54290" name="Object 18"/>
          <p:cNvGraphicFramePr>
            <a:graphicFrameLocks noGrp="1" noChangeAspect="1"/>
          </p:cNvGraphicFramePr>
          <p:nvPr>
            <p:ph/>
          </p:nvPr>
        </p:nvGraphicFramePr>
        <p:xfrm>
          <a:off x="3497263" y="4648200"/>
          <a:ext cx="457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4" imgW="152280" imgH="330120" progId="Equation.3">
                  <p:embed/>
                </p:oleObj>
              </mc:Choice>
              <mc:Fallback>
                <p:oleObj name="Equation" r:id="rId4" imgW="1522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7263" y="4648200"/>
                        <a:ext cx="4572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92" name="Rectangle 20"/>
          <p:cNvSpPr>
            <a:spLocks noChangeArrowheads="1"/>
          </p:cNvSpPr>
          <p:nvPr/>
        </p:nvSpPr>
        <p:spPr bwMode="auto">
          <a:xfrm>
            <a:off x="2798763" y="4778375"/>
            <a:ext cx="8477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fr-FR" sz="3600"/>
              <a:t>x =</a:t>
            </a:r>
            <a:endParaRPr lang="en-US" sz="3600">
              <a:sym typeface="Symbol" pitchFamily="18" charset="2"/>
            </a:endParaRP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5546725" y="4749800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Simplify</a:t>
            </a:r>
          </a:p>
        </p:txBody>
      </p:sp>
      <p:sp>
        <p:nvSpPr>
          <p:cNvPr id="54294" name="Text Box 22"/>
          <p:cNvSpPr txBox="1">
            <a:spLocks noChangeArrowheads="1"/>
          </p:cNvSpPr>
          <p:nvPr/>
        </p:nvSpPr>
        <p:spPr bwMode="auto">
          <a:xfrm>
            <a:off x="5529263" y="3756025"/>
            <a:ext cx="218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52937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42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4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/>
      <p:bldP spid="54279" grpId="0"/>
      <p:bldP spid="54279" grpId="1"/>
      <p:bldP spid="54280" grpId="0"/>
      <p:bldP spid="54281" grpId="0"/>
      <p:bldP spid="54281" grpId="1"/>
      <p:bldP spid="54282" grpId="0"/>
      <p:bldP spid="54282" grpId="1"/>
      <p:bldP spid="54283" grpId="0"/>
      <p:bldP spid="54284" grpId="0"/>
      <p:bldP spid="54284" grpId="1"/>
      <p:bldP spid="54285" grpId="0"/>
      <p:bldP spid="54286" grpId="0"/>
      <p:bldP spid="54286" grpId="1"/>
      <p:bldP spid="54287" grpId="0" animBg="1"/>
      <p:bldP spid="54288" grpId="0" animBg="1"/>
      <p:bldP spid="54289" grpId="0"/>
      <p:bldP spid="54292" grpId="0"/>
      <p:bldP spid="54293" grpId="0"/>
      <p:bldP spid="54294" grpId="0"/>
      <p:bldP spid="5429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Example 2: On your Own! Solve.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a) 7k = 4k + 15</a:t>
            </a:r>
          </a:p>
          <a:p>
            <a:pPr marL="0" indent="0">
              <a:buNone/>
            </a:pPr>
            <a:r>
              <a:rPr lang="en-US" sz="4000" dirty="0" smtClean="0"/>
              <a:t>    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k = 5</a:t>
            </a:r>
            <a:endParaRPr lang="en-US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b)  7n </a:t>
            </a:r>
            <a:r>
              <a:rPr lang="en-US" sz="4000" dirty="0"/>
              <a:t>– 2 = 5n + 6</a:t>
            </a:r>
          </a:p>
          <a:p>
            <a:pPr marL="0" indent="0">
              <a:buNone/>
            </a:pPr>
            <a:r>
              <a:rPr lang="en-US" sz="4000" dirty="0" smtClean="0"/>
              <a:t>   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       n = 4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1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3: Simplifying each side first.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Solve.</a:t>
            </a:r>
          </a:p>
          <a:p>
            <a:pPr marL="514350" indent="-514350">
              <a:buAutoNum type="alphaLcParenR"/>
            </a:pPr>
            <a:r>
              <a:rPr lang="en-US" dirty="0" smtClean="0"/>
              <a:t>2(y+6) = 3y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2y + 12 = 3y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12 = y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y = 12</a:t>
            </a:r>
          </a:p>
          <a:p>
            <a:pPr marL="514350" indent="-514350">
              <a:buAutoNum type="alphaLcParenR" startAt="2"/>
            </a:pPr>
            <a:r>
              <a:rPr lang="en-US" dirty="0" smtClean="0"/>
              <a:t>2k – 5 = 3(1 – 2k)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2k – 5 = 3 – 6k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8k = 8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k = 1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3: Simplifying each side first.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Solve.</a:t>
            </a:r>
          </a:p>
          <a:p>
            <a:pPr marL="0" indent="0">
              <a:buNone/>
            </a:pPr>
            <a:r>
              <a:rPr lang="en-US" dirty="0" smtClean="0"/>
              <a:t>c) 4 – 6a + 4a = -1 – 5(7 – 2a) </a:t>
            </a:r>
          </a:p>
          <a:p>
            <a:pPr marL="0" indent="0">
              <a:buNone/>
            </a:pPr>
            <a:r>
              <a:rPr lang="en-US" dirty="0" smtClean="0"/>
              <a:t>    4 – 2a = -1 – 35 + 10a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4 – 2a = -36 + 10a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-12a = -40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a = 40/12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a = 10/3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43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758</Words>
  <Application>Microsoft Office PowerPoint</Application>
  <PresentationFormat>On-screen Show (4:3)</PresentationFormat>
  <Paragraphs>151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 Math</vt:lpstr>
      <vt:lpstr>Symbol</vt:lpstr>
      <vt:lpstr>Wingdings</vt:lpstr>
      <vt:lpstr>Office Theme</vt:lpstr>
      <vt:lpstr>Equation</vt:lpstr>
      <vt:lpstr>Solving Equations with Variables on Both Sides</vt:lpstr>
      <vt:lpstr>Objective</vt:lpstr>
      <vt:lpstr>Classwork:</vt:lpstr>
      <vt:lpstr>Random Fact: Why learn this?</vt:lpstr>
      <vt:lpstr>How to Solve with Variables on Both Sides…</vt:lpstr>
      <vt:lpstr>PowerPoint Presentation</vt:lpstr>
      <vt:lpstr>Example 2: On your Own! Solve.</vt:lpstr>
      <vt:lpstr>Example 3: Simplifying each side first.</vt:lpstr>
      <vt:lpstr>Example 3: Simplifying each side first.</vt:lpstr>
      <vt:lpstr>Example 3: Simplifying each side first.</vt:lpstr>
      <vt:lpstr>Classwork/Homework:</vt:lpstr>
      <vt:lpstr>Definition</vt:lpstr>
      <vt:lpstr>Example 4:   Infinitely Many Solutions/No Solutions</vt:lpstr>
      <vt:lpstr>Example 4:   Infinitely Many Solutions/No Solutions</vt:lpstr>
      <vt:lpstr>Example 5:</vt:lpstr>
      <vt:lpstr>Example 5:</vt:lpstr>
      <vt:lpstr>Example 5:</vt:lpstr>
      <vt:lpstr>Collin’s Writing (5 minutes):</vt:lpstr>
      <vt:lpstr>Homework:</vt:lpstr>
      <vt:lpstr>Classwork: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Equations with Variables on Both Sides</dc:title>
  <dc:creator>Kimberly</dc:creator>
  <cp:lastModifiedBy>Cassandra Klimczuk</cp:lastModifiedBy>
  <cp:revision>25</cp:revision>
  <dcterms:created xsi:type="dcterms:W3CDTF">2013-06-27T16:18:42Z</dcterms:created>
  <dcterms:modified xsi:type="dcterms:W3CDTF">2019-09-18T17:07:10Z</dcterms:modified>
</cp:coreProperties>
</file>