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9C935-19CF-49EB-BFFE-E6772D633F2E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24CC9-C775-4392-9616-D41273660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76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4CC9-C775-4392-9616-D41273660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87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4CC9-C775-4392-9616-D412736600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561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4CC9-C775-4392-9616-D412736600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933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4CC9-C775-4392-9616-D412736600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06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4CC9-C775-4392-9616-D412736600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19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4CC9-C775-4392-9616-D41273660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53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4CC9-C775-4392-9616-D41273660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51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4CC9-C775-4392-9616-D41273660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21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4CC9-C775-4392-9616-D41273660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23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11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4CC9-C775-4392-9616-D412736600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61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4CC9-C775-4392-9616-D412736600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611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4CC9-C775-4392-9616-D412736600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61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3742-FBBC-401B-B6BC-C243D016CE1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FCBB-7372-467F-9A12-4C5736A4C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3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3742-FBBC-401B-B6BC-C243D016CE1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FCBB-7372-467F-9A12-4C5736A4C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46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3742-FBBC-401B-B6BC-C243D016CE1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FCBB-7372-467F-9A12-4C5736A4C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4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3742-FBBC-401B-B6BC-C243D016CE1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FCBB-7372-467F-9A12-4C5736A4C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23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3742-FBBC-401B-B6BC-C243D016CE1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FCBB-7372-467F-9A12-4C5736A4C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6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3742-FBBC-401B-B6BC-C243D016CE1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FCBB-7372-467F-9A12-4C5736A4C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4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3742-FBBC-401B-B6BC-C243D016CE1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FCBB-7372-467F-9A12-4C5736A4C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4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3742-FBBC-401B-B6BC-C243D016CE1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FCBB-7372-467F-9A12-4C5736A4C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3742-FBBC-401B-B6BC-C243D016CE1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FCBB-7372-467F-9A12-4C5736A4C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7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3742-FBBC-401B-B6BC-C243D016CE1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FCBB-7372-467F-9A12-4C5736A4C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3742-FBBC-401B-B6BC-C243D016CE1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FCBB-7372-467F-9A12-4C5736A4C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4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83742-FBBC-401B-B6BC-C243D016CE1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CFCBB-7372-467F-9A12-4C5736A4C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4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/>
              <a:t>Solving Inequalities by Adding or Subtracting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Section 2.2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://www.toonpool.com/user/1631/files/the_abyss_of_inequality_3075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00400"/>
            <a:ext cx="4762500" cy="340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39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.sparknotes.com/figures/5/50ca5e784bb7e4242910d5b8a571d103/number_lin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153067"/>
            <a:ext cx="5791200" cy="2009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memory in Tanya’s phone allows her to take up to 20 pictures. </a:t>
            </a:r>
          </a:p>
          <a:p>
            <a:pPr marL="0" indent="0">
              <a:buNone/>
            </a:pPr>
            <a:r>
              <a:rPr lang="en-US" dirty="0" smtClean="0"/>
              <a:t>Tanya has already taken 16 pictures.</a:t>
            </a:r>
          </a:p>
          <a:p>
            <a:pPr marL="0" indent="0">
              <a:buNone/>
            </a:pPr>
            <a:r>
              <a:rPr lang="en-US" dirty="0" smtClean="0"/>
              <a:t>Write, solve, and graph an inequality to show how many more pictures Tanya can take.</a:t>
            </a:r>
          </a:p>
          <a:p>
            <a:pPr marL="0" indent="0">
              <a:buNone/>
            </a:pPr>
            <a:r>
              <a:rPr lang="en-US" dirty="0" smtClean="0"/>
              <a:t>Solution:</a:t>
            </a:r>
          </a:p>
          <a:p>
            <a:pPr marL="0" indent="0">
              <a:buNone/>
            </a:pPr>
            <a:r>
              <a:rPr lang="en-US" dirty="0" smtClean="0"/>
              <a:t># taken + # left is at most twenty.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16 + x ≤ 20</a:t>
            </a:r>
          </a:p>
          <a:p>
            <a:pPr marL="0" indent="0">
              <a:buNone/>
            </a:pPr>
            <a:r>
              <a:rPr lang="en-US" dirty="0"/>
              <a:t>x</a:t>
            </a:r>
            <a:r>
              <a:rPr lang="en-US" dirty="0" smtClean="0"/>
              <a:t> ≤ 4</a:t>
            </a:r>
          </a:p>
          <a:p>
            <a:pPr marL="0" indent="0">
              <a:buNone/>
            </a:pPr>
            <a:r>
              <a:rPr lang="en-US" dirty="0" smtClean="0"/>
              <a:t>She can’t take a fraction of a photo, so…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she can take 0, 1, 2, 3, or 4 more photos.</a:t>
            </a:r>
          </a:p>
          <a:p>
            <a:pPr marL="0" indent="0">
              <a:buNone/>
            </a:pPr>
            <a:r>
              <a:rPr lang="en-US" dirty="0" smtClean="0"/>
              <a:t>Graph: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276600" y="5943600"/>
            <a:ext cx="228600" cy="2143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733800" y="5943600"/>
            <a:ext cx="228600" cy="2143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91000" y="5943600"/>
            <a:ext cx="228600" cy="2143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48200" y="5943600"/>
            <a:ext cx="228600" cy="2143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5400" y="5943600"/>
            <a:ext cx="228600" cy="2143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http://dyn-images2.hsni.com/is/image/HomeShoppingNetwork/prodzoom/big-easy-no-contract-cell-phone-tracfone-service-d-20121129081023337%7E2298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754311"/>
            <a:ext cx="1817689" cy="1817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39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 3: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287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Ms. Nugent </a:t>
            </a:r>
            <a:r>
              <a:rPr lang="en-US" dirty="0" smtClean="0"/>
              <a:t>wants to buy an antique                                            bracelet at an auction.</a:t>
            </a:r>
          </a:p>
          <a:p>
            <a:pPr marL="0" indent="0">
              <a:buNone/>
            </a:pPr>
            <a:r>
              <a:rPr lang="en-US" dirty="0" smtClean="0"/>
              <a:t>She is willing to bid no more than                                                      $550.</a:t>
            </a:r>
          </a:p>
          <a:p>
            <a:pPr marL="0" indent="0">
              <a:buNone/>
            </a:pPr>
            <a:r>
              <a:rPr lang="en-US" dirty="0" smtClean="0"/>
              <a:t>So far, the highest bid is $475</a:t>
            </a:r>
          </a:p>
          <a:p>
            <a:pPr marL="0" indent="0">
              <a:buNone/>
            </a:pPr>
            <a:r>
              <a:rPr lang="en-US" dirty="0" smtClean="0"/>
              <a:t>Write and solve an inequality to determine the amount that Ms. </a:t>
            </a:r>
            <a:r>
              <a:rPr lang="en-US" dirty="0" smtClean="0"/>
              <a:t>Nugent</a:t>
            </a:r>
            <a:r>
              <a:rPr lang="en-US" dirty="0" smtClean="0"/>
              <a:t> </a:t>
            </a:r>
            <a:r>
              <a:rPr lang="en-US" dirty="0" smtClean="0"/>
              <a:t>can add to the bid.</a:t>
            </a:r>
          </a:p>
          <a:p>
            <a:pPr marL="0" indent="0">
              <a:buNone/>
            </a:pPr>
            <a:r>
              <a:rPr lang="en-US" dirty="0" smtClean="0"/>
              <a:t>Highest bid + amount added to bid is no more than $550.</a:t>
            </a:r>
          </a:p>
          <a:p>
            <a:pPr marL="0" indent="0">
              <a:buNone/>
            </a:pPr>
            <a:r>
              <a:rPr lang="en-US" dirty="0" smtClean="0"/>
              <a:t>475 + x ≤ 550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x ≤ 75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She can add no more than $75 to the bid.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8194" name="Picture 2" descr="http://www.romanovrussia.com/Antique_Bracelets_Sa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62000"/>
            <a:ext cx="324547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388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r>
              <a:rPr lang="en-US" dirty="0" smtClean="0"/>
              <a:t> </a:t>
            </a:r>
            <a:r>
              <a:rPr lang="en-US" dirty="0" smtClean="0"/>
              <a:t>(5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Explain how the Addition and Subtraction </a:t>
            </a:r>
            <a:r>
              <a:rPr lang="en-US" dirty="0"/>
              <a:t>P</a:t>
            </a:r>
            <a:r>
              <a:rPr lang="en-US" dirty="0" smtClean="0"/>
              <a:t>roperties of </a:t>
            </a:r>
            <a:r>
              <a:rPr lang="en-US" b="1" i="1" dirty="0" smtClean="0"/>
              <a:t>Inequality</a:t>
            </a:r>
            <a:r>
              <a:rPr lang="en-US" dirty="0" smtClean="0"/>
              <a:t> are like the Addition and Subtraction Properties of </a:t>
            </a:r>
            <a:r>
              <a:rPr lang="en-US" b="1" i="1" dirty="0" smtClean="0"/>
              <a:t>Equality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0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Worksheet</a:t>
            </a:r>
          </a:p>
          <a:p>
            <a:pPr marL="0" indent="0" algn="ctr">
              <a:buNone/>
            </a:pPr>
            <a:r>
              <a:rPr lang="en-US" dirty="0" smtClean="0"/>
              <a:t>Solving Inequalities Using Addition and Subtraction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73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mtClean="0"/>
              <a:t>Worksheet: Solve </a:t>
            </a:r>
            <a:r>
              <a:rPr lang="en-US" dirty="0" smtClean="0"/>
              <a:t>Inequalities using Addition and Subtraction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45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Solve one-step inequalities by using addition.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Solve one-step inequalities by using subtraction.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0" name="Picture 2" descr="http://www.thinkaboutpoverty.com/wp-content/uploads/2011/03/Inequal-bi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300" y="3714750"/>
            <a:ext cx="2905125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09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Exploration: </a:t>
            </a:r>
          </a:p>
          <a:p>
            <a:pPr marL="0" indent="0" algn="ctr">
              <a:buNone/>
            </a:pPr>
            <a:r>
              <a:rPr lang="en-US" dirty="0" smtClean="0"/>
              <a:t>Solving Inequalities by Adding or Subtracting</a:t>
            </a:r>
          </a:p>
        </p:txBody>
      </p:sp>
    </p:spTree>
    <p:extLst>
      <p:ext uri="{BB962C8B-B14F-4D97-AF65-F5344CB8AC3E}">
        <p14:creationId xmlns:p14="http://schemas.microsoft.com/office/powerpoint/2010/main" val="77532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Fact: Who uses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You can use inequalities to determine how many more photos you can take.</a:t>
            </a:r>
            <a:endParaRPr lang="en-US" dirty="0"/>
          </a:p>
        </p:txBody>
      </p:sp>
      <p:pic>
        <p:nvPicPr>
          <p:cNvPr id="1028" name="Picture 4" descr="http://www.earthtimes.org/newsimage/digital-cameras-environment-17-Jul-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828924"/>
            <a:ext cx="5076825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83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Solving one-step inequalities is similar to solving                  one-step equations.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solve an inequality, isolate the variable using the properties of inequality and inverse operations.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33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1828801"/>
            <a:ext cx="9144000" cy="51815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u="sng" dirty="0" smtClean="0"/>
              <a:t>Addition: </a:t>
            </a:r>
          </a:p>
          <a:p>
            <a:pPr marL="0" indent="0" algn="ctr">
              <a:buNone/>
            </a:pPr>
            <a:r>
              <a:rPr lang="en-US" sz="2800" dirty="0" smtClean="0"/>
              <a:t>If a &lt; b, then a + c &lt; b + c.</a:t>
            </a:r>
          </a:p>
          <a:p>
            <a:pPr marL="0" indent="0" algn="ctr">
              <a:buNone/>
            </a:pPr>
            <a:r>
              <a:rPr lang="en-US" sz="2800" dirty="0"/>
              <a:t>If a </a:t>
            </a:r>
            <a:r>
              <a:rPr lang="en-US" sz="2800" dirty="0" smtClean="0"/>
              <a:t>&gt; </a:t>
            </a:r>
            <a:r>
              <a:rPr lang="en-US" sz="2800" dirty="0"/>
              <a:t>b, then a + c </a:t>
            </a:r>
            <a:r>
              <a:rPr lang="en-US" sz="2800" dirty="0" smtClean="0"/>
              <a:t>&gt; </a:t>
            </a:r>
            <a:r>
              <a:rPr lang="en-US" sz="2800" dirty="0"/>
              <a:t>b + c.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u="sng" dirty="0" smtClean="0"/>
              <a:t>Subtraction:</a:t>
            </a:r>
          </a:p>
          <a:p>
            <a:pPr marL="0" indent="0" algn="ctr">
              <a:buNone/>
            </a:pPr>
            <a:r>
              <a:rPr lang="en-US" sz="2800" dirty="0"/>
              <a:t>If a &lt; b, then a </a:t>
            </a:r>
            <a:r>
              <a:rPr lang="en-US" sz="2800" dirty="0" smtClean="0"/>
              <a:t>– c </a:t>
            </a:r>
            <a:r>
              <a:rPr lang="en-US" sz="2800" dirty="0"/>
              <a:t>&lt; b </a:t>
            </a:r>
            <a:r>
              <a:rPr lang="en-US" sz="2800" dirty="0" smtClean="0"/>
              <a:t>– c.</a:t>
            </a: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If a &gt; b, then a </a:t>
            </a:r>
            <a:r>
              <a:rPr lang="en-US" sz="2800" dirty="0" smtClean="0"/>
              <a:t>– c </a:t>
            </a:r>
            <a:r>
              <a:rPr lang="en-US" sz="2800" dirty="0"/>
              <a:t>&gt; b </a:t>
            </a:r>
            <a:r>
              <a:rPr lang="en-US" sz="2800" dirty="0" smtClean="0"/>
              <a:t>– c.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The same is true for ≤ and ≥.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 and Subtraction Properties of Inequality.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57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Solve each inequality and graph its solution.</a:t>
            </a:r>
          </a:p>
          <a:p>
            <a:pPr marL="0" indent="0">
              <a:buNone/>
            </a:pPr>
            <a:r>
              <a:rPr lang="en-US" dirty="0" smtClean="0"/>
              <a:t>a) x + 9 &lt; 15</a:t>
            </a:r>
          </a:p>
          <a:p>
            <a:pPr marL="0" indent="0">
              <a:buNone/>
            </a:pPr>
            <a:r>
              <a:rPr lang="en-US" dirty="0" smtClean="0"/>
              <a:t>     x &lt; 6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http://img.ehowcdn.com/article-new/ds-cdn-write/upload/6000/000/30/5/17603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352800"/>
            <a:ext cx="5857875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2590800" y="4438650"/>
            <a:ext cx="152400" cy="1333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flipH="1">
            <a:off x="990600" y="4505325"/>
            <a:ext cx="160020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518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Solve each inequality and graph its solution.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) </a:t>
            </a:r>
            <a:r>
              <a:rPr lang="en-US" dirty="0"/>
              <a:t>d</a:t>
            </a:r>
            <a:r>
              <a:rPr lang="en-US" dirty="0" smtClean="0"/>
              <a:t> – 5 ≥ -7</a:t>
            </a:r>
          </a:p>
          <a:p>
            <a:pPr marL="0" indent="0">
              <a:buNone/>
            </a:pPr>
            <a:r>
              <a:rPr lang="en-US" dirty="0" smtClean="0"/>
              <a:t>     d ≥ -2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http://img.sparknotes.com/figures/5/50ca5e784bb7e4242910d5b8a571d103/number_lin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400467"/>
            <a:ext cx="5791200" cy="2009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V="1">
            <a:off x="2667000" y="4317196"/>
            <a:ext cx="3276600" cy="4999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590800" y="4267200"/>
            <a:ext cx="228600" cy="1786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1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Solve each inequality and graph its solution.</a:t>
            </a:r>
          </a:p>
          <a:p>
            <a:pPr marL="0" indent="0">
              <a:buNone/>
            </a:pPr>
            <a:r>
              <a:rPr lang="en-US" dirty="0" smtClean="0"/>
              <a:t>c) 0.7 </a:t>
            </a:r>
            <a:r>
              <a:rPr lang="en-US" dirty="0"/>
              <a:t>≤</a:t>
            </a:r>
            <a:r>
              <a:rPr lang="en-US" dirty="0" smtClean="0"/>
              <a:t> n – 0.4 </a:t>
            </a:r>
          </a:p>
          <a:p>
            <a:pPr marL="0" indent="0">
              <a:buNone/>
            </a:pPr>
            <a:r>
              <a:rPr lang="en-US" dirty="0" smtClean="0"/>
              <a:t>     1.1 ≤ 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n ≥ 1.1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http://img.sparknotes.com/figures/5/50ca5e784bb7e4242910d5b8a571d103/number_lin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391067"/>
            <a:ext cx="5791200" cy="2009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V="1">
            <a:off x="4191000" y="5318971"/>
            <a:ext cx="1638300" cy="2499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962400" y="5257800"/>
            <a:ext cx="228600" cy="1786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4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468</Words>
  <Application>Microsoft Office PowerPoint</Application>
  <PresentationFormat>On-screen Show (4:3)</PresentationFormat>
  <Paragraphs>78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Solving Inequalities by Adding or Subtracting</vt:lpstr>
      <vt:lpstr>Objectives:</vt:lpstr>
      <vt:lpstr>Classwork:</vt:lpstr>
      <vt:lpstr>Random Fact: Who uses this?</vt:lpstr>
      <vt:lpstr>PowerPoint Presentation</vt:lpstr>
      <vt:lpstr>Addition and Subtraction Properties of Inequality.</vt:lpstr>
      <vt:lpstr>Example 1:</vt:lpstr>
      <vt:lpstr>Example 1:</vt:lpstr>
      <vt:lpstr>Example 1:</vt:lpstr>
      <vt:lpstr>Example 2:</vt:lpstr>
      <vt:lpstr>Example 3: </vt:lpstr>
      <vt:lpstr>Exit Ticket (5 minutes)</vt:lpstr>
      <vt:lpstr>Classwork:</vt:lpstr>
      <vt:lpstr>Homework: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Inequalities by Adding or Subtracting</dc:title>
  <dc:creator>Kimberly</dc:creator>
  <cp:lastModifiedBy>Cassandra Klimczuk</cp:lastModifiedBy>
  <cp:revision>15</cp:revision>
  <dcterms:created xsi:type="dcterms:W3CDTF">2013-07-21T02:14:50Z</dcterms:created>
  <dcterms:modified xsi:type="dcterms:W3CDTF">2019-10-28T17:16:44Z</dcterms:modified>
</cp:coreProperties>
</file>