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70" r:id="rId15"/>
    <p:sldId id="271" r:id="rId16"/>
    <p:sldId id="269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0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59134-962F-4DCF-A963-C6BE4EA9906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20736-6F76-4725-87E6-1E591459B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5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15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44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44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06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06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44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44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79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26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05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21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60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80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44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44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73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0736-6F76-4725-87E6-1E591459B7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1E72-A733-41DC-B384-BEAD1EF5C2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C4BC-B24E-41A1-A1D8-65572FE0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9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1E72-A733-41DC-B384-BEAD1EF5C2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C4BC-B24E-41A1-A1D8-65572FE0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5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1E72-A733-41DC-B384-BEAD1EF5C2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C4BC-B24E-41A1-A1D8-65572FE0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1E72-A733-41DC-B384-BEAD1EF5C2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C4BC-B24E-41A1-A1D8-65572FE0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1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1E72-A733-41DC-B384-BEAD1EF5C2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C4BC-B24E-41A1-A1D8-65572FE0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0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1E72-A733-41DC-B384-BEAD1EF5C2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C4BC-B24E-41A1-A1D8-65572FE0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1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1E72-A733-41DC-B384-BEAD1EF5C2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C4BC-B24E-41A1-A1D8-65572FE0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2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1E72-A733-41DC-B384-BEAD1EF5C2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C4BC-B24E-41A1-A1D8-65572FE0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5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1E72-A733-41DC-B384-BEAD1EF5C2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C4BC-B24E-41A1-A1D8-65572FE0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7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1E72-A733-41DC-B384-BEAD1EF5C2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C4BC-B24E-41A1-A1D8-65572FE0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8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1E72-A733-41DC-B384-BEAD1EF5C2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C4BC-B24E-41A1-A1D8-65572FE0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5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31E72-A733-41DC-B384-BEAD1EF5C2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9C4BC-B24E-41A1-A1D8-65572FE0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0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Inequalities with Variables on Both Sides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Section 2.5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08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hop.essdack.org/sites/shop.essdack.org/files/product_images/GiantNumberLineTo10%20cop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86400"/>
            <a:ext cx="715327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each inequality and graph the solution.</a:t>
            </a:r>
          </a:p>
          <a:p>
            <a:pPr marL="0" indent="0">
              <a:buNone/>
            </a:pPr>
            <a:r>
              <a:rPr lang="en-US" dirty="0" smtClean="0"/>
              <a:t>a) 2(x – 3) &gt; 6 + 3x – 3 </a:t>
            </a:r>
          </a:p>
          <a:p>
            <a:pPr marL="0" indent="0">
              <a:buNone/>
            </a:pPr>
            <a:r>
              <a:rPr lang="en-US" dirty="0" smtClean="0"/>
              <a:t>    2x – 6 &gt; 3x + 3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-x &gt; 9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x &lt; -9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600200" y="5654174"/>
            <a:ext cx="228600" cy="1798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62000" y="5744118"/>
            <a:ext cx="838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47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each inequality and graph the solution.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 0.9y ≥ 0.4y – 0.5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0.5y ≥ -0.5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y ≥ -1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43400"/>
            <a:ext cx="5867400" cy="203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581400" y="5181600"/>
            <a:ext cx="228600" cy="1798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10000" y="5271544"/>
            <a:ext cx="17907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45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Some inequalities are TRUE no matter what you plug into the variable.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These inequalities have a solution of ALL REAL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92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Some inequalities are FALSE no matter what you plug into the variable.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These inequalities have NO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hop.essdack.org/sites/shop.essdack.org/files/product_images/GiantNumberLineTo10%20cop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86400"/>
            <a:ext cx="715327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each inequality and graph the solution.</a:t>
            </a:r>
          </a:p>
          <a:p>
            <a:pPr marL="0" indent="0">
              <a:buNone/>
            </a:pPr>
            <a:r>
              <a:rPr lang="en-US" dirty="0" smtClean="0"/>
              <a:t>a) 2x – 7 ≤ 5 + 2x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0 ≤ 12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This is always true.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Solution: All real numbers.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990600" y="5744118"/>
            <a:ext cx="7010400" cy="0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10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each inequality and graph the solution.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 2(3y – 2) – 4 ≥ 3(2y + 7)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6y – 4 – 4 ≥ 6y + 21</a:t>
            </a:r>
          </a:p>
          <a:p>
            <a:pPr marL="0" indent="0">
              <a:buNone/>
            </a:pPr>
            <a:r>
              <a:rPr lang="en-US" dirty="0" smtClean="0"/>
              <a:t>     6y – 8 ≥ 6y + 21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b="1" dirty="0" smtClean="0">
                <a:solidFill>
                  <a:srgbClr val="FF0000"/>
                </a:solidFill>
              </a:rPr>
              <a:t>-8 ≥ 21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This is false.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Solution: No Solution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181600"/>
            <a:ext cx="5867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38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(5 </a:t>
            </a:r>
            <a:r>
              <a:rPr lang="en-US" dirty="0" smtClean="0"/>
              <a:t>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Explain</a:t>
            </a:r>
            <a:r>
              <a:rPr lang="en-US" dirty="0" smtClean="0"/>
              <a:t> how you would collect the variable terms to solve the inequality 5c – 4 &gt; 8c + 2.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is the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2.5 Additional Practice Problems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2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Objective: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Solve Inequalities that contain variable terms on both sides.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2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Exploration: </a:t>
            </a:r>
          </a:p>
          <a:p>
            <a:pPr marL="0" indent="0" algn="ctr">
              <a:buNone/>
            </a:pPr>
            <a:r>
              <a:rPr lang="en-US" dirty="0" smtClean="0"/>
              <a:t>Solving Inequalities with Variables on Both Sides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9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Fact: Who uses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Business owners can use inequalities to find the most cost-effective service.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1026" name="Picture 2" descr="http://seerpress.com/wp-content/uploads/2010/12/small-business-tax-credi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352800"/>
            <a:ext cx="392430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72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with Variables on Both Sides: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 properties of inequality to collect all the variable terms on one side and constant terms on the other.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 solve using the same techniques in the last section.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7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each inequality and graph the solution.</a:t>
            </a:r>
          </a:p>
          <a:p>
            <a:pPr marL="0" indent="0">
              <a:buNone/>
            </a:pPr>
            <a:r>
              <a:rPr lang="en-US" dirty="0" smtClean="0"/>
              <a:t>a) x &lt; 3x + 8</a:t>
            </a:r>
          </a:p>
          <a:p>
            <a:pPr marL="0" indent="0">
              <a:buNone/>
            </a:pPr>
            <a:r>
              <a:rPr lang="en-US" dirty="0" smtClean="0"/>
              <a:t>    -2x &lt; 8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x &gt; -4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43400"/>
            <a:ext cx="5867400" cy="203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2209800" y="5181600"/>
            <a:ext cx="228600" cy="1798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>
          <a:xfrm>
            <a:off x="2438400" y="5271544"/>
            <a:ext cx="3886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76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each inequality and graph the solution.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 6x – 1 </a:t>
            </a:r>
            <a:r>
              <a:rPr lang="en-US" dirty="0"/>
              <a:t>≤</a:t>
            </a:r>
            <a:r>
              <a:rPr lang="en-US" dirty="0" smtClean="0"/>
              <a:t> 3.5x + 4</a:t>
            </a:r>
          </a:p>
          <a:p>
            <a:pPr marL="0" indent="0">
              <a:buNone/>
            </a:pPr>
            <a:r>
              <a:rPr lang="en-US" dirty="0" smtClean="0"/>
              <a:t>    2.5x ≤ 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x ≤ 2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43400"/>
            <a:ext cx="5867400" cy="203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876800" y="5181600"/>
            <a:ext cx="228600" cy="1798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667000" y="5271544"/>
            <a:ext cx="23241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51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2: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553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Home Cleaning Company charges $312 to power-wash the siding of a house plus $12 for each window.</a:t>
            </a:r>
          </a:p>
          <a:p>
            <a:pPr marL="0" indent="0">
              <a:buNone/>
            </a:pPr>
            <a:r>
              <a:rPr lang="en-US" dirty="0" smtClean="0"/>
              <a:t>Power Clean charges $36 per window, and this includes the power-washing the siding.</a:t>
            </a:r>
          </a:p>
          <a:p>
            <a:pPr marL="0" indent="0">
              <a:buNone/>
            </a:pPr>
            <a:r>
              <a:rPr lang="en-US" dirty="0" smtClean="0"/>
              <a:t>How many windows must a house have to make the total cost of the Home Cleaning Company less expensive than Power Clean?</a:t>
            </a:r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dirty="0" smtClean="0"/>
              <a:t>Home Cleaning Company cost &lt; Power Clean cost</a:t>
            </a:r>
          </a:p>
          <a:p>
            <a:pPr marL="0" indent="0">
              <a:buNone/>
            </a:pPr>
            <a:r>
              <a:rPr lang="en-US" dirty="0" smtClean="0"/>
              <a:t>Let x = # of windows</a:t>
            </a:r>
          </a:p>
          <a:p>
            <a:pPr marL="0" indent="0">
              <a:buNone/>
            </a:pPr>
            <a:r>
              <a:rPr lang="en-US" dirty="0" smtClean="0"/>
              <a:t>312 + 12x &lt; 36x</a:t>
            </a:r>
          </a:p>
          <a:p>
            <a:pPr marL="0" indent="0">
              <a:buNone/>
            </a:pPr>
            <a:r>
              <a:rPr lang="en-US" dirty="0" smtClean="0"/>
              <a:t>312 &lt; 24x</a:t>
            </a:r>
          </a:p>
          <a:p>
            <a:pPr marL="0" indent="0">
              <a:buNone/>
            </a:pPr>
            <a:r>
              <a:rPr lang="en-US" dirty="0" smtClean="0"/>
              <a:t>13 &lt; x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 &gt; 13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More than 13 windows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www.activelivingzoomers.com/wp-content/uploads/2013/02/Spring-Clean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43400"/>
            <a:ext cx="3733800" cy="240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52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may need to simplify one or both sides of the inequality before solving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Look for like-terms and places to use the </a:t>
            </a:r>
            <a:r>
              <a:rPr lang="en-US" dirty="0"/>
              <a:t>D</a:t>
            </a:r>
            <a:r>
              <a:rPr lang="en-US" dirty="0" smtClean="0"/>
              <a:t>istributive Property.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6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533</Words>
  <Application>Microsoft Office PowerPoint</Application>
  <PresentationFormat>On-screen Show (4:3)</PresentationFormat>
  <Paragraphs>95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Solving Inequalities with Variables on Both Sides</vt:lpstr>
      <vt:lpstr>Objective:</vt:lpstr>
      <vt:lpstr>Classwork:</vt:lpstr>
      <vt:lpstr>Random Fact: Who uses this?</vt:lpstr>
      <vt:lpstr>Solving with Variables on Both Sides:</vt:lpstr>
      <vt:lpstr>Example 1:</vt:lpstr>
      <vt:lpstr>Example 1:</vt:lpstr>
      <vt:lpstr>Example 2:</vt:lpstr>
      <vt:lpstr>PowerPoint Presentation</vt:lpstr>
      <vt:lpstr>Example 3:</vt:lpstr>
      <vt:lpstr>Example 3:</vt:lpstr>
      <vt:lpstr>Special Cases:</vt:lpstr>
      <vt:lpstr>Special Cases:</vt:lpstr>
      <vt:lpstr>Example 4:</vt:lpstr>
      <vt:lpstr>Example 4:</vt:lpstr>
      <vt:lpstr>Exit Ticket (5 minutes)</vt:lpstr>
      <vt:lpstr>Homework: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Inequalities with Variables on Both Sides</dc:title>
  <dc:creator>Kimberly</dc:creator>
  <cp:lastModifiedBy>Cassandra Klimczuk</cp:lastModifiedBy>
  <cp:revision>16</cp:revision>
  <dcterms:created xsi:type="dcterms:W3CDTF">2013-08-01T14:50:54Z</dcterms:created>
  <dcterms:modified xsi:type="dcterms:W3CDTF">2019-11-07T15:31:59Z</dcterms:modified>
</cp:coreProperties>
</file>