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79" r:id="rId4"/>
    <p:sldId id="259" r:id="rId5"/>
    <p:sldId id="262" r:id="rId6"/>
    <p:sldId id="264" r:id="rId7"/>
    <p:sldId id="265" r:id="rId8"/>
    <p:sldId id="266" r:id="rId9"/>
    <p:sldId id="267" r:id="rId10"/>
    <p:sldId id="268" r:id="rId11"/>
    <p:sldId id="270" r:id="rId12"/>
    <p:sldId id="271" r:id="rId13"/>
    <p:sldId id="272" r:id="rId14"/>
    <p:sldId id="273" r:id="rId15"/>
    <p:sldId id="274" r:id="rId16"/>
    <p:sldId id="275" r:id="rId17"/>
    <p:sldId id="277" r:id="rId18"/>
    <p:sldId id="27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86C937-D711-4914-9555-7540D722CFA5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816F44-3843-4205-BBBC-5064DB601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555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16F44-3843-4205-BBBC-5064DB6018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644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D18BBD-DE65-4F55-9974-65A5FB774298}" type="slidenum">
              <a:rPr lang="en-US"/>
              <a:pPr/>
              <a:t>10</a:t>
            </a:fld>
            <a:endParaRPr lang="en-US"/>
          </a:p>
        </p:txBody>
      </p:sp>
      <p:sp>
        <p:nvSpPr>
          <p:cNvPr id="231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1831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16F44-3843-4205-BBBC-5064DB60187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3598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16F44-3843-4205-BBBC-5064DB60187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0421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16F44-3843-4205-BBBC-5064DB60187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9346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16F44-3843-4205-BBBC-5064DB60187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2343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16F44-3843-4205-BBBC-5064DB60187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3201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16F44-3843-4205-BBBC-5064DB60187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93316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16F44-3843-4205-BBBC-5064DB60187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8357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16F44-3843-4205-BBBC-5064DB60187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477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16F44-3843-4205-BBBC-5064DB60187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760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16F44-3843-4205-BBBC-5064DB60187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6429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16F44-3843-4205-BBBC-5064DB60187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0898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28E675-7DCB-48A2-B44B-0B21D34BF86F}" type="slidenum">
              <a:rPr lang="en-US"/>
              <a:pPr/>
              <a:t>5</a:t>
            </a:fld>
            <a:endParaRPr lang="en-US"/>
          </a:p>
        </p:txBody>
      </p:sp>
      <p:sp>
        <p:nvSpPr>
          <p:cNvPr id="225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4749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FA8CBD-ABE0-41B3-8944-73CEF3C7AFBF}" type="slidenum">
              <a:rPr lang="en-US"/>
              <a:pPr/>
              <a:t>6</a:t>
            </a:fld>
            <a:endParaRPr lang="en-US"/>
          </a:p>
        </p:txBody>
      </p:sp>
      <p:sp>
        <p:nvSpPr>
          <p:cNvPr id="22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2522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B0DB41-C72B-411F-B20B-159564DEDAFB}" type="slidenum">
              <a:rPr lang="en-US"/>
              <a:pPr/>
              <a:t>7</a:t>
            </a:fld>
            <a:endParaRPr lang="en-US"/>
          </a:p>
        </p:txBody>
      </p:sp>
      <p:sp>
        <p:nvSpPr>
          <p:cNvPr id="22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7470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2EC4B9-8361-4838-AFFA-F14C4DFA9EA1}" type="slidenum">
              <a:rPr lang="en-US"/>
              <a:pPr/>
              <a:t>8</a:t>
            </a:fld>
            <a:endParaRPr lang="en-US"/>
          </a:p>
        </p:txBody>
      </p:sp>
      <p:sp>
        <p:nvSpPr>
          <p:cNvPr id="229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1860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ADCDDD-C256-4719-AD20-9DCB1E1199D9}" type="slidenum">
              <a:rPr lang="en-US"/>
              <a:pPr/>
              <a:t>9</a:t>
            </a:fld>
            <a:endParaRPr lang="en-US"/>
          </a:p>
        </p:txBody>
      </p:sp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849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A0BBD-F92C-4377-812E-AE092CDC53C4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A4509-5D33-496C-8968-5FF24CCCF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641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A0BBD-F92C-4377-812E-AE092CDC53C4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A4509-5D33-496C-8968-5FF24CCCF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885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A0BBD-F92C-4377-812E-AE092CDC53C4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A4509-5D33-496C-8968-5FF24CCCF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689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614B5C6-E229-4752-A813-1E9AA13009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3096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1F52331-8C7B-4B1F-B6F1-94B1DD5C72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823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A0BBD-F92C-4377-812E-AE092CDC53C4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A4509-5D33-496C-8968-5FF24CCCF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062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A0BBD-F92C-4377-812E-AE092CDC53C4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A4509-5D33-496C-8968-5FF24CCCF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65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A0BBD-F92C-4377-812E-AE092CDC53C4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A4509-5D33-496C-8968-5FF24CCCF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21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A0BBD-F92C-4377-812E-AE092CDC53C4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A4509-5D33-496C-8968-5FF24CCCF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261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A0BBD-F92C-4377-812E-AE092CDC53C4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A4509-5D33-496C-8968-5FF24CCCF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675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A0BBD-F92C-4377-812E-AE092CDC53C4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A4509-5D33-496C-8968-5FF24CCCF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385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A0BBD-F92C-4377-812E-AE092CDC53C4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A4509-5D33-496C-8968-5FF24CCCF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769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A0BBD-F92C-4377-812E-AE092CDC53C4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A4509-5D33-496C-8968-5FF24CCCF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83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A0BBD-F92C-4377-812E-AE092CDC53C4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A4509-5D33-496C-8968-5FF24CCCF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4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8.wmf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5.wmf"/><Relationship Id="rId12" Type="http://schemas.openxmlformats.org/officeDocument/2006/relationships/oleObject" Target="../embeddings/oleObject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7.wmf"/><Relationship Id="rId5" Type="http://schemas.openxmlformats.org/officeDocument/2006/relationships/image" Target="../media/image4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6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Solving Two-Step and Multi-Step Equations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Section 1.4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806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766763" y="587375"/>
            <a:ext cx="81645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/>
              <a:t>Example 2: Solve for the variable.</a:t>
            </a:r>
            <a:endParaRPr lang="en-US" sz="2800" b="1" dirty="0"/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533400" y="2420938"/>
            <a:ext cx="336232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i="1" dirty="0" smtClean="0"/>
              <a:t>a)    </a:t>
            </a:r>
            <a:r>
              <a:rPr lang="en-US" sz="3600" b="1" dirty="0" smtClean="0"/>
              <a:t>8m</a:t>
            </a:r>
            <a:r>
              <a:rPr lang="en-US" sz="2000" b="1" dirty="0" smtClean="0"/>
              <a:t> </a:t>
            </a:r>
            <a:r>
              <a:rPr lang="en-US" sz="3600" b="1" dirty="0"/>
              <a:t>–</a:t>
            </a:r>
            <a:r>
              <a:rPr lang="en-US" sz="2000" b="1" dirty="0"/>
              <a:t> </a:t>
            </a:r>
            <a:r>
              <a:rPr lang="en-US" sz="3600" b="1" dirty="0"/>
              <a:t>10</a:t>
            </a:r>
            <a:r>
              <a:rPr lang="en-US" sz="2000" b="1" dirty="0"/>
              <a:t> </a:t>
            </a:r>
            <a:r>
              <a:rPr lang="en-US" sz="3600" b="1" dirty="0"/>
              <a:t>=</a:t>
            </a:r>
            <a:r>
              <a:rPr lang="en-US" sz="2000" b="1" dirty="0"/>
              <a:t> </a:t>
            </a:r>
            <a:r>
              <a:rPr lang="en-US" sz="3600" b="1" dirty="0"/>
              <a:t>36</a:t>
            </a:r>
          </a:p>
        </p:txBody>
      </p:sp>
      <p:graphicFrame>
        <p:nvGraphicFramePr>
          <p:cNvPr id="47112" name="Object 8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3006725" y="4759325"/>
          <a:ext cx="6858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9" name="Equation" r:id="rId4" imgW="228600" imgH="304560" progId="Equation.3">
                  <p:embed/>
                </p:oleObj>
              </mc:Choice>
              <mc:Fallback>
                <p:oleObj name="Equation" r:id="rId4" imgW="228600" imgH="304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6725" y="4759325"/>
                        <a:ext cx="6858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28" name="Object 24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588998431"/>
              </p:ext>
            </p:extLst>
          </p:nvPr>
        </p:nvGraphicFramePr>
        <p:xfrm>
          <a:off x="5291138" y="1975380"/>
          <a:ext cx="3200400" cy="13774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0" name="Equation" r:id="rId6" imgW="1002960" imgH="431640" progId="Equation.3">
                  <p:embed/>
                </p:oleObj>
              </mc:Choice>
              <mc:Fallback>
                <p:oleObj name="Equation" r:id="rId6" imgW="10029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1138" y="1975380"/>
                        <a:ext cx="3200400" cy="13774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31" name="Object 27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4938713" y="3170238"/>
          <a:ext cx="4022725" cy="804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1" name="Equation" r:id="rId8" imgW="1333440" imgH="266400" progId="Equation.3">
                  <p:embed/>
                </p:oleObj>
              </mc:Choice>
              <mc:Fallback>
                <p:oleObj name="Equation" r:id="rId8" imgW="133344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8713" y="3170238"/>
                        <a:ext cx="4022725" cy="804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14" name="Text Box 10"/>
          <p:cNvSpPr txBox="1">
            <a:spLocks noChangeArrowheads="1"/>
          </p:cNvSpPr>
          <p:nvPr/>
        </p:nvSpPr>
        <p:spPr bwMode="auto">
          <a:xfrm>
            <a:off x="287338" y="3078163"/>
            <a:ext cx="4197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8m</a:t>
            </a:r>
            <a:r>
              <a:rPr lang="en-US" sz="2000" b="1"/>
              <a:t> </a:t>
            </a:r>
            <a:r>
              <a:rPr lang="en-US" sz="3600" b="1"/>
              <a:t>–</a:t>
            </a:r>
            <a:r>
              <a:rPr lang="en-US" sz="2000" b="1"/>
              <a:t> </a:t>
            </a:r>
            <a:r>
              <a:rPr lang="en-US" sz="3600" b="1"/>
              <a:t>10</a:t>
            </a:r>
            <a:r>
              <a:rPr lang="en-US" sz="2000" b="1"/>
              <a:t> </a:t>
            </a:r>
            <a:r>
              <a:rPr lang="en-US" sz="3600" b="1"/>
              <a:t>+</a:t>
            </a:r>
            <a:r>
              <a:rPr lang="en-US" sz="2000" b="1"/>
              <a:t> </a:t>
            </a:r>
            <a:r>
              <a:rPr lang="en-US" sz="3600" b="1"/>
              <a:t>10</a:t>
            </a:r>
            <a:r>
              <a:rPr lang="en-US" sz="2000" b="1"/>
              <a:t> </a:t>
            </a:r>
            <a:r>
              <a:rPr lang="en-US" sz="3600" b="1"/>
              <a:t>=</a:t>
            </a:r>
            <a:r>
              <a:rPr lang="en-US" sz="2000" b="1"/>
              <a:t> </a:t>
            </a:r>
            <a:r>
              <a:rPr lang="en-US" sz="3600" b="1"/>
              <a:t>36</a:t>
            </a:r>
            <a:r>
              <a:rPr lang="en-US" sz="2000" b="1"/>
              <a:t> </a:t>
            </a:r>
            <a:r>
              <a:rPr lang="en-US" sz="3600" b="1"/>
              <a:t>+</a:t>
            </a:r>
            <a:r>
              <a:rPr lang="en-US" sz="2000" b="1"/>
              <a:t> </a:t>
            </a:r>
            <a:r>
              <a:rPr lang="en-US" sz="3600" b="1"/>
              <a:t>10</a:t>
            </a:r>
          </a:p>
        </p:txBody>
      </p:sp>
      <p:sp>
        <p:nvSpPr>
          <p:cNvPr id="47115" name="Text Box 11"/>
          <p:cNvSpPr txBox="1">
            <a:spLocks noChangeArrowheads="1"/>
          </p:cNvSpPr>
          <p:nvPr/>
        </p:nvSpPr>
        <p:spPr bwMode="auto">
          <a:xfrm>
            <a:off x="1958975" y="3700463"/>
            <a:ext cx="16811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8m</a:t>
            </a:r>
            <a:r>
              <a:rPr lang="en-US" sz="2000" b="1"/>
              <a:t> </a:t>
            </a:r>
            <a:r>
              <a:rPr lang="en-US" sz="3600" b="1"/>
              <a:t>=</a:t>
            </a:r>
            <a:r>
              <a:rPr lang="en-US" sz="2000" b="1"/>
              <a:t> </a:t>
            </a:r>
            <a:r>
              <a:rPr lang="en-US" sz="3600" b="1"/>
              <a:t>46</a:t>
            </a:r>
          </a:p>
        </p:txBody>
      </p:sp>
      <p:sp>
        <p:nvSpPr>
          <p:cNvPr id="47116" name="Text Box 12"/>
          <p:cNvSpPr txBox="1">
            <a:spLocks noChangeArrowheads="1"/>
          </p:cNvSpPr>
          <p:nvPr/>
        </p:nvSpPr>
        <p:spPr bwMode="auto">
          <a:xfrm>
            <a:off x="2038350" y="4148138"/>
            <a:ext cx="16811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8       8</a:t>
            </a:r>
          </a:p>
        </p:txBody>
      </p:sp>
      <p:sp>
        <p:nvSpPr>
          <p:cNvPr id="47118" name="Line 14"/>
          <p:cNvSpPr>
            <a:spLocks noChangeShapeType="1"/>
          </p:cNvSpPr>
          <p:nvPr/>
        </p:nvSpPr>
        <p:spPr bwMode="auto">
          <a:xfrm>
            <a:off x="2032000" y="4257675"/>
            <a:ext cx="7016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9" name="Line 15"/>
          <p:cNvSpPr>
            <a:spLocks noChangeShapeType="1"/>
          </p:cNvSpPr>
          <p:nvPr/>
        </p:nvSpPr>
        <p:spPr bwMode="auto">
          <a:xfrm>
            <a:off x="2949575" y="4264025"/>
            <a:ext cx="7016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0" name="Text Box 16"/>
          <p:cNvSpPr txBox="1">
            <a:spLocks noChangeArrowheads="1"/>
          </p:cNvSpPr>
          <p:nvPr/>
        </p:nvSpPr>
        <p:spPr bwMode="auto">
          <a:xfrm>
            <a:off x="2192338" y="4852988"/>
            <a:ext cx="10937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m</a:t>
            </a:r>
            <a:r>
              <a:rPr lang="en-US" sz="2000" b="1"/>
              <a:t> </a:t>
            </a:r>
            <a:r>
              <a:rPr lang="en-US" sz="3600" b="1"/>
              <a:t>=</a:t>
            </a:r>
            <a:r>
              <a:rPr lang="en-US" sz="2000" b="1"/>
              <a:t> </a:t>
            </a:r>
            <a:endParaRPr lang="en-US" sz="3600" b="1"/>
          </a:p>
        </p:txBody>
      </p:sp>
      <p:graphicFrame>
        <p:nvGraphicFramePr>
          <p:cNvPr id="47134" name="Object 30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6645275" y="3865563"/>
          <a:ext cx="1454150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2" name="Equation" r:id="rId10" imgW="482400" imgH="266400" progId="Equation.3">
                  <p:embed/>
                </p:oleObj>
              </mc:Choice>
              <mc:Fallback>
                <p:oleObj name="Equation" r:id="rId10" imgW="48240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5275" y="3865563"/>
                        <a:ext cx="1454150" cy="803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37" name="Object 33"/>
          <p:cNvGraphicFramePr>
            <a:graphicFrameLocks noChangeAspect="1"/>
          </p:cNvGraphicFramePr>
          <p:nvPr/>
        </p:nvGraphicFramePr>
        <p:xfrm>
          <a:off x="6091238" y="4705350"/>
          <a:ext cx="2641600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3" name="Equation" r:id="rId12" imgW="876240" imgH="266400" progId="Equation.3">
                  <p:embed/>
                </p:oleObj>
              </mc:Choice>
              <mc:Fallback>
                <p:oleObj name="Equation" r:id="rId12" imgW="87624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1238" y="4705350"/>
                        <a:ext cx="2641600" cy="803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38" name="Text Box 34"/>
          <p:cNvSpPr txBox="1">
            <a:spLocks noChangeArrowheads="1"/>
          </p:cNvSpPr>
          <p:nvPr/>
        </p:nvSpPr>
        <p:spPr bwMode="auto">
          <a:xfrm>
            <a:off x="6810375" y="5464175"/>
            <a:ext cx="16811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w</a:t>
            </a:r>
            <a:r>
              <a:rPr lang="en-US" sz="2000" b="1"/>
              <a:t> </a:t>
            </a:r>
            <a:r>
              <a:rPr lang="en-US" sz="3600"/>
              <a:t>=</a:t>
            </a:r>
            <a:r>
              <a:rPr lang="en-US" sz="2000" b="1"/>
              <a:t> </a:t>
            </a:r>
            <a:r>
              <a:rPr lang="en-US" sz="3600" b="1"/>
              <a:t>84</a:t>
            </a:r>
          </a:p>
        </p:txBody>
      </p:sp>
    </p:spTree>
    <p:extLst>
      <p:ext uri="{BB962C8B-B14F-4D97-AF65-F5344CB8AC3E}">
        <p14:creationId xmlns:p14="http://schemas.microsoft.com/office/powerpoint/2010/main" val="3166547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7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7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7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7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47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47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47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9" dur="1" fill="hold"/>
                                        <p:tgtEl>
                                          <p:spTgt spid="471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47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47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47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0" grpId="0"/>
      <p:bldP spid="47114" grpId="0"/>
      <p:bldP spid="47115" grpId="0"/>
      <p:bldP spid="47116" grpId="0"/>
      <p:bldP spid="47118" grpId="0" animBg="1"/>
      <p:bldP spid="47119" grpId="0" animBg="1"/>
      <p:bldP spid="47120" grpId="0"/>
      <p:bldP spid="4713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3: Solving Equations with Fractions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828800"/>
                <a:ext cx="8229600" cy="502920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dirty="0" smtClean="0"/>
                  <a:t>Solve. 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𝑞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15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𝑞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15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𝟓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en-US" b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𝑞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  <m:r>
                            <a:rPr lang="en-US" i="1"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b="1" dirty="0" smtClean="0"/>
              </a:p>
              <a:p>
                <a:pPr marL="0" indent="0" algn="ctr">
                  <a:buNone/>
                </a:pPr>
                <a:r>
                  <a:rPr lang="en-US" b="1" dirty="0" smtClean="0">
                    <a:solidFill>
                      <a:srgbClr val="FF0000"/>
                    </a:solidFill>
                  </a:rPr>
                  <a:t>(15)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𝑞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15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b="1" dirty="0" smtClean="0">
                    <a:solidFill>
                      <a:srgbClr val="FF0000"/>
                    </a:solidFill>
                  </a:rPr>
                  <a:t>(15)</a:t>
                </a:r>
              </a:p>
              <a:p>
                <a:pPr marL="0" indent="0" algn="ctr">
                  <a:buNone/>
                </a:pPr>
                <a:r>
                  <a:rPr lang="en-US" b="1" dirty="0" smtClean="0">
                    <a:solidFill>
                      <a:srgbClr val="FF0000"/>
                    </a:solidFill>
                  </a:rPr>
                  <a:t>q = 12</a:t>
                </a:r>
              </a:p>
              <a:p>
                <a:pPr marL="0" indent="0">
                  <a:buNone/>
                </a:pPr>
                <a:endParaRPr lang="en-US" b="1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828800"/>
                <a:ext cx="8229600" cy="5029200"/>
              </a:xfrm>
              <a:blipFill rotWithShape="1">
                <a:blip r:embed="rId3"/>
                <a:stretch>
                  <a:fillRect t="-15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73523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4: Simplifying Before Solving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05800" cy="5562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a) 8x – 21 – 5x = -15</a:t>
            </a:r>
          </a:p>
          <a:p>
            <a:pPr marL="0" indent="0">
              <a:buNone/>
            </a:pPr>
            <a:r>
              <a:rPr lang="en-US" dirty="0" smtClean="0"/>
              <a:t>     3x – 21 = -15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3x = 6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     x = 2</a:t>
            </a:r>
          </a:p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b) 10y – (4y + 8) = -20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10y – 4y – 8 = -20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6y – 8 = -20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6y = -12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     y = -2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799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4: Simplifying Before Solving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05800" cy="556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c) -2(3 – d) = 4</a:t>
            </a:r>
          </a:p>
          <a:p>
            <a:pPr marL="0" indent="0">
              <a:buNone/>
            </a:pPr>
            <a:r>
              <a:rPr lang="en-US" dirty="0" smtClean="0"/>
              <a:t>    -6 + 2d= </a:t>
            </a:r>
            <a:r>
              <a:rPr lang="en-US" dirty="0"/>
              <a:t>4</a:t>
            </a:r>
          </a:p>
          <a:p>
            <a:pPr marL="0" indent="0">
              <a:buNone/>
            </a:pPr>
            <a:r>
              <a:rPr lang="en-US" dirty="0" smtClean="0"/>
              <a:t>    2d = 10</a:t>
            </a:r>
          </a:p>
          <a:p>
            <a:pPr marL="0" indent="0">
              <a:buNone/>
            </a:pPr>
            <a:r>
              <a:rPr lang="en-US" dirty="0" smtClean="0"/>
              <a:t>     </a:t>
            </a:r>
            <a:r>
              <a:rPr lang="en-US" b="1" dirty="0" smtClean="0">
                <a:solidFill>
                  <a:srgbClr val="FF0000"/>
                </a:solidFill>
              </a:rPr>
              <a:t>d = 5</a:t>
            </a:r>
          </a:p>
          <a:p>
            <a:pPr marL="0" indent="0">
              <a:buNone/>
            </a:pPr>
            <a:r>
              <a:rPr lang="en-US" dirty="0" smtClean="0"/>
              <a:t>d) 4(x – 2) + 2x = 40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4x – 8 + 2x = 40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6x – 8 = 40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6x = 48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       x = 8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624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304800"/>
            <a:ext cx="8229600" cy="1143000"/>
          </a:xfrm>
        </p:spPr>
        <p:txBody>
          <a:bodyPr/>
          <a:lstStyle/>
          <a:p>
            <a:r>
              <a:rPr lang="en-US" dirty="0" smtClean="0"/>
              <a:t>Example 5: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" y="609600"/>
            <a:ext cx="9144000" cy="6248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Sara belongs to a music club. </a:t>
            </a:r>
          </a:p>
          <a:p>
            <a:pPr marL="0" indent="0">
              <a:buNone/>
            </a:pPr>
            <a:r>
              <a:rPr lang="en-US" dirty="0" smtClean="0"/>
              <a:t>She can buy a discount card for $19.95. </a:t>
            </a:r>
          </a:p>
          <a:p>
            <a:pPr marL="0" indent="0">
              <a:buNone/>
            </a:pPr>
            <a:r>
              <a:rPr lang="en-US" dirty="0" smtClean="0"/>
              <a:t>This card allows her to buy CDs for $3.95 each. </a:t>
            </a:r>
          </a:p>
          <a:p>
            <a:pPr marL="0" indent="0">
              <a:buNone/>
            </a:pPr>
            <a:r>
              <a:rPr lang="en-US" dirty="0" smtClean="0"/>
              <a:t>After one year, Sara has spent $63.40.</a:t>
            </a:r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dirty="0" smtClean="0"/>
              <a:t>Write and solve an equation to find how many CDs Sara bought during the year.</a:t>
            </a:r>
          </a:p>
          <a:p>
            <a:pPr marL="0" indent="0">
              <a:buNone/>
            </a:pPr>
            <a:r>
              <a:rPr lang="en-US" dirty="0" smtClean="0"/>
              <a:t>Let c = the number of CDs</a:t>
            </a:r>
          </a:p>
          <a:p>
            <a:pPr marL="0" indent="0">
              <a:buNone/>
            </a:pPr>
            <a:r>
              <a:rPr lang="en-US" dirty="0" smtClean="0"/>
              <a:t>19.95 + 3.95c = 63.40</a:t>
            </a:r>
          </a:p>
          <a:p>
            <a:pPr marL="0" indent="0">
              <a:buNone/>
            </a:pPr>
            <a:r>
              <a:rPr lang="en-US" dirty="0" smtClean="0"/>
              <a:t> 3.95c = 43.45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c = 11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Sara bought 11 CDs.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AutoShape 2" descr="data:image/jpeg;base64,/9j/4AAQSkZJRgABAQAAAQABAAD/2wCEAAkGBxQTEhUUExMWFhUXGB0YGBgYGRgcGhsiGh0fHxwcIR0gICggHCAlHR8dITEhJSkrLjAuGSAzODMsNygtLysBCgoKDg0OGxAQGywmICQsLDQvLC8sLCwsLCwsLCwsLC8tLCwsLCwvLy0sLCwsLC8vLCwsLCwsLCwsLCwsLCwsLP/AABEIAMIBAwMBEQACEQEDEQH/xAAbAAADAQEBAQEAAAAAAAAAAAAEBQYDAgcBAP/EAEgQAAIBAgQDBgMFBgUBBgYDAAECEQMhAAQSMQVBUQYTImFxgTKRoUJSscHwFCNicpLRBzOC4fGiNENTk7LSJHOUs8LiFRYl/8QAGwEAAgMBAQEAAAAAAAAAAAAAAwQBAgUGAAf/xAA/EQABAwIEAgkEAQIDBwUBAAABAAIDESEEEjFBUWEFEyJxgZGhsfAywdHh8RRCBiNSFTNicpKywiQ0U2PSFv/aAAwDAQACEQMRAD8A86rcWqEyGI9Lfh+ZOF6lHEDALpr2e4uWcJUEzYPEX5AxYz88XBqgTQhoq1Uai7JtM/WD+JPyx5LJR2lo95l9R3Uj5NAj5kfLHnWujQHt5eKjKFMEnoP1E4KTRtVcDMaLd25BQB0gfMz+rYD1r9ymupj2ah8xR8OqI69MFY/OOaXliLLjRYkiPb8sWoqVXYE03HSGH4HEP0B5+/8AClm45V8v5TzsDldT1SZEKAP9R/8A1xmdJPo1o5rz3FjakKy/ZHX4WPpvbpfbGVnadQhmRjtQgO0OfalQWTDMQpIER1IwbDQtkk5BEw0bHSVOnwCv3UeVNwTzv5+f6641a8Fp5SLHVNezObZKqpJ0PYjlPIj3wtiow5hO4S+IiDoyeF1aKwOxGMgghZRaRqg+OUpoVPJdQ9VuPwwbDupIEXDmkoUFGNpbKaATTX0GEw4tkNOKPQObQoErjbBqKrIcKEhfBa+PEVFFDTQr0uuAVUqGmxtK/jE/7YyTpRPt11oo7OJDsIHTqMLEFpor4VpEdHISnSCzHPFnPLtUYNDdERlKigkEwTH5/wBsFjBy1Q5CKrRIFa/NIHzH9vriswJZbikMb9IR5iNr/rnhNZt0uq1B3pA6X/Xzw7C05LrQwehX2cFTlUg7UHwp6kYPhxcoE7iGpHlaukmeeGXCqXY7KVzmauo2x5oooc6pRmSoATIkxcRcA+XPApHE6LQw0LW1LhU7ilwO7f3C1lRYVdI5Cxj3xW5uWo1WNs2Wg4WPqtKQkxqgcz09PPE0SRdayecHoaqiIt9LBp5AKZ+Z2nzxZovVBmcAxWRXxj0t7f7E4lIbJd2lITLMOpEf1avyOIdojYf/AHgKgspVgx19MHeC5tOCvGQx1eKK7tdyx25bz5dB1GFSnBZYZ5oAXy/OSfoPrg0LCAXHdUxUoIawbXPeUGVtgm6WpZE5AwGPoMUm+inEo2GqJKjYfhVXZDNk1mVj8SyNtwdrAcifljHxrP8ALBGxRMeXOYCToeNVXxjKWQlPaXhJzFEqvxA6l8/LDOEn6mSp0R4XhpIOhURVpOsK6Nq03EHlv/fGwHNddpFFsOkBAcTWwrTSv7Tvszwioziq66VX4QZEnl7DecJ4qdobkaakpXE4gBuUalU5pkbrJkbQffrthCo2KQzcCheNvGXeSfENMfzW5+Rn2wXCsL5g0K8X1hRNDLOW0hQ1mInbwqSfeAcbLxkubLUzilTcLWnVJQAgiPT2xVmHJfXZXdOGtpvwXwjGgs8r4Fm2KvdlaSrMFXAKsz/EGMFSsFQAwMgiNx0nGCJibUoVqNbVtK2UzxGuw+Hfed569fef9wxCxpNXKkryBRq6ytfWs2nYxtikkeQ0V435hVGUsizAG158Uwygxt1kD2kYPHYIEhqURTprVRectGpQRo6WuRaLHri5FKoRo4UK14hlWDFUqyq+G4kyoAbYxvJjlOF2RtIBIQv6aMmyDSgFB3J3JO5wVMNaGigWYqcji1FKV5+upqKmnURY84kT+Q+eLBpDSa0R8O5heGltST5LHN0FVSwpqYv0n/fFY3OJpUp3EwxRsL8jfZL8nlRIfkfhH66YYe/+1ZuGw4J6wi2w+cFxUzgFhJKxpbmd9+oG2JEZ89VV+JaLC5Gh38e5AE4MkCSTUr0x+A0GadBW99LQPO0H8sUQRK4bo+jllpjSihZA9ST1PljyoXF1ymmiYPMYqqKN7acSDOKSmy7+vP5C3uemPAVKaiblbU7qT5jB1VbCswnxHli1aiqilDRfqoGoxsdrzvBH0xQVOqkUGizUSI5zb6YkCpXq2ut6oKrCiQD4o6/LbzwF7mudTy5pyOGRsecDe/Lh84rvhufdHR0ViytPKPMbCLWJnY4FLE0tLToVDS6bsAE1XqXD82lamtSmZU/Q8wfMY5ySN0bsrllyMLHFpROnA1VfQuPKV+K48pXzTiVCkO0efFRwimUQ79W2+Q29zjf6MwxY3rHanTu/aajblFUBkaIZoJA8Lm5geFGI95AA88aMpIApxHupe7K2vd7ocjEtRnLgriyomnAeHd44LCV6df8AbGR0ji8oyMN905BFQZ3LftCdFRwQFpRCqo8RJIkgAdT1vI90sM3M0EXdXU6JjNQX0SunkiAQxnp18j6jDDpgTVqlsdqFOuC8DNUSRppDntqjkPLqfz281pJzFeLwLBFlFVoDal2DjY+U7flgnWNrlrdKmVhdlBTHh/DlZtZkGmNYZbMCNr+Zt74pNIQ3LxNPz6KshApxSHMZRtck9CWW2o8wV9pnz8sMVFKBWAus6gxVEQjUWOorBIBN9hHniHSNbSqFJK1mqnjkatBu9qqxVlnUL3MGD0PLB+sZKMjTcFewOKZHKXngULU4p4PDcyfiuRO3l5YsIO1dNSdIAsoBU1Ou3zmgVzTAEcjy6enTBsgrVIDESBpYDY/LLrJZKpWaEWep5D1PLHpJGxirigOcG6qoodlqQUByS3MgwMZzsc+ttEAzHZXa5UW6j6/840Kqq+VAFBYkDSdyQBBIY74iq8Em472gCrppfaEh/KSLe4Nz7dcUcU3HhXWL9Co1l1bi/X9b4uyXLY6I8kOa7dfRDNl2HKfTDA7X03SZq36hT5xXMG9uX5jFg08FBcNarVMo7CQpgQCTYCdsUJDTRxp84aqA8FwYNToOK4NdEMCWOxYcvScUc4uFG2+/4CZja1jgX37tvPUrEEt4gYA2g/D+cnrz/AdALIznvdSRtgNKHT+eO6+pX1eF2Yg85MfL88eyAXAUid0gySPPfU08R90ZwbjFXKOShDIT4lPwtH4N5/jgU+HZO2jteKVkjrYr0PhHamhXAuabbaX69A2xxiTYKWM8RyQDhpKZmio08U6Wqp2ZfmMKFpGyEQRqFzmcwiTqMEcufIX6XIF+o64s2Nx2RGQveAWix3280k4pxMsGQAqCIB5nr5j2t5nbD0EDR2nXPotGLAZaF5UpnD3Uavh2kcvXp643Ip81iqyx5TZMeFEqwfQSpVryUHiUj4rDntzx6ZzHNpXfhX0SGMjcYiK0uL0zb8ENRyrv8Kk/T8cEMjG6lNgE2TXI8MpUzrzLDSN1mB7mx9hhSbEOcMrEZkYFynmWzmRQB0rEgmyaSS0WOkgAWNsZ39Jm1rVHfL2DQhJ+JZoVHHgEkyurccp2tz+uLNwT2Wrr84qGYio00S+nmUmzJUPIB1/9LDxfPDbcC8beaGcU11qprkMw4pGrnnbu2JFMKF0gCQDpEapNx4TAi97VmjFcl+dCr/03XMJLqU2r8CD4lxWqoBpoNLHSoqDxtbfSIgXFje4tiv8As9mpqkTAytkVR4q9NWQGZgHbTb7vMCfPkMPt6LYcri42+6oX0cDrRYnN6zEgE+Rj8fyxZ+BIFQUw3E8QieGrQZwlUtrPw3hG/lIvPlOFpYjGaaojJc/JCZtWo1BlmuHPgb7yi7A/xACCehHXCcsIFZR8KUnjynMj2GEElRJOMcOyyo1R6S2+7IJJsBbzw3BLM5wa1yIwvJoCpE5dZkKB5XIHzmcamY8VoiKguqHgvFLCkwEwSCoABj7MDnHPn+KOIw/94KTmgLTmGiajMeUe6/3wtk+XQqJCOKVVMd7Uj+c/rrjZF09Rp2C0/bRuQzt1dicTQL1DtZDcRrtW0iQNG1hz5dYxOuqm4WeTyFRmg6Yg/r154plCsZH0KPzPCRRFiGjeefQj1EEeuJJvQoUEnWsztty9x4GyzkC8fVv74nVXuENls8BUh1JD8xynbz/tgMrKirdlqdGTMjkyzNqH2rw+b00X7i3DF+KYn7XL/V/cYrDKTb0/CZ6T6ObH/mVsf7tf+r/9DxBN0tGRqLdRq/luD5Rg+dp1WQ2CZpqwV7r+Y18wujw6oxGmk0nlHPoOs/njwkaNSokw7/qDCBvWwHidu/Rff/47QJqsE/hBBc+3LHjIT9IXmwsAzSOFOANSfHT37l8TiBDqUGlVNgPqfXHjGCCDuoM5LhSwGgHzXmrLI58kLUDFdJ3aSIt7E2Uz63uTjPkaQcpv3J+Mts9tk7432py9VaOlX1qhQu0G02C3MLEdPffAGwP4+vf9kbrGguIGpt91N8Q4mqRYszfCBt6k4Zii9EKXMMoAPa05+KS8Q42GpsAN5EEbf3wwyF2YVVn4vDMgLY21cbVO32+/FWSZFWoohHhCrEcoH6+uFc5DiQk8opRGLTgWAHO2PVJXsoUzxLNK9SsjqraYUawdNMQC1S3O+kc9o3uzFE4kZd1BlYxrswqheFlQCyjTST01ufPyuPDtcTME40S0MFd1nAl5pss8zUaNKjxuuw+wkQFHTUIHpH3sejbU5ipe6gyhY5PhPeVadObMyqSP4iNR8gFvPp1GLyPytJQ425nAKr4pnhVYVAPAgigvJV2D+rR4eiwdzZfDQWzOTksp+kIJB4yeVLwjzeTJ/q1MD/AuCsGd3zQIZOULkjDqAvqiAT7D8/pb3xBuaKVyrTZhIO4/PyPQ4HLEHihUtcQUzpV9dH94S1TLtrVubI0qT66SQR1UYxJ4i0FnFNykSxmixfiDH4aZNuZiT5dfX++M4QAauWblG5QfGaRq0PGCsMC0SABcTPQSGP8AKcEw5DJeyfnyyLhw3rQHGxsp7P5ZaAQaw+oBgwOwYToYcmHXn7Y1nNB70zHI7MaggA0vr39xXzhS6q9MDkdR8gP1HvgExpGSVOIcAxVX7P8AxN88ZufkFnZlKOs42Vp0XKNy5/r9RiVC3QYleRuVq6WB+nXyxR2ilqMqktaxqLBJ5aJkf0m3o3KcHyhzLajXu/SRZWKcn+12n/N+x7IDiqQhZAWWN/vHoPx8+Xku2tVoPIIqsOJZUmmCh5fPqPzwvG8B/aXTY3COOHb1J0FufEffmishWFajUVgCESXaRpHIeIkCZ2AOJ6lweHDSqlmPjmwropaZsprwrtfSu6AOZd47qiSgEDSjMOm/XzwZ5FaudTxXNtBpRra+BK4bM1l+NHAHVWAH44hoZ/aR6LxLv72+n8pcVDMTMg35n12wYVAohvyF5LdPnBZVEg2FvQ/niQUMtVLTrTSRZ5SetjA/P5YBLlAGXU6omFbK6ZzpD2RTKPuudAjz9ML1Wnl3XdPPLTAFWYJMGNv+ce6su+laGE6QjgGSbStjwSHPgPWITYmBH44cjq1l1h497JMS7q9K2p7r0vgr95Qpt/CAeV1s1uVwbYznijyFZui2rVwvn+J8gP174lrSVVzgFGcdrgyQI719fTwr4UB9Y1e46DGxhI8rVn4l9XUQfD3gMFK62gAOBpIFyL21SBE235nDLgDqgNJGiIyiVCWLCGZrltWprwRpAJgTEwAJ3sIo97GC5Vmsc82Rr8NqhqfjWHcIStmGuxMcoDH9Cy7p45GkNR2xPY6pTNzJmIB2A5DkB6C3th9gytAQyalEVKRqN4CCCZiwInmRztub7YGC2MVIorGrjZa5vICmIKySJBJJj1UEQD+jjLmx81ewLeqK+AtAIFRv3ofM5JtAbSRAuCDzJuJv7G4EezuGxXWHKdV6aDKMzTb18kuYYdKWXTVyqFh9x0Po6NH/AFhf6zhDFsBAKPEdQU8yjhkDKIkbRBB5g+YNscs8FriCkSKFdOuK1Xkiz/Z2nUJuyg3IGmOtpHh9BbDseNe3W6I2dzW5fdb5DhlOiCEFzuxuT7/liks75T2kNzy7VExgSqo7G6tRUvBez6VUlwb7n8APTc+cDrgkba3Ph+VSV2Sw13XGa7JVFvTcFej7j1Ixcx8CqCXiFlR7P1gZYpbYyY/PFTE4iiu2ZoNU7yPZoyGqNqtcSLzvMCCPwtgsQMd/nqgzESClPngnyZFO77sqpToBA/HfnO+JUVJ1UJxzItlahUBnV70trmQIPSJufTaTCk0La5tAn4MS+mUXTzsbw+hl6qZjNqtZuasAVWfuqbSN5PTljOfiTnAYOz7rSjw1WGru2dDw+blOe1tBqNZiwC0jekN2I3BAjfcEfwzscLNaC7KK118DoiumzMDieR7xqpGqWcgiUWZ8zB6frbDQDWWNyl6ufcWCDznDVc6l8FTk62PvG+DxSuYLoT4RIbC/zzSzM5t2Q0HHjJUEjbSL6h5W/H0w4xzXNqAFmTYKWGftkimrSSddDrohMpnQGIO0mD5dMBkjrdaOHnBHVutwP2TClmAZAIkQYvJ9DtgJZS5TLA57srRU8KoahxfSzI9LUpMEHf5G3t9cEMFRUG6nC9J9Q50UkdQTcb+Rt4eqFpZZWZjBPiIVBz5jbyxdz3AActUGHDxSPe6hPaIDRvw0+c6Ku7H8RIqNl6wI1XHPSehPIMIg9QeuFpWigc1Xljl6wgsoRqBenPuI341VpT4aER2uz6SZPXTy6f74CZKmiXawC68r4qL0xy7mnH9Ax0UI7AWNKe2ViMt+7Lkx089/xIt6MeVyboarcxkdBZac94QpRzBCqsLpBg6IXmQfiJvcYw5Xlzzm0BK1o2BrBlX1EKmkHfUTUUTEXYRa+2ok+QtyxERHWWVng5V+Ax0KzlplyQTFjBgxN99uZtEeeFsW0uiICYwjmtnaX6VVuzJp7wwFKSTKxBvck7e+MMFPuBa6nApRnc7QNFxTZSNJAA2iOXIjYSPLDGHa7rAgSuBaSVGm/p+v17jGzWpSGi5zhApMTtK//cp/lOAYv6D84qWCtlnwvjbLVYv8DtcX8HIEdbQD139cJ+Fa8BoNDx/PyyNJhf8ALq3Ueqp6VVXXUjBgeYxmuaWGhSBaRYrhhjwVFkwxZQsWqqDBYA+ZGLhpOgU0KmamXKkAi+NxhDzQLYkYWCpXo2SygRFQE+ERbnG59zJw2kCSbrdkRQWaAFBJJvAFyZOPLymc/wAcYHwRTHmo1C/MmRO1uW0nCb8Ua0atfD9GAsD5D5bd9vuvnC+13jFOq9M6iFVhEgnbUBaJtNo/A8cmexFCk58MI7hwI7xX0/SpCak3McrlQD5jn8xgyUQXajL68sxE6qcVAxERG/T7M8umKPbmaQrxuLXApJwfPiBLSxu3MAnl7dPLGFNEa6WW9DNzuqfP8WTMZSktVNeZpSIQSNB21HovhEeYwMg2ynS3h+jpyKhwo4u46j/i/eqmaqswdghPdxqAKkjVOm02BiATbbqJK0AUursa+V2RgvwttdTWZ4lWEMaZCybXBEWueu+HOrY40qrxyT4RolMWte8D938FlxCoKqav+8Uao5xEny2v7Y9ECx1Nij498eLgzj62itN6UqfS/gu8p2Qr1Ka1FKFGAYWqC3qU0/WMS/GxMdlJv4fmq55sRO63y3A1d6aH90Q/iZmJDINIMMsr3h8RAWBFjeJsyTPWh/n5xVpQ6OhuOf7H2X3PZI0we9VSQpcOpkAip8CsetMqwm5nA2mtmn5TXzT4xJdldMK0vW1fNC9ncwi1SBs4ABO4K8vcfhi2Ia4sqdk70LPCzEljdHC1dajbxHsnHEu+kLRCgN8Tnl7f84Xjyav8lu43+rJDMMBfVx28P57lS9nuPmigp5pjUAt3gHijoR9r139cCeATVoosuXod7I6h9TvankoriK0yaTBtVMBk1D7QpGF8xKaTJ+95Y6LDOJZzXGYgAPqhkrg3ZgCxgATCAgAmP5YUenkMGog1VHwrjyCmq1SVYA6G+8BZNUbE3E+p5jGdicEXuzMTsGKDRlclGczLvV1mqjH/ALtKYMggysQdAvuSSfLpEWEIF7Kz8S2trp/rDAOvwuNQ8p3HsZHtjRhdmbdBeKFc7YKqI9+JuKfdkmBG2kQQdQ3U7GLbWNsIuwTHHMLI4ncLFLs3XZgbm+5Zix+Z6dBA8sGjgbGOyqOkLjdDIv6/X6tgrQqFL+P14WnTClmYhioMHSsgX5SSf6RhPFPFaVTOGjc91GtJJ2HzRLnovuU+ot5Yz8zSbFa0mCxEbcz2eoVR2J4YHSs7EzKhdJiCAZ8juN7WxWQNdYiqQMbXnthNamUZI11YkbEKWJvPwxbb64VOHjVv9nRPJ6uv29QtK2UpqoZqjEESDMLtPITEeeCsgjF6IIwTQ4immqU0u09FQBoa33VUD2kz88HujmNoPZ0WfEaVkcHwrUXUD8S328x54YjawvD2eSdx2Ha6AzQns7jgVXO5FrDe5IHM+uGVzyW8epMctWUFixptaCDa5iTewOw548brwNDVeVNRk3mf4jywu0jZNSh+bt1rzWn7P4lRILGANN7nYA9dv1fF2VLghmwXsRQ6tIMHysbC9tmvfB0Bd8VBGWrao/ynFv5TGKqyh8hSCgdTf9dMJNgzmrzQImK6Q6pmWAVdx2rwHE8h72WNarX1D9wrRsUeCwkwSL3AMTHKdyZq6FpJyuFPnGiZhkeGCoJO5vc+SMpZ3N0tWmilLvRoZqpZ7X5QFAAIm0bWvcToWUq51acKfapRHOe54y1aQa1vsl1Ti4QlK9J1uRqgwfPqJ6XxUQZhVhBXTt6ZDRTExubXelj88VplMhQf99TnxBhMmLgg2OKufIOw5MYfCYOX/wBTDuDe/cbFUXYeuzZGmDWK6SwCKCXI1G4AuReLA7H0CXSEbRMXZak+Xr+lyELWuaMx9aLfiHBqlciKdRjEaqndoItYrZmETuDywOHFRQ6kdwqf0r1aNFE9peytTLOCwAVryCWXzuQDabg9Z2xrYbGsnacuo23SxjFeCHXhyqsSdViGnmNoxPXOJuLJ5uHa0dk3480RW4jUdO7kJV2PLWOqnYHy+WKiNoObUe3etc9Izzw9S1wbJ/3D/hOgPLyWR4ZVZgS5gRte438hf88SJWAWCk9G4mV4L5DQU04+yKzWYohxlfhUKql+QqCTPsWKny8wMM4WR7O2dD7LncayN7y1nE+6BfJlGYVBGmJH3p+EA856jkCeWNYODhVqyC0tNCh6jEkk7n9R5DlGJooqt8lVC6yYmLGb+YHrzPIauuKkKQU34XxJabd1VsGuSB8Dnf2NgQNj6YXeHsOdl+I4pmN7SMjvAp73BEMbrEgi6tBix9beWDMlbIOyfyFLmFuqGbBVRZVFxBFV4Fc1joBJUkhdQQbkDmfup/EfaThafEsiFK3RGMzEVtVIs3xIK5HxVDdiLDayjoALAcgBjJLXSnOdF1gxEHR46hnafv38Px+UvpO9V1dhAG3uP7xi9GxjKFmTSzYoCV7aAaeK9B7Av4Ki+at6zI/L64ETeiA5poCmfG8lKlxMje02NjA6jeYJEYqQmsHLldlOh8L/ACyCy9M1KZosdJKzEgnQ823tzv0i2JYdlOKa3N1guNOFwp1eydY7OkctQIPuBI+uC2SbiWmlQVvxKpTagSzhSRFzv0+uF4nOa6nBMyfSQDZ2qp+B51KuXWpbaHi3iG+3Xf0Ixs1rdYJFDRE94JlVMjzj3gWOPKFO8T7J0qxmnUNK8wF1ICTeBIKSbkbYqY2k1KKJn5Or225dyN7P9nKeVDMW7x1fcgKqmLEWJHhbmTE++JAA0VC4nVUNG9gQvPwqY/qIj6YlQlXbDPBKJUmAY1HoJ/MwI88CkdlHeixMLj3LzjO8VYjwDSg6/Ew6noMBd27H538VfDQtw7uspU8T9hsPUojIdoaiKNOllEDQ6q0AWAg8otIIMdbQq/DsP1C/G49lqVa/txAU/wBOhHdp7+aNzfGe8ArIgLiwpqo0LGxN7nVqbSB929rDbAGDqyT3/j2VBhpZWGSMVHeK+XwpZkuPVfhcK0QDqsbkC/LnO3LB34dmrVpYTpnEDsSgECmtjcgX234bJ7nswlOi7KVgKYiIk7beZwsxpc4AroMVPHBhnvbSwNKcTp6ql7FcVoUcrRoO+h4vqBC6mMxr+EGTzIxl9I4aaSZ0jRUctad2q4UAtABVjGMdSgeNcMXMUWptFxKk8mGx/I9QSOeGMNiDBIHjx5jdQV5w3Hq3w1EpsU8HjQT4REEiJMWJ6g471tJ4xU1CRbG2JxLLVWmYp5SsNFSgtJ4HjoyACRJBpHpsSssIO2F34Z47UbvA/nVHZMNHio+eCU5zKnLJaq8/EjAq9J1HQESp8tR2OBUa40cyhT8eLxEbT1cvZ4a+F609OVVMNTZgXIJvc9Sbk/39fPB6gWWflJFU24fxslVo1072mD4TMVEHPS35HEAmKrmGnLZeLXT9gCrtv2eCpeI9kFUk06rCnpDA1acRaSCVJAINthtiWdLQk0OqTEBNiRVCf/1GrMSx/lpv+LaR9cSelsPxUmEN1cPC/snXCex2kgv4P9Qap/UPDT9Vlv4hjNxXTJcMsQVczW/Tfv8AwlnFe0dRaamk2mgrgrSAGnR8Opp3ZrH+++PYaHI/N/cRc81oiIsiBJqd6o/i1dkQOlDVO40OPfwtBwaDHTk5XOHovdSN2LalltQpN3kCopYaFCnaY1MWYQJFoM4BL0jMczeB+cEmZKEgD7orgVJQjjTfUQ8hpPLxFhLG2/PGdinEuBqgvJJqV55VpOtR1AFTQ7U72YBSR8WxsOfXGyMpYDWlQCt6DHSWc4B5pqdacK/lFrTePhUe5P5YH2QdSm5saZY8gYB41+ya9ls3Vo111ae6IKtBMiYvcciAfniXOZrus6j68ld8ToF0OktIuNJgnynzEj3xBCPA8MeCaU53UvlM13boFUKoY+FQSxBtcxNQgfdBFt8DrRa80PWMJcSTTU6DuG3j5Kp0+WDVWCkeR/w8pAaq7NUaNp+n/Aw2CBZLuui8zwc5NjVyylqVhWpAybbOvmAbjn+F2SCtChyNrdLm7SI5/dqAo51GVBt5BidvLceWL5xWiFkK+txGq0FGDHlppwnOJepMid9JG5PK9hWui8Q0bqqy1I3JIOqDYQNuhJO0fIYkqq0LknRTGupBOmQLDckkgAYE+RrBVx+aqHOA71B/4j8NzAo06hH7uS1WNwx+HV/CBIAGxJne2Xh+kIsRM4DXbmN6LQfEY2Abb968+aqYibY0aBBqaURXD8lqYFjpXfcCbwd9gLybwBscUe+gsrxsJNdFRcC4Jrd2GlA9FlVnFQorlf8AMndUsYdpgyYYLijXtJyu+ftXcZGHrGGnd80X3tW9KmzolSjVCVT3RRlYNSYSslCYdDYlomTE4p1NHUBNKeqZj6QdlJkAcTx5JNlk7whigVFM25n+wBx53YGtSVcyjEEUYGgX7z5J5kKCtUuSFUa3t9kcv9W0c5i2BwtLnL2JeGNor7sRnXq5dhsKVQ01LEsdOlXUcp0q4WZ2UYwel4GRYi24r9vskmEkJ+9Mxdj7QB/f64zQRXRXXmPGsugztdYtrDG5+GC7+5n6Y7bop7jh2nl+h7JaTVKajEksdyZPqb41qUshr7m80TQqpvKk3682HRo36i5us4BMwUrwVmk1SelQBUFCSLkqedr2kC0zG0bm4wkXXv8APnwJkNFLLjLlUrIwE+MSoINg35gG3Lyx59Swgq0Q7dGamw8V7JW01KbFfEGQgQeq+vp7EY5ltWPFeKTILTQo6mwZQw2YAj3E4E4UJCSIX5km2IBopC8cz+ValTr0aoP7uFkcrjSf5TuPU3x08bg9zXt3Ws2TNEVcpxJKVEMzSdMAC5JIgADmfLGVkc+SgWgXBrKkrZFISnqUtUUksoNg1QFiJ2IvHyOBuOZ7r0B37lzr3Z3l3FFZTL6RN5eGIJkAncAbC+ASOqacEMqFzVWalU8jUePOXMY12to1o5D2W1B/uwsyeeJRVrl1MrHMyfx/G2KupdS2qsuD5x9OlgWHIi5H9xigxF6O80T+nc+7AuRw0mozU3CISSSg/eGd1JOwB25ieWDihuEY4mjA2RpLhsdBzomVKnpAUTAEXMn5nF9Ei5xcalOajcxyOGEtRfUkERtsfa35jEnVQlfFOy1GowqJNGrM60jnzK7H6Ys15boqloKFTg2cpzoq5d+rPTKsfXTggmrqqGILnh1LMVnqU6tVabUyAyokyCLEEmYN7+WMzpHpJ+GoGt13TMGHY4VPkmHCeGAOxDAoGjSVGuUNizTbxDULSQEPWcbEdJyvhMbhd1L8taDvtXxCZEDMwcLUr8K34lxeguqk81DEOirqAkfCxPhBg/CTN9sJw4SdwEjbDYk08t0cNLzlaK9y824n2MpV3b9gqQ0ajl6sqw/kY2YeU2tJuMb0fSEkLR/Ui3+oXHjw+/BKy4RzTShB4GyTpkMxTqKmYy9U93tCF4IuJKyDMBd9j74ebLHIwuicL+HugjMCA8aLKuuazLGnTo1YG66TqMRdyeZImLCb+eJzRRNzOcO+vsoe5ziqbgH+GVRwr5l+7E3prdo82mAfIT64SxXS8LG0iOZ3caDz18Lc1RrTW4sju1fZOpSIqZWmXpaQDTW7JA3A3YHe0kEnkbK4PHslGWY0dx2P4TDJDGeSX5DI1qlHu6eXYVHcT4CCFX7zFQoEwYJHw7HGm3FQwDM5w80OY9Y6oXofZzhH7LQWlOpvidurHf2AAUeSjHLYzEnETGTy7lLRQUTFxb6YWCleW5vierMVnCo6Ox+JZlbgQ26ysbY6yBz4I2sBuAK/O9Fjw7ZG1cg8/l1Glqc6HmAd1IjUvnEgg9GHMHG3h5utZVIyxmN+UrriFDu6egxLEyR0HKeYIKn2OLjt1Qwb1UgtRqFQ89JuOsHfyNrHl9MJubWxRg7KahNzllDs6xFMSx0wAQIK6y0FjPwiYgAG113OJGXj80WhgyyObrHbA+dFt2R4lWGtRUOgCYsYJM2O4G9gYvgeLhjta6v0XgmY17zKTQCtuJ8+avewHF/2jKqGs9Pw+qydJHt4fVfMYyMfB1UttD7rDnhc2j6dl1aeGqpdOEUBL+N8Io5hNNVA0eIGSGBHRhf22wxDiJIbMNFZpINQkvDeDUKT03WnLH7TszlfDNixgX1CQMGlnkcHNJ8rV8laSRzrErWtlg1WqkAlwjnUCVMeG9gNhtN79LVa8hjXcKhD2C+8VzXcUC1tWygbajtHkN/RcREzrZKbK0TM76KFSnAA/VrY1ialbYFAvopMwsLHmTE+mKl7Wm6mhcLJtwDJd5W0GzRMHaJkkHngE0nYqEeGMufQquq16dAaQQThZnqtbOyIUUxmuKLUqSqPUIt+7G3lqkAfPDBY8N+qnesrE42Evq9bpxCpH/Zav/1A/wDditf/ALfQ/hA/2jg//jPzxVfxviq0KRewaDEzBjnAvMkCOpFwJONVvZqSbeqXeescABQrzbN9os8X108yRN9BCge1ob6YuJhuPnurOw4I7JoeB+x086K57Hdo3zVNkrJprKBcfCwJjUItI6Ys7K4VahOiez6h6g+ypsuOtv1b88UVUsz9Pu85QcbVVek3sNaH6Ee+EOlow/DE/wCkj1RsOaPpxW3HRpo1Ki+GoqHQ/NTyNt1BgldjGObwozStYdCRUJsiuijjUCjSCYWQJk2mTJbmTcnmZJkmcdA9zHN0v6U+1NqBdNBhRE0NAoN+/wCcShMq/ekVA/dqGOmpHiMWlFG8yRMgbzYjD2Dw3aylmYkfTt4rn+l+lYgzKCA0H6uJ5fLpouTpFQNFWqSCQaruZ6/ukKU97WLH3w6ejHmudwaBrQD3oaeQC5n/AGs00yNLqi38Wr4EnkgRSpr8CJT/APlq6H5rUkYZPQYcLvJ76Ef9qU//AKBtbxjyI/8AJFZXjOYpG1TvF+7UJYf1xrU+Z1jyxlYv/DliWjxbY/8ATofChTkHS+FlIaTlPPTz/Nuap8nxwVVmmniAllZlXTJEX5giYYWMRY45aTBmJ1JD5Ctfm4WmahaftTG5qqB0UTMWMGb3I2vHQ4jqWi2U+NvnzVVqtcsCSNWswqXa1wCdUbSdmg9LRgb6AWpqbC/D+QpSztbxM06LKnxEQSPsgi58iRMdBLcsMYHD55A52g9fm/krtZm7l52WCgSRJP6ifPG2e06q0RRjaI3LrIpA28TVBq5LChCZ21MCY5rpPPGphGFkZJ3WRi5A+S2yE4u0uR90BfTmR7Eke2HmCyWQ/HODh6YdbVPEf5wHKAevhJ/QxnzyhkgB3TuFwr52nJskmSqOwamzN4VhVJPhvNhy/t5YFKGijgN070dnJkjJIOW2x1VHkMiFpypaaiCSxncf74VkfV3cupweEayGrSauaLk12/a+ZN6uTpI1Hx1KZ6GGDN4lIHKPwB5Yh4ZO8h9gfws3GdGmPo3qAMxabUF7u2HcV6RwLiyZmnrXwuLPTJGpD5jpzB/A2xmS4KSJufVvEffguNxGHkgfkkFCjHwmlylaUTCagDpaB5QWAPyIwYm5y7rx5LnPVqdPxvGqIEfEZIsB6x5DHmNc6wUxxueaNUlxfMNUYE25KvIDc+5jfnA6Y0YWNaKLYhw4ibzSoZUxJ2LKu3IsBHuPxwdz+HAomWyLzlenTHib2Ekj2EnC0UUkn0j7e6I97W6lEnwUqj6ipU0yvI3cD67e+CwMDq1VXSOYRlNFzk8s2Y8bkilyGxfzJ+706+m45JBF2W6+379kji8YScrT4retnAqBUUIYIANgOQgRykGI2DdMUERJzONVnU3RlEkjxQD5beX0wFwFbKiY9uKGrLsSLAWMzBkETyuAw9Yx0RALbLSqQ4FQFdHpkLVVkMcxy6i23Q7YWdFuE8zENdZU/wDhpky2YqVF/wAtUKkjYliIHsJODxghhJ3QZy2oAXpCof11xSqHQIPi9PVUy/lULfIR+eFOknhuGcOKJA2r68EXmcutRGRxKupVh1DCD9Mcm15Y4OGoTi8z4xwuqlRqNUhkWGLg/wCYGJCLH2SYJYdFMSDjruii3EPa9ovXQ6V38AidIdMFmFIfaguRuOXet8plyxgHxRbpbl5AcsdocsIzU7185LpekJSCb7Dag25fdF5SoUbS9lPI3HqOh/iBG2+KytbI3MzXl7H8HyQ4S+GTJJYc9O8cO8HxW2dQEzv58/6tmHr8zgEJcwUFvby28PIJ/EMZJc39x3O0I7/+opWr3gBiJgRF497bHfDMk7Y2Znfm6zYsI6WTIy/oaeNlrRY02DofhNxcRO8jcKefLnyvhdI4aHGRmSP6vf8AY810GBfNhndRNdmx3b+jpuOatcpxKkUDIjLqt/lsBIsRqgLYiJmLY4l+BxJNxUcaj8reYwudkaLr6cy7EgIwA5+Ek+hug9Zc/wAOH8L0MXdqQ24fvXyHiqSjqzQlD5jI062qmVIIuHX7J3BBJJLbMSwOq02gDehwscQoB8/CEXlwpwUbn8xWyzvSNOkrb94qGXVvtSxMjkVMgEHyOGWwsNiqEupqhuGOP3lRyWMXmbiCSCepAt/L6YLINAENKqdJqjhRdmPt1JPQC5J5AHFyQ0VK8nmZ4XXa6UKpphQqHTEqBZoP3rt74wZpA59SQuk6Mnhw8VHG51sg6OQol/8A4qg5XYnS6un8QI3A5i9vMAH0cr47sAPI3B+471bHtixTc8R7Q8K+PHgmWZ7EuiasvnWNOAQGRX8PUNOwF9uWFBjmudR8fkSs6HpPFR0YHkbbGnmENU7JMBOYzzBf4QtOfeTPyxcYoV7DPunH4jEyCj5TTlQewCJy2SySU2Sg4VzBDlKjSymVkxJWRcDkTijnyucDJp4IIwwcwtaNUzy/GV0jU9SkeYa6z5M4II9PkNgs/DkHs0d3fpY0mHew9oHySfifHalWoqUKrd0t6lSEhuiIQt+pYH64PHh2MaTIL7C/mVeHDZjUiyzDSd7m8nckXEnntj2i02ta0UFk/wCH9nnrMpUSCLEdDBB+mBulDRTdQ57W3JT/ADHZjLZagRmBrYiyAx6XEG1riNsBldMH0rQ8NfPbwQmyGTst0XmOUCUCe8V6jg2I0aDffSCukgXgg+TXxoyF0wo0ho8a+fzuUj/L2qiKlI5wqShpUtURq8VSLkkj4VFwImSfLAmEYUEA1J9OHzglcXi83ZApRNOI01OlDK3ldO3h5fqPW2FonOBLhf8AazQVw1NVgtHhHxG5k+e8/jIxOYmoG6rVZnOdEc/0j8WBx7q+Y9fwopzV61EFDqAKkQQRI0zsfbG+DTRaZSvOdmqFUBW7wqDITVYHyJGoex2xYOFdAq5eac8NylOiop0kCINgPnPn64q5xJur0sjwBiLKoreqR5njNNcwqvIUnSrn4Ziwnzk3/l64y+l4pHNygXAqRvQ7/OaZw7hrxTdjAnHL6ptRHFipqAVJOovUaNiSxRB6CnTX+o74+g/4ehIgL2bUHpU+4XL9OTNEjI31prbyH3QtXJFRrpvKi+8MP7+1/IY3xOB2ZBT2+enNYv8ATOqHwGvdZw/PhfiEZQyFerTdqxNKmo1EFQa7WkQDamTaCwJ8sZD+koi8DD3OldvnotuPBSyMrijXfn58eevFa0MjSWy5dG696alZj82VB7IMFfA995JD4WRGCOMZY2Ci4r5SmCB+z0AQfsoUI9CjrynAXYAuHZlf51HlRGbOGuuxv381nVyyNvbycyB6VIDJ/qBXq2FpI8Xh+39VP7h9Xi3dHH9NOMjhQHY6eB2Pks0oGhULqpdgEYK0A6k1IRtYsHS+1gcZkOIPWNd3917/AGK0XwDQcPZPch2g7091UptQzBXUqsQwbmdLDcgXggGLi0nGuyUPFkm+IsKJ0aa6kMAHGkr4blZ2O9hEieQ6HF0NBdt+GCpl+8A8VLxA/wAJgOPwb/SMSDQ1XlF8Jy1WsHo0aZcsRJGwgzc7D3I3PXBpC1vacaUQuSLqZRKANNXD1Dao6/Co5op5+be3XGJisa6Xsts31K6joroYmk047gu2qOC0ux3AJZrwwHXGWGsNKAeXJdGGxnKAAPAbgptls2605ZiQbQ3jU9bNP0Ix4sGejLd1vb7goMsEb35QB4W9vuClgz1TV3OThdU94hAakoIuyk3Q3uDb15leWNaXz7aHQnlz+aLn+kMC0SZARTe1x5WvsPQLDMcNNSoAarVHlV1NvJuYHJQoPSTPSMVbisrC4toLmnL8kqrmNBDacyeX2r9wqvL0EHhVVAFthy/R+mMF73HtOJqVRznG5JX5qCFZAAnmLW843t1xLZHtdqUXM76Tcc7pFxTh5HiF1POIjpI6eY+WNnAzHEyCG2Y6XoCeFUF8YoS3bbXy/HklNVCpg2Iw25paS1woQgVrdei9ju0Ap5MKyEMCQrciJt+MDyGPZxG2rB2uKSkgc6SoNip3tBxJqjEkzhRjU+xgY2gUVlENaoQCYZoHl1I/0gn1GH30jZ4JWSQta56qaTL3ndqI7pIjkJIiPYA+hGM54dkzHcrGNTcpXncwS0oZfUFVWU+Ez4ud5EfD0m+GI2dmjham2/zmpA4rPiefWlVVXVm8OrwiRJJBMTNgLRO5x6KIvYS3jurMic8dlHKyn7Y5jlyscBLXA0IQ3MLTQq9ylZKiSrBlPMHkfMY6EtIsVoLv9nJPliqlaoIMmwAiekH+2JOq8gM7xHWrLRbkZccrXjzify6hHE49kBoLu9vn88EwyAkVdotMxk6dWmabjWuxnees9fTHNy42d85nce0flKcEdsLGsyNFknppmsswVP8A4mitwrGKqgcp2YC5AibCIjBi7Dziruw7j/afwp7TeY9VPZ2vqeSCDpFjuIkQfMEHHe/4eaBhnDXtfYLkP8Rj/wBQw/8AAPcqo7LqpVajBS2ru6Cm41CNVUjmFJAA+9J6EUxlHyujBrTVP9GNpA17hSund+0645wtaWWJBJL1idRgloa0nnKUx88JYfDNEzXNsBttb93705K85Sk/DU+I9YX5m/1041MQdAlYhqUuqtqeTzkn1P6OGWigAQSaklfiMWULKrl2dDSWNZXTSJ2mZFM/wsRA+60RYwMHpHBNYevYLf3D/wAhz48Vp4PFH6HeH4UtRf7ajSaSmqsyCGSCAeYvYjCEbi11BxC1JGh7angV6lmqUKrX8JBI5m9wTaIOkzb4cayzERxNA1CrsQabehBU/TEHReU/luIMVXxHQ7nSkAALAgEAX+97xjk5sRK/M1x0C6P+iiiq0Nu0XPOvwKRy9MaSTaApHuQMMuNwBzXTvccwA3r7I+hRZmBCORMjwm4LqfD96w5YDUC1b/pJvlYw5XOFe/TskX4XWnaDNqAFTcSOfOPznEYNrqku3+FRE50UbpXeHM6fhNuDcI7mhFtbiXJ8+X65k4zcViutmr/aNFz0ktZKm9/M8fxyQXCsu6w7iDBiQLljLvAJ/hA9GsMHxUjHDIzT8aDRWLal161O3AaD5wCNrZunTEPUpozcmYAx739/PCzYpJDVrSQOAUUcSDQkIhyCo0wwOxGx638z9AcCoQb2V2i5rb5+F+fxSOQkH+3pv8sQOzdBPZul+Q4TTevpqmERSwkwCOSseUHVfyM46WDEPxYDnXdYHnTfvS89G0cND77/AJVrwv8AZ+4arWUKiIC4syi7ApYXI0xEcwMaIweX6kg6bMaNXmna2pSWtUWhUVqYE6dUOkidzv77czhTqBWoTIkcBR10L2XysNJ3hiNuUDkTtJGF8YTRK4pw6qnNNH4fVaqxRtKlCdQF1IZd5Nwb7R74WbIwMuKkH0ScUZksNlhleFrTYkgAKIphYiDdibSp1TYWI09MXdiM7DWtT89vurkRtBzGp5ILtFkXdQ1ONayI21AwYnqCJE239cWw0ob2X6FehxHVnl88VLvTafHlqxbmQn+xxpAsAs8U701/URm5R9LPVRUL0S1NmM6aZ0j0jbBGTPb2Sa96adAwCqrxn8wqrqzbLqnTNNW2JFyANzpI8m8rlw2Jhme5rrUpfb9LMxAxEQBY0O1rS3dQE8OaZUeGCoQ1atUrAkWZtKmQCDpWPsnHOz9K4hwyije5arIGtNVlxDtFQyzGlBeou9OmB4RcCY5lTMCSNQkAYBDgpZxn0B3O/wAKs6QA01K5yHapGX/JzCXE6kUzCxybyB5YtL0e9p+pp8ae6u2p2PkmFPtJly3xFT0dSvKImI+uAHAzAaV7rr2YaFIu1VMJU70QUcFpG1t7/wA0/wDmDHWf4Yxga0wusflPx4LA6ewhlja9v9p9D+01yqGg6gb09Kg+aCWP/mFz7408OzrI3OOriV556staNGhb1OPPXprQ+I0Tp001ZnsNKllWSDE3gTM88SxscJJc7uUEveKAIZspmDI7nMKo20oNTEiftfCtgPhJk2FsBl6RhzUDh3q7cO/Lp4LpOH6lbuy4rKpJpVlKFgLmJE8+VhPM2xaLFFzuy4EID2lv1tp7fPlV84TFRlMWuxBExoksCPIgg4dmf/lEjf72XomjOKrJ0JE3HmOU7X5HmPTywRzQRlKqCQahO6XY1K7JmtQCORVqUgN2OlyCenegkjy5zbCZhg119j7LU/qCW05J1xHKa10kkbXAk2IO3thpCBSrj+YFPI1CCfEvdrIg/vLCB/Cp/wCk4DM7JGSm8DCZsQxnE+gufRSHD86dGlaZY0xqWCTJJUXEExsbdD1ty8sdHVJoDquyxOGHWZi6gcaH1PHwX7heQZnXWjAKAo1KQCbnmIIABPqBhqBrJZMlbXJoduHiaBLdKYzqYT1RGZx224phxrgYcLWpgiog8QWdT6dnBmdQ+1FzAIw7NCYjVlhy2+fvisjo7HUHUvpfc/dJuH1nzFVRU8ZU6tZ3iQpU9R4rdL9cI4gCNjnjf159/utSVvVgBlmm9OYFlcZml4SNxsZ6c/nt745lh7VVktHaSDtJmXo5d3T4rKpIkgmQCDuYvvONHAQtnnax2m6u45Wk0rTbieY76aUXm6IpOpmljcltyeZJO/zx3DWZRlaKDkkmujecz3dqm9r+3dcdyp+ymc7t1oqoAYvJkwTA0sFNhFwQu4I8zjD6ZwrXRdduKeITTARY6bfcDl3VAVZr0258+vp8o9ccxTNdGLc90VwfOpSzFOo5CrdSTt4ioEz6n541OiXFk9Pm6WxUdYSOFE17V5ajUBDLYxIDMoOn4ZUGDG4MchjcmxTybFJRQhq8dzKUatRqdPvYpaoYsrICHvbzYFvELyfKL1e1uY0v5qCATRH9iMvUNUqWTwK45iZIZjfmNI+vS6fSBHVVA4HZAlYS1OeK1GRxDAq1hsukiYJJPiBbSOUX3kRnQgOabXHjX8fNKIDcja7+i7o5gOsi3Ig7g8wcQ5mU0KWKV52oXrKikjTdo5ki3tHL+2GIwGxlx3U6BGhYsOWA1VV1kOxJoAVsxUUlGQhKc6Z1rcsQC3pA9TjamoyMka0WyJnSvDdAmtbh+unSIXUBRWYifCAREkAmYPL4TfbHPw4kRyOzbk+6YcyoQuZ4oKagCpopoFVnUBmLH4aVMXDNGkFrgRFzOkzML1ji9w1JoPcngPnfIPkNT83Qz0kpZepWakKagu0AlmYAxLObs7HmfvDEkvdKGA1NhyHdyH2WhH1bYs1KDXmf5+68uzWcqsWao76i22poF5IAmwG0Y6FkMbQA0DyCwXzyuJLnHzK34ZxSsjf5j6FGplJkEDYQ0jxEhZ/inFZIIyLNFeIsfMeaJDiJAbuJG4N/fjon+R48rUyjkKN+lMmOaknuyZIkEgzuDbCxhdHIHi/vT7j1HNMZ2SN4e368yDxXo2eKs7VGkoWd1QErqV3Zw9RviVYayL4mgSVBwWXpP+njDB9RS8HR7sQ6u3FOOD516OXNUwusAUaQCqgnaFXqZaSSdCSCZOEHTvDS+Q8/wPFNOw7DII4u6vufBJTllJllDMbliASSdybbk4wnSvc7NVbzY2taGgLbvCohSY+4bof9BlfcAHzwWLESNdUH57oMuFikFHNXWUyqnX3axUZT+7uQSSCzISZmNRNMkm8qTBGOo6O6V6ykb+NfnFc7jejjDVzdERxHTpIUCGgAjpup/pG/++NqKpNSs19AFV9mGAy6Lz0z7MxYfQjC0n1E8yiN0pyRGaof3+V8SLhSDRRfaCmaq6J1KEOk9WXSdUDaQDA6A/ejGV0qXCNrhpmutXomUMxAd8uoI0+uEF3w5Jnw5+6aRAEISTtMWnyPiHlqnliI5jG8P1pW3Lf7HmsnpPDOxUOUfUCSPBUuY4klPSweHN00kzPkPpOxG0jG3FiIXXDhTv8AdcRLG9tWuF0MmbpVcxq7oUqrU2kLYtpK1CWT7DwhtubyBacXHPZNURC177Hu/K28NFiWwh7z2bAV2rby08dFQV0kD1xyrbKrTQoDi/ADXy5QiLhpm9jsJ5lZUE84OG8Fi+onEuo0Pz7KHyBxLa62+9fOleS8h4idLGnVBTQSBKEMwmxifwPOL47mPExubnYa15pd0Ejx/mCnc2te7byPgnfZDg1QVP2hgyU1B7sMILFrFtPQCwncxjF6W6QY9nUtuTr/ACrww9UTc32NqcSRU0079eSrKjbn1Pl/x5YwQE4DslHaGqISlaXlYPnt/wCk41+hhllMtK0+elUCZvWRFv8Aq+wJKw7NZ7Mmj+8aaS+GnqnVa0BheJsAQeggY3Me2B0g6oX34fOKx8GZQw9Z4cVxmshGoilp1eJiNM26lTOFqO3KZJCSZcFTqViqyWnmSTqm+wnApZK9mlSvNZmF9FU5bNivTDCNQgwRIB5GLeo/vjMcwxuoVlSsLHUKR0HcMrC1RjofYg6ZuQsiSIO4jaRhxwaWkbC4+H4VUo2hT7tmLK0sZkeIelvF9OuAudnAAOnh+lQmq+txGmDBJB/kf+2IETz/ACF7KVacd4nQ7h0avSDFPDLj4hdf+oDG28ZgQtBhLXBw2SXhHH6b5amiVB3tqQuCRFtUeSjV6wMYsPRTp8cI3fSaknkLn8J6WbLGXNudhxOy82zfGaZzSfF3FE6aQUTeY7yOZnxCL2XzxuPjHbfGKV0rsNhf15koPWDO2N2g4bnc/jkq/tHxanX0ZekwK0vHViSAU8NJD1hvERvCHGXhoCCZSNdK89T5e6exMoHYrvenzj7KHbhdSrUfRTqMqHSCFJkgw3iiDFx7DGl17GAZiK/NkiYHyEloNPm64p0WpzrUox8ZUgggCQtjf759qeLhzX3aaj5X7eqq5joxlcKE38NvufJU3YHgC1HavUQGll1DlTs9Sof3VM8yosxHlhfGSObE5zTp8tzKLBAXOaBuf58grbOL4DJJvJvBcnYTyJaIja2OajlLpczr/j+F0ZjDI8rLWTHOZo1GB06VUQqjlO5tbkABeAvKSMExeJEtm6e5QMLhuqu7X2CD/a6f/iJvHxDfp64XEEpbmDTTjQ0TBkZXLUVWyiTPTb8z+XzxXQUVlpo5iQRcEb2uCDyINweuLxuLSCNVR4DgQdEXnKZqCmwgai2uNgwjVbkDIcD+NumO4wOMDoOs3+/z0XI4vDFkuTb7Itu02VoqNLazAAVCJhYAFyLARJ2GJbK0DVeERJpok+d7d1Kh0plGansy3Zm91+GN4gz1xMk0IbRpNeNgPv8ANkQQAam/p88kBX7VaSDUytZApkFh85kDcSJ6HCkjmzROjfv8Ct1eVwLDoguNcPCkVaR1UKo1U2G0cwehBsR1xjAOYerfr7j5qu16MxzcRGAfqGqCoVwCNUkakPss2+WPFldOfqnZIyfp4HzK0y7gAeIhSBrAJ/8AE6fygfPFHtqdO7yQntcXaX2r/wAv5QuWrGm6uu6kEdLcvQ7YMjzxNmjcx2hXrHAaNNqKVCQQV1A/l6jY/PnjMxPRzY3dY93YN7e3euFxL5GvLCKHQ/OB1Cx4nmtZIA8A5dTt+OM2V4c7sig2HD989UWCPIKnUpRWBJ6gel+vzOIGiYNAEDUpmBzk3/L2/CfLBARVVq3N3JbmM/Sp3qVFWORIkx5b7/PDDIZJLMaSvPeBbc+igM/x9amcRmOlRUWJBjcfl+fXHWYPDjD4ct3oUi+YOnaG/SPhK9OoCnVUNSKlFAA0xExc/l88AaSBdDpSyUdoRAFMfa8Teg2HufopxSWTK1S1uY0UXxDKuzENOgkEMOQuCPL1j3xEMjGtqNeHFWe0k02QWS4lUpACmZdYGoSy7iZJjUD4jyiR5HBnwMeau04afwgPAc3Kbqn4ZxMBJajpndkOpTyFzfaABeBAwjNA6utRzt89Eo7CuOhqiH4vS06paIm6OPxGBCB5dlFK94Q/6WWmiBPH05U6n/SPpqthj+ifuR88FYYV9E+y3DqKfDSQHqVBPzMn64C/HzHQ07rfPNduzozDMH0177/r0XOeowGZQBpptsALkqB06k4tFPJICHuJuB56+iUxsMUOUsaAe0bDgF5DRqlWV1sQQwtYEGRbbfG85ocC07rmmOLXBw1Cr+zvC1r1aNOoO7FQd64ptClbfEpndWUwCB4iI3OEJ3uiaSHVGl9R3Hw3B70/F1chq5tCBW2h7x47Fes5fKqQqoAqaQVAFhHKPQxjlXyuJqUySSbpH2r4EuYoVCQveU7qfMXIPkTY+Q6gQ3gsS6KUcDr3LxaHtyHw5H5ql/YnML+woBJarmKlVztdEQAegLHGr0o8tiycx5fyrdGgOkzcG+pKfMoIggEcwdsc8DTRbRWPcfHcmmihipuJZtKgn7vxEg/dA2JB2+h4I5pM0tLfP4WV0piHxMyx6lFMwDgEgiAIi0Rb05bDHYBlW2C5kvo5dVcsqMui1NxOn7pHLykSY28PnjlemcI1n+a3jf8AK6DozEud/lu8EZlcvqmTAAkn8vX+2MiGLPWpoAtCWTLoKr5xLLu2XejScpUqaSGAkoJKuR0YqSFO8ieRI2ujn5I3ArKxgzvaRsl2S7HU6FLTSUBjEm0m9ySR4jE74YMhJughoojeJaaNIancQZXSRqJ3gcreY2wK5KtSymsvlqlYsGrGih3TVNRgZYTMWuSJ5TaMXc/LoKqoFU9yORWhRamstTMsyuSeW4P2THQX5g4E8iUUf+weSI0uidnYaEJbnOzTC9M220vCsCN11fAxBsbi42x4Yd+UuaQ6mtDcd4N/Kq38P05E6gmGU8dR+QhqfAsxDDuKhJjZZ68xbCxrXQ+R/CeOPwpc09YN91qOzVYXraKC9ajAH2UGSfljzi5ux9v36KknS+GaOwcx5fk2VJkOB5gUU/ZnU0p1nvGIL2N1KyEHqD5zfDsWD66Gkjqg7U0+65fFdIdbOXubQi2lQRz38fKiLqHQQrwpH2SVDX256W/0knyGMHFdEyREltx8+bK8cjZLj9fO8DvQtestlvJsF0tJ8hIwgIJSdEVzHDtfcLpOBmpesxC/+Ghj+phc+ggeuN3CdHMjGaS5Sb38EfluH0aQinTpp6KAfc7nGppZDpVfczlUcQ6Kw6MoI+uPKKJBmezKI2vKnuX30g+A+UXgfMX2OKPbm0N0QPOWhuPbuPwJHmyXZ2qLpfWtLT56fCOkMdRBkjzOM/EZi8DgP5RYgGgkpfmeDVKoq0+7ZXBIBIMctLhh6yOdjijZBGWvrb5ZWdRwIS7gPD0TNNl2UqSGh18IRgJL6ekqFja5mb414u3D1p307lmTNOfIza5srXh3D6St3dSsGSooZWRWanDARDkX3AEWjf4gMDkc+tGhUEryaZUj4tw/IKzJUzgVUqHwow1MOQmCwF4kQcZ9cRFIcjK86Gg+3mtWNrXRjOfX4VtQ49w5FCI4CqIACPA+mAOw2JeczgSTzH5TrZYWigIXyrVKqWYqAAZPyj8/pigAJoFtuNBU6JHke0a5ipWogWNI6fMqVMfQ4efhDDGHniK9yw5cYzEy9W3YGnOtl5x3RnTudvyxu13XO02VPl+LsrqXZmEFXbcwwEm2/iAMbwCBvhR8NW1brqPx5WTscrWmjtCKE/fzuiMhxfN5RgUcvT+ySdSsPI4A+DDYgUIofIjvXiJoje42OoPcU84l2wqdxU1ppZ0hF5glvji5P8xMXgCTZeDBRtdRva4ngOHCp04gI7nljc7hQ7Die7gNfRHdh1QZJNNRajJUJdQCDS74QoJO96UyLeKOWL9KtzxV4FT0U+kuXiP2qPHNLoUBxM1FipTLiBDaCdUbhgPtaTPh5hjYkAF/AzNbVjt/f9paZgJDiK02+bpFQ7V1VMVaOWrH76v3Uno2llE8oYD0x0sbnAdhxHr5LnpoWh1wD3ex5qoTiiuqsyd3AJ0gu5JaPFB8QURAMDdjbGXj8Q6cCJt6G5+yfwUAhrI61eK+L2qopYeLrFSgPa9QHAo8FIAB+fwryYmIn6vdO8nx/LsrFXGsgmT4lWB4QWTUFAEXJHM88abY6AALPLqmtUbTytaouoVU0m4emAyEX6zeYuORNzynIOCjNTVIc1SZ3NY0y6ggKvQTb/3Hz9BiYo2vBqaIOJnfFTK2vFZZjuGlm/dMTckCZIi8TOw3EWA8sScK8CxqhMx8bj2hT1R3BMqiEAPrUEEgkGAtzte4HPn0wIRPzjMKJj+ojcw5HA+6d5jLkURuXRdVubC9xzlh7ycc51rhLn4lGAtRBsUUNa5EDUhQMzmALqIEwPIHni7HzSyBodSp2OnqrGjW1Ux274K9KqIqFlqIalN9jqpD97TtbSU/eKORRwN8dScLGyEsYLi/M96WhxB6wZt7JdwTj9Tuly5qFHDFqVYMwKWkqx5oY52FrWxGFxWUZD8+bJuSIB2fbcU9UPme0Neg1RK1Je9IIJcGTzmRAYH0v1jDfUB9wbKj34dhzZS06ih7J8afYU3oqj/DfgopZcV2WHqiV38Kco6aviPlpHI4WxJDn04IIkzitKDh/PoNkPxzLkmu2lTOYi6SfDQJ3nboIsb32wk4arosJIAIxU/Rx4vp58eIsssvSBdD4f8AtDE6k1EAIwXUftSbDaDfEBWe45XC/wBGxp/cK04c+IXbcRzLIJZtRSY7sb6usc9hHnzufVKF/TYdrtBQHieHf89EXx+oYeAS0KE0agwbkJFgJPON8S4pfBNFRU2qa1pSnj9qolciKYV3l2F6pmNQLajGmI0tDLF7eZxSVnZzUqQkJ5BK45bDbwS6p2sei5LaQoBRaaLIEbRaWMdIAG/XCJYHirNfnkqdQB9RUXxniT/tD11g97ZnJkUwbsQOhN/1Idwjxk6t2o9VWZpF26JbxfijVlVAClJAAi/agCBJ+zYCw98Nh9NFQMrqk5WLARiK1VqUXBxZQqHtDmamarrlKNpJk9FSQ9Rj0kMAOi9XECiijw0edw015ngmsVi5MTLkabVoBy4+KSV+B5jJVRVUd4qGdSgggfxLusj1GCMxMU7cjrE7H8oEmEmwrg/UcQueK5de8FdI7qoJXoG5qenUf7HF4CQOqdqPUcfz+1TENBPWt0PoeH4QDVvFpALE2A6k8vewOD7JXU0CPouy/A7ARAIZlBv8VjfUSzf6lwEsa67gD3iqY6xzTRjiAOBI8bcdV9yqirUSjeC4aowuSoEte5LRq9TGJPYaXeQVPrOXzKs+GcRo5N0pkRRrDQ8HUUFmD3+LTU0upN4LjAXN61hB4K0bjG8U1GirHQqSrRI6XBnZgeakXBxyksRjdlK6iKUSNzD+OS4a5j3P9vf8jiotdXKSdpuOplwIAaqfhHPpJO4WbTuSCBEFl1MDgXSjM76fdZuMxgi7Lfq9lB189WzB8RZr/CJ0gnyFp5SbnmTjfbHHELWWLWWd1qk+a6y+VPerTbwyygn4tMmJIHTePLFs4y5gvOw8rX9WRfhr7J3n+HrQNM06hc31MFKgMGPwzfaD+rVZIHaK8uGlhAc8UBVFwLi1VRdjDSCbw1oIaLMYPxRqFjJA0m2atihUV3kKK1RrFosRJlTGxI8iCCLEEHY4A1uU3Ri6osunyQZiGEqFJhoa4O4aAduuLFxaeyVUxsk+sAqd4PRRq4cjSTKooJ0KGGnYmZg3JnpgQxLy7taJ+ToiCGMviFSRrqVXa5oqeoW3uMc1IwtcQl2m65r0S1MgEA7qeQIMrPUSBgcMnVStfwIUuGYUU1/iHxEVMlYFalGpTqBCfGDq0MPMFWbaxHljrY8b1jwWaJTqKC6WHs/l3rUzliwIINQAzTVeYM7OwsFBtq1EQL5MuI6phza7ce/uTtXE5dk/4lw9K7LSqorIzQJF1mPhYQV5+VhhXo/GTMe1jXWqB5lXeAGk0/HznqqjL5NQsL4VWyjeAB69Ix0nV1qVnZ8oAXFfLlb8rQed/L/fAnNcDyV2vBUx2l4+MssnxTKhQfFNiPKIvfytijnUTMUQdr+qbofs32hXMgxbTCsCfEWieQgiL9fKImGmoupljAqW/oBfuP5B3dO7U3YFo2Ok2LXG0zvy2OKvBOidwWIYxjs52NON9aWOqYd6WlWWDBkiSvzIH4YuDskHRgDMDb18rryjjmVqNUbS0Ag3JuCDa97RsIgEThaGWOOzhcH0/KmUOdpwWC5WwQSVS5//ABX0Av8A04jPmcZDv8J+c14NoMqGzFHBGuXiEtzDAb/84YbUoTiBqhTmF5z8j/bBMpVM4XK8aq0c1Uq02GqWpmQCGUQukg7ghRODywgjI/4UBkpa7OxV+S7e5c0yatJkqLLaFkpUaPCJ3QA8jYXxmydHOr2T+lqM6UOU5helB85qU4LnKjPoKCoK7GaewMmSR92DzG0Hph2ZjAypNMu+4SeGc9z8oFc22xTfOdl2pMWQkGDpVyBBNrP8JgEkTBkDCrMYHihvzH418qpuTo90RLm24V0r/wA2ndWhS2pwjMABRRqQB9kSCTvcSPL2wwMTDqXDxt7pI4SYWynwv7Irh3AsyDIHddWdlURIN5vEgHblij8VDSmvcK/r1RGYScGtKd5+H0TypxTL5QCsNObzV0RtMZekV8RMf94wLSPsyTtEYpG2ST6hlbw3Pf8APNekc2M9k1dx/HDv17l97M9s3ZhSzJaoCGfvJHeKxdiwHJlIg6DFwYi2KY3BskbVXweIcx9B8+earm4hTFJqgqI6qCzFSAwAEnwN4gYEDcbXxjswLnyBuy1pMaGMJIv6Lz2lmFrCpXqhS4qKWBkgIYAVRtaNInkMb7wWkMbYUtRKYJkL4XTSAEtcM1ansnlprxsmmcpBVcDSoIDLfQNScyRa4Kn2wuwkkV/Nlt4mJrGODaCoqL5RmHEjw8li3F6aliDOsA6VEQw3JbnfnfbBRC4gA7eyRf0lBG5zmmualgKUI4nevjoneQ7uscoSCtNq37yeWkSRJAENMCNXPYiMS1oYTU7JSbEy4kNysFM1R33tw4q6bh1C1LL0/C0a4OwF9XTUSACd4HliM1TZBdA5rMzwBfu+ck67PUKaOaasG8IBPmOX1P1weOjrFISgtunX7MAZG+L9XQ1CF1hIoUnocEpLUDG6ghkFzfz9PPe3S4HxtrVNDEzCPqwbfb58uuvCrmnMgksvqZlfbf8A4xjY+AtdmGilpJFV9zS7YySKIrSgKtBXI1qGEggMAfsnr7YgOLfpNFcgLsBfCFiBcAREe3rgZrqVcWWNQDUzEwFAvtEapM+hxeN2VzTz/C8RUUTGrRk6gzAxFjbrsQRjrzdIii4SjBmSTtc9b4gNANVNVP8Aans4uaABJXTLKyAaidoJNoIt1kC+JIRWPoKVP2pvZa8G4VTy6Ki6QvIQLNMG83N45mTc3wNjKGpKs51RlaD+R8umD11+8vzGL1QsjuBQ+fzIp03c7KpP0xePLmGbSt+5VINLaryNa7M1vFJM+vO/69cKYhofI54FKknzNUQEgUXoPCuyqfs6szjU/iPvsPYQPbGQ/Eua+lNEwyh2KW8R7KC8OvzwePEk7I4gzaey8xdjqYiNRJvIMCYAHI8r+eNkspYpEsIcQda/KLEr5/MYmqnKk+cSKjjo7D5EjD2bN2uKzKUsscQvJrwfiLUKlGqFnRIAPNSWmPdmwCeMSsLKp3Cyuge2TLa/iN6dyoO0XbMV6JpU0ZdUamaLAGbX8sJYbo8xyZ3EWWhjelGSRFkYN+OyYdlCKtFXYXR9Kk7QoAGqNyR13MnHsUS19ButDoqOOXDNc5oJBPeqPjGfNVEQ5Oi6oGZbHSGQQvhB8ZMmxtvPTCgZ2swcQdLc9b+GvkiTdHtFWiprc1ItwGle6nmvP61RUyNGlUVtX7W9RhcHStNEImLEsCPbGzWtcq5bKGOBkaaVuNO8LGpw7Wpq0mBvIVRpgSAAB1AueXmTOBNlynI/z+ei0JcEJWGeEg30ApQaAAcRqdvGq74eXajmWJYkIiSSTAaqpPpJQDB6AaLKc8nUoNKzKGAMBhB8xicocQpZiHRtc1poHCh5hatTqagrhg3RgQYi299sWyZbUoqmQyXJr41TPh3DkNNXcsS8lQpAgBit5BuSD+jZSecsdQBO4fCiRuYlO+EcXbK6gG1BdFRVaIIazD1uh6eE+WJyCQByJHiHYcmM3b805qzzPHaVVEenmNIW5SIcRMqoG0mPFPXAgxwOiaMzDGaEC/iR439Ef2X4kBUQ9WAN/vb/AFwdlnBZrzmBXo7jDJSiQ8WSQRexG3664SkF07GbKHzeaanUYi/PTNj7g2NtxcGMAqAaHQrZbF/U4XKB2m6J9w3tBTqgBj4vusVV/wAlf/SZ/hGM/EdHZrwnwOqSfhZ4Rme004i48aaI6pWUG8rY/ErL0jcDGW7DytsWlDa4FDUqoBhA9QgQAiNfbmYXl1xdmFmlPZarlwGpR+V4HUqkNmIVBcUlMk9NR/IfiAcbOE6IDDmk+fPPuSsuKGjPNc0M2O9q0CfHSbbqrXU+wIB8x54czUe5nD+fRQB2A5ENi68s2xC8gavDkO4JuxuT9shm+onEZQjDEPGh4elghKvCliABp0gQSx2jz8lPqoO+K5URuLdqdfD8cz4FRvb/AI0qA5cEEuwaqVsB0B33gE+mJFdkN5JAOwU/k8q0iRAG3U/7eWFXvCloTQ8adVKliNLMPqSPoQcC6kE1oiCQtSPO8adrhoHnv/sMMMgaO9UdM47qVqMUJsShuCPwOHqB3elQ8s7lx+1A/Zb5H+2JyHip65vBZ8eH79/RD80Un64JF9AS8tnnvQGCIafU0BdQQCBlkgEdYn8T8zhRxIaaf6lvsY10jQRbqR9klqbn1OGhosN/1nvKp+BVWXI5iGIhiRBIjwjCU4BmbX5ddB0a4twEpBuK05WC+ZDO1Bl6ZFR51PfUenriZGN6w24K2EmkODa4uNau3713mBNATf8Aclr9e9bxetzfzOLOs9tPlknCA6CTNfU+NRfvQ/ZU/vSOR0yORvzx7F/QvdDE9aRxp7pjwe+UzpNyUoEnmT+0bnzwQafOSy8VrXc/kr2r/DThlFcklUUaYqFb1Aih9vvRODR6BLxgUqoT/GJf/wDVyp5mlRnz/fPizvp81Zv1+Sh+FMe4F9mt5SL4UnAqE/hCQCvmYP71v5iPkbYKNEu49oo/h/5jEFeCtuzRlln7yfjiB9QV/wC0r2U4YSyVZ8X9sKTapuHRebcRHiPvhM6rrcD/ALlvcp7jR/dn2xaL6lPSriMMaclhwquy2VmA8NgSBc9MVFyarBkAAFF7b2O/7HR81v8AM416AAU4D2WM81ce9OceVV5R2tqFeLAgkHXTEgxuqyMY8v8A7h3h7BasH+4Hj7lXJw0llHZfMv4PG268z91cBBW0+Nl7D5VFZeoe8Ikxp2m3wnEoEjRkrRM+JMRScgwQpgj0xd2hWcz6gvCswZ1E3JuSdzijdU4/dWXDR+6p/wAi/gMJyfUVRn0juSrjQ/en+VT+P69sFj+lVdqpuv8AEv65HDbdClzqFjUxIXissWVV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124" name="Picture 4" descr="https://encrypted-tbn0.gstatic.com/images?q=tbn:ANd9GcQvvrIJejDiEEwngx9O7Z6FUWUGMgc0x7wF4xlQbtCukxK77oj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6702" y="3429000"/>
            <a:ext cx="28448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5913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r>
              <a:rPr lang="en-US" dirty="0" smtClean="0"/>
              <a:t>Example 6: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a) If 4a + 0.2 = 5, find the value of a – 1.</a:t>
            </a:r>
          </a:p>
          <a:p>
            <a:pPr marL="0" indent="0">
              <a:buNone/>
            </a:pPr>
            <a:r>
              <a:rPr lang="en-US" dirty="0" smtClean="0"/>
              <a:t>        Solve for a.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4a = 4.8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          a = 1.2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</a:t>
            </a:r>
            <a:r>
              <a:rPr lang="en-US" b="1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 – 1 = </a:t>
            </a:r>
            <a:r>
              <a:rPr lang="en-US" b="1" dirty="0" smtClean="0">
                <a:solidFill>
                  <a:srgbClr val="FF0000"/>
                </a:solidFill>
              </a:rPr>
              <a:t>1.2</a:t>
            </a:r>
            <a:r>
              <a:rPr lang="en-US" dirty="0" smtClean="0"/>
              <a:t> – 1 = </a:t>
            </a:r>
            <a:r>
              <a:rPr lang="en-US" b="1" dirty="0" smtClean="0">
                <a:solidFill>
                  <a:srgbClr val="C00000"/>
                </a:solidFill>
              </a:rPr>
              <a:t>0.2</a:t>
            </a:r>
          </a:p>
          <a:p>
            <a:pPr marL="0" indent="0">
              <a:buNone/>
            </a:pPr>
            <a:r>
              <a:rPr lang="en-US" dirty="0" smtClean="0"/>
              <a:t>b) If 3d – (9 – 2d) = 51, find the value of 3d.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Solve for d.</a:t>
            </a:r>
          </a:p>
          <a:p>
            <a:pPr marL="0" indent="0">
              <a:buNone/>
            </a:pPr>
            <a:r>
              <a:rPr lang="en-US" dirty="0" smtClean="0"/>
              <a:t>      3d – 9 + 2d = 51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5d – 9 = 51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5d = 60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       d = 12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3</a:t>
            </a:r>
            <a:r>
              <a:rPr lang="en-US" b="1" dirty="0" smtClean="0">
                <a:solidFill>
                  <a:srgbClr val="FF0000"/>
                </a:solidFill>
              </a:rPr>
              <a:t>d</a:t>
            </a:r>
            <a:r>
              <a:rPr lang="en-US" dirty="0" smtClean="0"/>
              <a:t> = 3(</a:t>
            </a:r>
            <a:r>
              <a:rPr lang="en-US" b="1" dirty="0" smtClean="0">
                <a:solidFill>
                  <a:srgbClr val="FF0000"/>
                </a:solidFill>
              </a:rPr>
              <a:t>12</a:t>
            </a:r>
            <a:r>
              <a:rPr lang="en-US" dirty="0" smtClean="0"/>
              <a:t>) = </a:t>
            </a:r>
            <a:r>
              <a:rPr lang="en-US" b="1" dirty="0" smtClean="0">
                <a:solidFill>
                  <a:srgbClr val="C00000"/>
                </a:solidFill>
              </a:rPr>
              <a:t>36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539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Exit Ticket (5 </a:t>
            </a:r>
            <a:r>
              <a:rPr lang="en-US" dirty="0" smtClean="0"/>
              <a:t>minutes)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514350" indent="-514350" algn="ctr">
              <a:buAutoNum type="alphaLcParenR"/>
            </a:pPr>
            <a:r>
              <a:rPr lang="en-US" dirty="0" smtClean="0"/>
              <a:t>Explain the steps you would follow to solve                        2x + 1 = 7</a:t>
            </a:r>
          </a:p>
          <a:p>
            <a:pPr marL="514350" indent="-514350" algn="ctr">
              <a:buAutoNum type="alphaLcParenR"/>
            </a:pPr>
            <a:r>
              <a:rPr lang="en-US" dirty="0" smtClean="0"/>
              <a:t>How is the procedure different from the one you would follow to solve 2x – 1 = 7?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512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Classwork: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1.4 Technology Lab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59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1.4 Additional Practice Worksheet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70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Solve equations in one variable that contain more than one operation.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39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Classwork: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Exploration:</a:t>
            </a:r>
          </a:p>
          <a:p>
            <a:pPr marL="0" indent="0" algn="ctr">
              <a:buNone/>
            </a:pPr>
            <a:r>
              <a:rPr lang="en-US" dirty="0" smtClean="0"/>
              <a:t>Solving Two-Step and Multi-Step Inequalities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27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Fact: Why learn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Equations containing more than one operation can model real-world situations, such as the cost of a music club membership.</a:t>
            </a:r>
            <a:endParaRPr lang="en-US" dirty="0"/>
          </a:p>
        </p:txBody>
      </p:sp>
      <p:pic>
        <p:nvPicPr>
          <p:cNvPr id="1026" name="Picture 2" descr="http://ts1.mm.bing.net/th?id=H.4880054535915100&amp;pid=1.7&amp;w=230&amp;h=179&amp;c=7&amp;rs=1&amp;url=http%3a%2f%2fstuffpoint.com%2fclub-music%2fimage%2f37318%2fi-love-music-picture%2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505200"/>
            <a:ext cx="3276600" cy="2550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3085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23813" y="0"/>
            <a:ext cx="3984626" cy="7058025"/>
          </a:xfrm>
        </p:spPr>
        <p:txBody>
          <a:bodyPr>
            <a:normAutofit lnSpcReduction="10000"/>
          </a:bodyPr>
          <a:lstStyle/>
          <a:p>
            <a:pPr marL="609600" indent="-609600">
              <a:buFontTx/>
              <a:buNone/>
            </a:pPr>
            <a:r>
              <a:rPr lang="en-GB" sz="2600" dirty="0">
                <a:solidFill>
                  <a:srgbClr val="990033"/>
                </a:solidFill>
              </a:rPr>
              <a:t>	</a:t>
            </a:r>
            <a:r>
              <a:rPr lang="en-GB" sz="2600" dirty="0"/>
              <a:t>	       </a:t>
            </a:r>
            <a:r>
              <a:rPr lang="en-GB" sz="2800" u="sng" dirty="0"/>
              <a:t>Step</a:t>
            </a:r>
          </a:p>
          <a:p>
            <a:pPr marL="0" indent="0">
              <a:buNone/>
            </a:pPr>
            <a:r>
              <a:rPr lang="en-GB" sz="2600" dirty="0" smtClean="0">
                <a:solidFill>
                  <a:srgbClr val="990033"/>
                </a:solidFill>
              </a:rPr>
              <a:t>1. Remove </a:t>
            </a:r>
            <a:r>
              <a:rPr lang="en-GB" sz="2600" dirty="0">
                <a:solidFill>
                  <a:srgbClr val="990033"/>
                </a:solidFill>
              </a:rPr>
              <a:t>symbols of grouping, combine </a:t>
            </a:r>
            <a:r>
              <a:rPr lang="en-GB" sz="2600" dirty="0" smtClean="0">
                <a:solidFill>
                  <a:srgbClr val="990033"/>
                </a:solidFill>
              </a:rPr>
              <a:t>like </a:t>
            </a:r>
            <a:r>
              <a:rPr lang="en-GB" sz="2600" dirty="0">
                <a:solidFill>
                  <a:srgbClr val="990033"/>
                </a:solidFill>
              </a:rPr>
              <a:t>terms, or reduce fractions on one or both sides of the </a:t>
            </a:r>
            <a:r>
              <a:rPr lang="en-GB" sz="2600" dirty="0" smtClean="0">
                <a:solidFill>
                  <a:srgbClr val="990033"/>
                </a:solidFill>
              </a:rPr>
              <a:t>equation</a:t>
            </a:r>
          </a:p>
          <a:p>
            <a:pPr marL="0" indent="0">
              <a:buNone/>
            </a:pPr>
            <a:endParaRPr lang="en-GB" sz="2600" dirty="0">
              <a:solidFill>
                <a:srgbClr val="990033"/>
              </a:solidFill>
            </a:endParaRPr>
          </a:p>
          <a:p>
            <a:pPr marL="0" indent="0">
              <a:buNone/>
            </a:pPr>
            <a:r>
              <a:rPr lang="en-GB" sz="2600" dirty="0" smtClean="0">
                <a:solidFill>
                  <a:srgbClr val="000066"/>
                </a:solidFill>
              </a:rPr>
              <a:t>2. Add </a:t>
            </a:r>
            <a:r>
              <a:rPr lang="en-GB" sz="2600" dirty="0">
                <a:solidFill>
                  <a:srgbClr val="000066"/>
                </a:solidFill>
              </a:rPr>
              <a:t>(or subtract) </a:t>
            </a:r>
            <a:r>
              <a:rPr lang="en-GB" sz="2600" dirty="0" smtClean="0">
                <a:solidFill>
                  <a:srgbClr val="000066"/>
                </a:solidFill>
              </a:rPr>
              <a:t>the same </a:t>
            </a:r>
            <a:r>
              <a:rPr lang="en-GB" sz="2600" dirty="0">
                <a:solidFill>
                  <a:srgbClr val="000066"/>
                </a:solidFill>
              </a:rPr>
              <a:t>quantity to (from) </a:t>
            </a:r>
            <a:r>
              <a:rPr lang="en-GB" sz="2600" b="1" i="1" dirty="0">
                <a:solidFill>
                  <a:srgbClr val="000066"/>
                </a:solidFill>
              </a:rPr>
              <a:t>both </a:t>
            </a:r>
            <a:r>
              <a:rPr lang="en-GB" sz="2600" dirty="0">
                <a:solidFill>
                  <a:srgbClr val="000066"/>
                </a:solidFill>
              </a:rPr>
              <a:t>sides of the </a:t>
            </a:r>
            <a:r>
              <a:rPr lang="en-GB" sz="2600" dirty="0" smtClean="0">
                <a:solidFill>
                  <a:srgbClr val="000066"/>
                </a:solidFill>
              </a:rPr>
              <a:t>equation</a:t>
            </a:r>
          </a:p>
          <a:p>
            <a:pPr marL="0" indent="0">
              <a:buNone/>
            </a:pPr>
            <a:endParaRPr lang="en-GB" sz="2600" dirty="0">
              <a:solidFill>
                <a:srgbClr val="000066"/>
              </a:solidFill>
            </a:endParaRPr>
          </a:p>
          <a:p>
            <a:pPr marL="0" indent="0">
              <a:buNone/>
            </a:pPr>
            <a:r>
              <a:rPr lang="en-GB" sz="2600" dirty="0" smtClean="0">
                <a:solidFill>
                  <a:srgbClr val="FF0000"/>
                </a:solidFill>
              </a:rPr>
              <a:t>3. Multiply </a:t>
            </a:r>
            <a:r>
              <a:rPr lang="en-GB" sz="2600" dirty="0">
                <a:solidFill>
                  <a:srgbClr val="FF0000"/>
                </a:solidFill>
              </a:rPr>
              <a:t>(or divide) </a:t>
            </a:r>
            <a:r>
              <a:rPr lang="en-GB" sz="2600" b="1" i="1" dirty="0">
                <a:solidFill>
                  <a:srgbClr val="FF0000"/>
                </a:solidFill>
              </a:rPr>
              <a:t>both</a:t>
            </a:r>
            <a:r>
              <a:rPr lang="en-GB" sz="2600" dirty="0">
                <a:solidFill>
                  <a:srgbClr val="FF0000"/>
                </a:solidFill>
              </a:rPr>
              <a:t> sides of the equation by the same </a:t>
            </a:r>
            <a:r>
              <a:rPr lang="en-GB" sz="2600" b="1" i="1" dirty="0">
                <a:solidFill>
                  <a:srgbClr val="FF0000"/>
                </a:solidFill>
              </a:rPr>
              <a:t>nonzero</a:t>
            </a:r>
            <a:r>
              <a:rPr lang="en-GB" sz="2600" dirty="0">
                <a:solidFill>
                  <a:srgbClr val="FF0000"/>
                </a:solidFill>
              </a:rPr>
              <a:t> </a:t>
            </a:r>
            <a:r>
              <a:rPr lang="en-GB" sz="2600" dirty="0" smtClean="0">
                <a:solidFill>
                  <a:srgbClr val="FF0000"/>
                </a:solidFill>
              </a:rPr>
              <a:t>quantity</a:t>
            </a:r>
          </a:p>
          <a:p>
            <a:pPr marL="0" indent="0">
              <a:buNone/>
            </a:pPr>
            <a:endParaRPr lang="en-GB" sz="2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2600" dirty="0" smtClean="0">
                <a:solidFill>
                  <a:srgbClr val="CC00CC"/>
                </a:solidFill>
              </a:rPr>
              <a:t>4. Interchange </a:t>
            </a:r>
            <a:r>
              <a:rPr lang="en-GB" sz="2600" dirty="0">
                <a:solidFill>
                  <a:srgbClr val="CC00CC"/>
                </a:solidFill>
              </a:rPr>
              <a:t>the two sides of the equation</a:t>
            </a:r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3667125" y="-31750"/>
            <a:ext cx="2603500" cy="6497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2800" u="sng" dirty="0"/>
              <a:t>Given Equation</a:t>
            </a:r>
          </a:p>
          <a:p>
            <a:pPr algn="ctr"/>
            <a:endParaRPr lang="en-GB" sz="2800" dirty="0"/>
          </a:p>
          <a:p>
            <a:pPr algn="ctr"/>
            <a:endParaRPr lang="en-GB" sz="2800" b="1" dirty="0">
              <a:solidFill>
                <a:srgbClr val="990033"/>
              </a:solidFill>
            </a:endParaRPr>
          </a:p>
          <a:p>
            <a:pPr algn="ctr"/>
            <a:r>
              <a:rPr lang="en-GB" sz="2800" b="1" dirty="0">
                <a:solidFill>
                  <a:srgbClr val="990033"/>
                </a:solidFill>
              </a:rPr>
              <a:t>2x – x = 4</a:t>
            </a:r>
          </a:p>
          <a:p>
            <a:pPr algn="ctr"/>
            <a:endParaRPr lang="en-GB" sz="2800" dirty="0"/>
          </a:p>
          <a:p>
            <a:pPr algn="ctr"/>
            <a:endParaRPr lang="en-GB" sz="2800" dirty="0"/>
          </a:p>
          <a:p>
            <a:pPr algn="ctr"/>
            <a:endParaRPr lang="en-GB" sz="2800" dirty="0"/>
          </a:p>
          <a:p>
            <a:pPr algn="ctr"/>
            <a:r>
              <a:rPr lang="en-GB" sz="2800" b="1" dirty="0">
                <a:solidFill>
                  <a:srgbClr val="000066"/>
                </a:solidFill>
              </a:rPr>
              <a:t>x + 1 = 6</a:t>
            </a:r>
          </a:p>
          <a:p>
            <a:pPr algn="ctr"/>
            <a:endParaRPr lang="en-GB" sz="2800" b="1" dirty="0">
              <a:solidFill>
                <a:srgbClr val="000066"/>
              </a:solidFill>
            </a:endParaRPr>
          </a:p>
          <a:p>
            <a:pPr algn="ctr"/>
            <a:endParaRPr lang="en-GB" sz="2800" dirty="0"/>
          </a:p>
          <a:p>
            <a:pPr algn="ctr"/>
            <a:endParaRPr lang="en-GB" sz="2800" b="1" dirty="0"/>
          </a:p>
          <a:p>
            <a:pPr algn="ctr"/>
            <a:r>
              <a:rPr lang="en-GB" sz="2800" b="1" dirty="0">
                <a:solidFill>
                  <a:srgbClr val="FF0000"/>
                </a:solidFill>
              </a:rPr>
              <a:t>2x = 6</a:t>
            </a:r>
          </a:p>
          <a:p>
            <a:pPr algn="ctr"/>
            <a:endParaRPr lang="en-GB" sz="2800" b="1" dirty="0"/>
          </a:p>
          <a:p>
            <a:pPr algn="ctr"/>
            <a:endParaRPr lang="en-GB" sz="2800" b="1" dirty="0"/>
          </a:p>
          <a:p>
            <a:pPr algn="ctr"/>
            <a:r>
              <a:rPr lang="en-GB" sz="2800" b="1" dirty="0">
                <a:solidFill>
                  <a:srgbClr val="CC00CC"/>
                </a:solidFill>
              </a:rPr>
              <a:t>2 = x</a:t>
            </a:r>
          </a:p>
        </p:txBody>
      </p:sp>
      <p:sp>
        <p:nvSpPr>
          <p:cNvPr id="73733" name="Text Box 5"/>
          <p:cNvSpPr txBox="1">
            <a:spLocks noChangeArrowheads="1"/>
          </p:cNvSpPr>
          <p:nvPr/>
        </p:nvSpPr>
        <p:spPr bwMode="auto">
          <a:xfrm>
            <a:off x="6411913" y="-88900"/>
            <a:ext cx="2582862" cy="6497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2800" u="sng"/>
              <a:t>Equivalent        Equation</a:t>
            </a:r>
          </a:p>
          <a:p>
            <a:pPr algn="ctr"/>
            <a:endParaRPr lang="en-GB" sz="2800"/>
          </a:p>
          <a:p>
            <a:pPr algn="ctr"/>
            <a:r>
              <a:rPr lang="en-GB" sz="2800" b="1">
                <a:solidFill>
                  <a:srgbClr val="990033"/>
                </a:solidFill>
              </a:rPr>
              <a:t>x = 4</a:t>
            </a:r>
          </a:p>
          <a:p>
            <a:pPr algn="ctr"/>
            <a:endParaRPr lang="en-GB" sz="2800"/>
          </a:p>
          <a:p>
            <a:pPr algn="ctr"/>
            <a:endParaRPr lang="en-GB" sz="2800"/>
          </a:p>
          <a:p>
            <a:pPr algn="ctr"/>
            <a:endParaRPr lang="en-GB" sz="2800"/>
          </a:p>
          <a:p>
            <a:pPr algn="ctr"/>
            <a:r>
              <a:rPr lang="en-GB" sz="2800" b="1">
                <a:solidFill>
                  <a:srgbClr val="000066"/>
                </a:solidFill>
              </a:rPr>
              <a:t>x = 5</a:t>
            </a:r>
          </a:p>
          <a:p>
            <a:pPr algn="ctr"/>
            <a:endParaRPr lang="en-GB" sz="2800" b="1">
              <a:solidFill>
                <a:srgbClr val="000066"/>
              </a:solidFill>
            </a:endParaRPr>
          </a:p>
          <a:p>
            <a:pPr algn="ctr"/>
            <a:endParaRPr lang="en-GB" sz="2800"/>
          </a:p>
          <a:p>
            <a:pPr algn="ctr"/>
            <a:endParaRPr lang="en-GB" sz="2800"/>
          </a:p>
          <a:p>
            <a:pPr algn="ctr"/>
            <a:r>
              <a:rPr lang="en-GB" sz="2800" b="1">
                <a:solidFill>
                  <a:srgbClr val="FF0000"/>
                </a:solidFill>
              </a:rPr>
              <a:t>x = 3</a:t>
            </a:r>
          </a:p>
          <a:p>
            <a:pPr algn="ctr"/>
            <a:endParaRPr lang="en-GB" sz="2800" b="1"/>
          </a:p>
          <a:p>
            <a:pPr algn="ctr"/>
            <a:endParaRPr lang="en-GB" sz="2800" b="1"/>
          </a:p>
          <a:p>
            <a:pPr algn="ctr"/>
            <a:r>
              <a:rPr lang="en-GB" sz="2800" b="1">
                <a:solidFill>
                  <a:srgbClr val="CC00CC"/>
                </a:solidFill>
              </a:rPr>
              <a:t>x = 2</a:t>
            </a:r>
          </a:p>
        </p:txBody>
      </p:sp>
    </p:spTree>
    <p:extLst>
      <p:ext uri="{BB962C8B-B14F-4D97-AF65-F5344CB8AC3E}">
        <p14:creationId xmlns:p14="http://schemas.microsoft.com/office/powerpoint/2010/main" val="1495298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73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73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737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737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737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737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8" dur="1" fill="hold"/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3" dur="1" fill="hold"/>
                                        <p:tgtEl>
                                          <p:spTgt spid="7373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8" dur="1" fill="hold"/>
                                        <p:tgtEl>
                                          <p:spTgt spid="7373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3" dur="1" fill="hold"/>
                                        <p:tgtEl>
                                          <p:spTgt spid="73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8" dur="1" fill="hold"/>
                                        <p:tgtEl>
                                          <p:spTgt spid="7373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3" dur="1" fill="hold"/>
                                        <p:tgtEl>
                                          <p:spTgt spid="7373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989" name="Group 5"/>
          <p:cNvGrpSpPr>
            <a:grpSpLocks/>
          </p:cNvGrpSpPr>
          <p:nvPr/>
        </p:nvGrpSpPr>
        <p:grpSpPr bwMode="auto">
          <a:xfrm>
            <a:off x="1169988" y="1335088"/>
            <a:ext cx="6970712" cy="3951287"/>
            <a:chOff x="647" y="823"/>
            <a:chExt cx="4391" cy="2489"/>
          </a:xfrm>
        </p:grpSpPr>
        <p:pic>
          <p:nvPicPr>
            <p:cNvPr id="41990" name="Picture 6" descr="MCj03188800000[1]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7" y="823"/>
              <a:ext cx="4391" cy="24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991" name="Oval 7"/>
            <p:cNvSpPr>
              <a:spLocks noChangeArrowheads="1"/>
            </p:cNvSpPr>
            <p:nvPr/>
          </p:nvSpPr>
          <p:spPr bwMode="auto">
            <a:xfrm>
              <a:off x="2721" y="1409"/>
              <a:ext cx="300" cy="29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994" name="Text Box 10"/>
          <p:cNvSpPr txBox="1">
            <a:spLocks noChangeArrowheads="1"/>
          </p:cNvSpPr>
          <p:nvPr/>
        </p:nvSpPr>
        <p:spPr bwMode="auto">
          <a:xfrm>
            <a:off x="1730375" y="3395663"/>
            <a:ext cx="14843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3x + 5</a:t>
            </a:r>
          </a:p>
        </p:txBody>
      </p:sp>
      <p:sp>
        <p:nvSpPr>
          <p:cNvPr id="41995" name="Text Box 11"/>
          <p:cNvSpPr txBox="1">
            <a:spLocks noChangeArrowheads="1"/>
          </p:cNvSpPr>
          <p:nvPr/>
        </p:nvSpPr>
        <p:spPr bwMode="auto">
          <a:xfrm>
            <a:off x="6602413" y="3413125"/>
            <a:ext cx="7000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12</a:t>
            </a:r>
          </a:p>
        </p:txBody>
      </p:sp>
      <p:sp>
        <p:nvSpPr>
          <p:cNvPr id="41997" name="Text Box 13"/>
          <p:cNvSpPr txBox="1">
            <a:spLocks noChangeArrowheads="1"/>
          </p:cNvSpPr>
          <p:nvPr/>
        </p:nvSpPr>
        <p:spPr bwMode="auto">
          <a:xfrm>
            <a:off x="304800" y="249238"/>
            <a:ext cx="868679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chemeClr val="tx2"/>
                </a:solidFill>
              </a:rPr>
              <a:t>Example 1: Solve 3x </a:t>
            </a:r>
            <a:r>
              <a:rPr lang="en-US" sz="3600" dirty="0">
                <a:solidFill>
                  <a:schemeClr val="tx2"/>
                </a:solidFill>
              </a:rPr>
              <a:t>+ 5 = </a:t>
            </a:r>
            <a:r>
              <a:rPr lang="en-US" sz="3600" dirty="0" smtClean="0">
                <a:solidFill>
                  <a:schemeClr val="tx2"/>
                </a:solidFill>
              </a:rPr>
              <a:t>12</a:t>
            </a:r>
            <a:endParaRPr lang="en-US" sz="3600" dirty="0">
              <a:solidFill>
                <a:schemeClr val="tx2"/>
              </a:solidFill>
            </a:endParaRPr>
          </a:p>
          <a:p>
            <a:r>
              <a:rPr lang="en-US" sz="3600" dirty="0">
                <a:solidFill>
                  <a:schemeClr val="tx2"/>
                </a:solidFill>
              </a:rPr>
              <a:t>Let’s take another look at the balance</a:t>
            </a:r>
          </a:p>
        </p:txBody>
      </p:sp>
      <p:sp>
        <p:nvSpPr>
          <p:cNvPr id="42001" name="Text Box 17"/>
          <p:cNvSpPr txBox="1">
            <a:spLocks noChangeArrowheads="1"/>
          </p:cNvSpPr>
          <p:nvPr/>
        </p:nvSpPr>
        <p:spPr bwMode="auto">
          <a:xfrm>
            <a:off x="2640013" y="3403600"/>
            <a:ext cx="8651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– 5</a:t>
            </a:r>
            <a:r>
              <a:rPr lang="en-US" sz="3600" b="1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2002" name="Text Box 18"/>
          <p:cNvSpPr txBox="1">
            <a:spLocks noChangeArrowheads="1"/>
          </p:cNvSpPr>
          <p:nvPr/>
        </p:nvSpPr>
        <p:spPr bwMode="auto">
          <a:xfrm>
            <a:off x="6777038" y="3405188"/>
            <a:ext cx="8651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– 5</a:t>
            </a:r>
            <a:r>
              <a:rPr lang="en-US" sz="3600" b="1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2003" name="Text Box 19"/>
          <p:cNvSpPr txBox="1">
            <a:spLocks noChangeArrowheads="1"/>
          </p:cNvSpPr>
          <p:nvPr/>
        </p:nvSpPr>
        <p:spPr bwMode="auto">
          <a:xfrm>
            <a:off x="2268538" y="4260850"/>
            <a:ext cx="53721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Subtract 5 from both sides</a:t>
            </a:r>
          </a:p>
        </p:txBody>
      </p:sp>
    </p:spTree>
    <p:extLst>
      <p:ext uri="{BB962C8B-B14F-4D97-AF65-F5344CB8AC3E}">
        <p14:creationId xmlns:p14="http://schemas.microsoft.com/office/powerpoint/2010/main" val="1186233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9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9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70" decel="1000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770" decel="100000"/>
                                        <p:tgtEl>
                                          <p:spTgt spid="4198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19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19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1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19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19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1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420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420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375 0 " pathEditMode="relative" ptsTypes="AA">
                                      <p:cBhvr>
                                        <p:cTn id="45" dur="1000" fill="hold"/>
                                        <p:tgtEl>
                                          <p:spTgt spid="419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375 0 " pathEditMode="relative" ptsTypes="AA">
                                      <p:cBhvr>
                                        <p:cTn id="47" dur="1000" fill="hold"/>
                                        <p:tgtEl>
                                          <p:spTgt spid="419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1000"/>
                                        <p:tgtEl>
                                          <p:spTgt spid="42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1000"/>
                                        <p:tgtEl>
                                          <p:spTgt spid="42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4" grpId="0"/>
      <p:bldP spid="41994" grpId="1"/>
      <p:bldP spid="41995" grpId="0"/>
      <p:bldP spid="41995" grpId="1"/>
      <p:bldP spid="41997" grpId="0" build="p"/>
      <p:bldP spid="42001" grpId="0"/>
      <p:bldP spid="42002" grpId="0"/>
      <p:bldP spid="4200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10" name="Group 2"/>
          <p:cNvGrpSpPr>
            <a:grpSpLocks/>
          </p:cNvGrpSpPr>
          <p:nvPr/>
        </p:nvGrpSpPr>
        <p:grpSpPr bwMode="auto">
          <a:xfrm>
            <a:off x="1169988" y="1335088"/>
            <a:ext cx="6970712" cy="3951287"/>
            <a:chOff x="647" y="823"/>
            <a:chExt cx="4391" cy="2489"/>
          </a:xfrm>
        </p:grpSpPr>
        <p:pic>
          <p:nvPicPr>
            <p:cNvPr id="43011" name="Picture 3" descr="MCj03188800000[1]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7" y="823"/>
              <a:ext cx="4391" cy="24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3012" name="Oval 4"/>
            <p:cNvSpPr>
              <a:spLocks noChangeArrowheads="1"/>
            </p:cNvSpPr>
            <p:nvPr/>
          </p:nvSpPr>
          <p:spPr bwMode="auto">
            <a:xfrm>
              <a:off x="2721" y="1409"/>
              <a:ext cx="300" cy="29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2073275" y="3381375"/>
            <a:ext cx="6683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3x</a:t>
            </a:r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6680200" y="3413125"/>
            <a:ext cx="7000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7</a:t>
            </a:r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1044575" y="249238"/>
            <a:ext cx="7281863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3600" dirty="0" smtClean="0">
                <a:solidFill>
                  <a:schemeClr val="tx2"/>
                </a:solidFill>
              </a:rPr>
              <a:t>Example 1: Solve </a:t>
            </a:r>
            <a:r>
              <a:rPr lang="en-US" sz="3600" dirty="0">
                <a:solidFill>
                  <a:schemeClr val="tx2"/>
                </a:solidFill>
              </a:rPr>
              <a:t>3x + 5 = 12?</a:t>
            </a:r>
          </a:p>
          <a:p>
            <a:r>
              <a:rPr lang="en-US" sz="3600" dirty="0">
                <a:solidFill>
                  <a:schemeClr val="tx2"/>
                </a:solidFill>
              </a:rPr>
              <a:t>Let’s take another look at the balance</a:t>
            </a:r>
          </a:p>
        </p:txBody>
      </p:sp>
      <p:sp>
        <p:nvSpPr>
          <p:cNvPr id="43018" name="Text Box 10"/>
          <p:cNvSpPr txBox="1">
            <a:spLocks noChangeArrowheads="1"/>
          </p:cNvSpPr>
          <p:nvPr/>
        </p:nvSpPr>
        <p:spPr bwMode="auto">
          <a:xfrm>
            <a:off x="2268538" y="4260850"/>
            <a:ext cx="53721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Subtract 5 from both sides</a:t>
            </a:r>
          </a:p>
        </p:txBody>
      </p:sp>
      <p:sp>
        <p:nvSpPr>
          <p:cNvPr id="43019" name="Text Box 11"/>
          <p:cNvSpPr txBox="1">
            <a:spLocks noChangeArrowheads="1"/>
          </p:cNvSpPr>
          <p:nvPr/>
        </p:nvSpPr>
        <p:spPr bwMode="auto">
          <a:xfrm>
            <a:off x="3771900" y="4745038"/>
            <a:ext cx="18954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Simplify</a:t>
            </a:r>
          </a:p>
        </p:txBody>
      </p:sp>
    </p:spTree>
    <p:extLst>
      <p:ext uri="{BB962C8B-B14F-4D97-AF65-F5344CB8AC3E}">
        <p14:creationId xmlns:p14="http://schemas.microsoft.com/office/powerpoint/2010/main" val="314555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4" name="Group 2"/>
          <p:cNvGrpSpPr>
            <a:grpSpLocks/>
          </p:cNvGrpSpPr>
          <p:nvPr/>
        </p:nvGrpSpPr>
        <p:grpSpPr bwMode="auto">
          <a:xfrm>
            <a:off x="1169988" y="1335088"/>
            <a:ext cx="6970712" cy="3951287"/>
            <a:chOff x="647" y="823"/>
            <a:chExt cx="4391" cy="2489"/>
          </a:xfrm>
        </p:grpSpPr>
        <p:pic>
          <p:nvPicPr>
            <p:cNvPr id="44035" name="Picture 3" descr="MCj03188800000[1]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7" y="823"/>
              <a:ext cx="4391" cy="24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4036" name="Oval 4"/>
            <p:cNvSpPr>
              <a:spLocks noChangeArrowheads="1"/>
            </p:cNvSpPr>
            <p:nvPr/>
          </p:nvSpPr>
          <p:spPr bwMode="auto">
            <a:xfrm>
              <a:off x="2721" y="1409"/>
              <a:ext cx="300" cy="29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2073275" y="3043238"/>
            <a:ext cx="6683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3x</a:t>
            </a: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6680200" y="3038475"/>
            <a:ext cx="7000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7</a:t>
            </a:r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1044575" y="249238"/>
            <a:ext cx="7281863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3600" dirty="0" smtClean="0">
                <a:solidFill>
                  <a:schemeClr val="tx2"/>
                </a:solidFill>
              </a:rPr>
              <a:t>Example 1: Solve </a:t>
            </a:r>
            <a:r>
              <a:rPr lang="en-US" sz="3600" dirty="0">
                <a:solidFill>
                  <a:schemeClr val="tx2"/>
                </a:solidFill>
              </a:rPr>
              <a:t>3x + 5 = 12?</a:t>
            </a:r>
          </a:p>
          <a:p>
            <a:r>
              <a:rPr lang="en-US" sz="3600" dirty="0">
                <a:solidFill>
                  <a:schemeClr val="tx2"/>
                </a:solidFill>
              </a:rPr>
              <a:t>Let’s take another look at the balance</a:t>
            </a:r>
          </a:p>
        </p:txBody>
      </p:sp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2268538" y="4260850"/>
            <a:ext cx="53721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Subtract 5 from both sides</a:t>
            </a:r>
          </a:p>
        </p:txBody>
      </p:sp>
      <p:sp>
        <p:nvSpPr>
          <p:cNvPr id="44041" name="Text Box 9"/>
          <p:cNvSpPr txBox="1">
            <a:spLocks noChangeArrowheads="1"/>
          </p:cNvSpPr>
          <p:nvPr/>
        </p:nvSpPr>
        <p:spPr bwMode="auto">
          <a:xfrm>
            <a:off x="3771900" y="4789488"/>
            <a:ext cx="18954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Simplify</a:t>
            </a:r>
          </a:p>
        </p:txBody>
      </p:sp>
      <p:sp>
        <p:nvSpPr>
          <p:cNvPr id="44042" name="Line 10"/>
          <p:cNvSpPr>
            <a:spLocks noChangeShapeType="1"/>
          </p:cNvSpPr>
          <p:nvPr/>
        </p:nvSpPr>
        <p:spPr bwMode="auto">
          <a:xfrm>
            <a:off x="2155825" y="3575050"/>
            <a:ext cx="4730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3" name="Line 11"/>
          <p:cNvSpPr>
            <a:spLocks noChangeShapeType="1"/>
          </p:cNvSpPr>
          <p:nvPr/>
        </p:nvSpPr>
        <p:spPr bwMode="auto">
          <a:xfrm>
            <a:off x="6716713" y="3563938"/>
            <a:ext cx="4730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4" name="Text Box 12"/>
          <p:cNvSpPr txBox="1">
            <a:spLocks noChangeArrowheads="1"/>
          </p:cNvSpPr>
          <p:nvPr/>
        </p:nvSpPr>
        <p:spPr bwMode="auto">
          <a:xfrm>
            <a:off x="6664325" y="3484563"/>
            <a:ext cx="7000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3</a:t>
            </a:r>
          </a:p>
        </p:txBody>
      </p:sp>
      <p:sp>
        <p:nvSpPr>
          <p:cNvPr id="44045" name="Text Box 13"/>
          <p:cNvSpPr txBox="1">
            <a:spLocks noChangeArrowheads="1"/>
          </p:cNvSpPr>
          <p:nvPr/>
        </p:nvSpPr>
        <p:spPr bwMode="auto">
          <a:xfrm>
            <a:off x="2157413" y="3471863"/>
            <a:ext cx="7000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3</a:t>
            </a:r>
          </a:p>
        </p:txBody>
      </p:sp>
      <p:sp>
        <p:nvSpPr>
          <p:cNvPr id="44046" name="Text Box 14"/>
          <p:cNvSpPr txBox="1">
            <a:spLocks noChangeArrowheads="1"/>
          </p:cNvSpPr>
          <p:nvPr/>
        </p:nvSpPr>
        <p:spPr bwMode="auto">
          <a:xfrm>
            <a:off x="1720850" y="5381625"/>
            <a:ext cx="5945188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/>
              <a:t>Divide both sides by coefficient of the variable (3)</a:t>
            </a:r>
          </a:p>
        </p:txBody>
      </p:sp>
    </p:spTree>
    <p:extLst>
      <p:ext uri="{BB962C8B-B14F-4D97-AF65-F5344CB8AC3E}">
        <p14:creationId xmlns:p14="http://schemas.microsoft.com/office/powerpoint/2010/main" val="3551088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058" name="Group 2"/>
          <p:cNvGrpSpPr>
            <a:grpSpLocks/>
          </p:cNvGrpSpPr>
          <p:nvPr/>
        </p:nvGrpSpPr>
        <p:grpSpPr bwMode="auto">
          <a:xfrm>
            <a:off x="1169988" y="1335088"/>
            <a:ext cx="6970712" cy="3951287"/>
            <a:chOff x="647" y="823"/>
            <a:chExt cx="4391" cy="2489"/>
          </a:xfrm>
        </p:grpSpPr>
        <p:pic>
          <p:nvPicPr>
            <p:cNvPr id="45059" name="Picture 3" descr="MCj03188800000[1]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7" y="823"/>
              <a:ext cx="4391" cy="24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5060" name="Oval 4"/>
            <p:cNvSpPr>
              <a:spLocks noChangeArrowheads="1"/>
            </p:cNvSpPr>
            <p:nvPr/>
          </p:nvSpPr>
          <p:spPr bwMode="auto">
            <a:xfrm>
              <a:off x="2721" y="1409"/>
              <a:ext cx="300" cy="29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6680200" y="3038475"/>
            <a:ext cx="7000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7</a:t>
            </a:r>
          </a:p>
        </p:txBody>
      </p:sp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1044575" y="249238"/>
            <a:ext cx="7281863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3600" dirty="0" smtClean="0">
                <a:solidFill>
                  <a:schemeClr val="tx2"/>
                </a:solidFill>
              </a:rPr>
              <a:t>Example 1: Solve </a:t>
            </a:r>
            <a:r>
              <a:rPr lang="en-US" sz="3600" dirty="0">
                <a:solidFill>
                  <a:schemeClr val="tx2"/>
                </a:solidFill>
              </a:rPr>
              <a:t>3x + 5 = 12?</a:t>
            </a:r>
          </a:p>
          <a:p>
            <a:r>
              <a:rPr lang="en-US" sz="3600" dirty="0">
                <a:solidFill>
                  <a:schemeClr val="tx2"/>
                </a:solidFill>
              </a:rPr>
              <a:t>Let’s take another look at the balance</a:t>
            </a:r>
          </a:p>
        </p:txBody>
      </p:sp>
      <p:sp>
        <p:nvSpPr>
          <p:cNvPr id="45064" name="Text Box 8"/>
          <p:cNvSpPr txBox="1">
            <a:spLocks noChangeArrowheads="1"/>
          </p:cNvSpPr>
          <p:nvPr/>
        </p:nvSpPr>
        <p:spPr bwMode="auto">
          <a:xfrm>
            <a:off x="2268538" y="4260850"/>
            <a:ext cx="53721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Subtract 5 from both sides</a:t>
            </a:r>
          </a:p>
        </p:txBody>
      </p:sp>
      <p:sp>
        <p:nvSpPr>
          <p:cNvPr id="45065" name="Text Box 9"/>
          <p:cNvSpPr txBox="1">
            <a:spLocks noChangeArrowheads="1"/>
          </p:cNvSpPr>
          <p:nvPr/>
        </p:nvSpPr>
        <p:spPr bwMode="auto">
          <a:xfrm>
            <a:off x="3771900" y="4789488"/>
            <a:ext cx="18954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Simplify</a:t>
            </a:r>
          </a:p>
        </p:txBody>
      </p:sp>
      <p:sp>
        <p:nvSpPr>
          <p:cNvPr id="45067" name="Line 11"/>
          <p:cNvSpPr>
            <a:spLocks noChangeShapeType="1"/>
          </p:cNvSpPr>
          <p:nvPr/>
        </p:nvSpPr>
        <p:spPr bwMode="auto">
          <a:xfrm>
            <a:off x="6716713" y="3563938"/>
            <a:ext cx="4730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8" name="Text Box 12"/>
          <p:cNvSpPr txBox="1">
            <a:spLocks noChangeArrowheads="1"/>
          </p:cNvSpPr>
          <p:nvPr/>
        </p:nvSpPr>
        <p:spPr bwMode="auto">
          <a:xfrm>
            <a:off x="6654800" y="3482975"/>
            <a:ext cx="7000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3</a:t>
            </a:r>
          </a:p>
        </p:txBody>
      </p:sp>
      <p:sp>
        <p:nvSpPr>
          <p:cNvPr id="45069" name="Text Box 13"/>
          <p:cNvSpPr txBox="1">
            <a:spLocks noChangeArrowheads="1"/>
          </p:cNvSpPr>
          <p:nvPr/>
        </p:nvSpPr>
        <p:spPr bwMode="auto">
          <a:xfrm>
            <a:off x="2198688" y="3406775"/>
            <a:ext cx="7000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x</a:t>
            </a:r>
          </a:p>
        </p:txBody>
      </p:sp>
      <p:sp>
        <p:nvSpPr>
          <p:cNvPr id="45070" name="Text Box 14"/>
          <p:cNvSpPr txBox="1">
            <a:spLocks noChangeArrowheads="1"/>
          </p:cNvSpPr>
          <p:nvPr/>
        </p:nvSpPr>
        <p:spPr bwMode="auto">
          <a:xfrm>
            <a:off x="1720850" y="5381625"/>
            <a:ext cx="5945188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/>
              <a:t>Divide both sides by coefficient of the variable (3)</a:t>
            </a:r>
          </a:p>
        </p:txBody>
      </p:sp>
      <p:grpSp>
        <p:nvGrpSpPr>
          <p:cNvPr id="45074" name="Group 18"/>
          <p:cNvGrpSpPr>
            <a:grpSpLocks/>
          </p:cNvGrpSpPr>
          <p:nvPr/>
        </p:nvGrpSpPr>
        <p:grpSpPr bwMode="auto">
          <a:xfrm>
            <a:off x="2243138" y="5278438"/>
            <a:ext cx="4700587" cy="858837"/>
            <a:chOff x="837" y="970"/>
            <a:chExt cx="2961" cy="541"/>
          </a:xfrm>
        </p:grpSpPr>
        <p:sp>
          <p:nvSpPr>
            <p:cNvPr id="45071" name="Text Box 15"/>
            <p:cNvSpPr txBox="1">
              <a:spLocks noChangeArrowheads="1"/>
            </p:cNvSpPr>
            <p:nvPr/>
          </p:nvSpPr>
          <p:spPr bwMode="auto">
            <a:xfrm>
              <a:off x="837" y="1000"/>
              <a:ext cx="254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>
                  <a:solidFill>
                    <a:schemeClr val="bg1"/>
                  </a:solidFill>
                </a:rPr>
                <a:t>So the solution is:</a:t>
              </a:r>
              <a:r>
                <a:rPr lang="en-US"/>
                <a:t> </a:t>
              </a:r>
            </a:p>
          </p:txBody>
        </p:sp>
        <p:graphicFrame>
          <p:nvGraphicFramePr>
            <p:cNvPr id="45072" name="Object 16"/>
            <p:cNvGraphicFramePr>
              <a:graphicFrameLocks noChangeAspect="1"/>
            </p:cNvGraphicFramePr>
            <p:nvPr/>
          </p:nvGraphicFramePr>
          <p:xfrm>
            <a:off x="3121" y="970"/>
            <a:ext cx="677" cy="5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9" name="Equation" r:id="rId5" imgW="380880" imgH="304560" progId="Equation.3">
                    <p:embed/>
                  </p:oleObj>
                </mc:Choice>
                <mc:Fallback>
                  <p:oleObj name="Equation" r:id="rId5" imgW="380880" imgH="30456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21" y="970"/>
                          <a:ext cx="677" cy="54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066582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50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450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450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5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5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4" grpId="0"/>
      <p:bldP spid="45065" grpId="0"/>
      <p:bldP spid="4507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9280</TotalTime>
  <Words>643</Words>
  <Application>Microsoft Office PowerPoint</Application>
  <PresentationFormat>On-screen Show (4:3)</PresentationFormat>
  <Paragraphs>163</Paragraphs>
  <Slides>18</Slides>
  <Notes>18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Cambria Math</vt:lpstr>
      <vt:lpstr>Office Theme</vt:lpstr>
      <vt:lpstr>Equation</vt:lpstr>
      <vt:lpstr>Solving Two-Step and Multi-Step Equations</vt:lpstr>
      <vt:lpstr>Objective:</vt:lpstr>
      <vt:lpstr>Classwork:</vt:lpstr>
      <vt:lpstr>Random Fact: Why learn this?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Example 3: Solving Equations with Fractions</vt:lpstr>
      <vt:lpstr>Example 4: Simplifying Before Solving</vt:lpstr>
      <vt:lpstr>Example 4: Simplifying Before Solving</vt:lpstr>
      <vt:lpstr>Example 5:</vt:lpstr>
      <vt:lpstr>Example 6: </vt:lpstr>
      <vt:lpstr>Exit Ticket (5 minutes)</vt:lpstr>
      <vt:lpstr>Classwork:</vt:lpstr>
      <vt:lpstr>Homework: 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Solving Two-Step and Multi-Step Equations</dc:title>
  <dc:creator>OXPS</dc:creator>
  <cp:lastModifiedBy>Cassandra Klimczuk</cp:lastModifiedBy>
  <cp:revision>25</cp:revision>
  <dcterms:created xsi:type="dcterms:W3CDTF">2013-06-21T14:33:31Z</dcterms:created>
  <dcterms:modified xsi:type="dcterms:W3CDTF">2019-09-12T17:12:27Z</dcterms:modified>
</cp:coreProperties>
</file>