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20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F1158-FCF3-4372-9BD5-02146836B459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BBA86-6ADD-43AF-880F-A1C2967E6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3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BA86-6ADD-43AF-880F-A1C2967E68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55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BA86-6ADD-43AF-880F-A1C2967E68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54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BA86-6ADD-43AF-880F-A1C2967E68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54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BA86-6ADD-43AF-880F-A1C2967E68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11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BA86-6ADD-43AF-880F-A1C2967E68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003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BA86-6ADD-43AF-880F-A1C2967E68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03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BA86-6ADD-43AF-880F-A1C2967E68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08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BA86-6ADD-43AF-880F-A1C2967E68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73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BA86-6ADD-43AF-880F-A1C2967E68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33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BA86-6ADD-43AF-880F-A1C2967E68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10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BA86-6ADD-43AF-880F-A1C2967E68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54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BA86-6ADD-43AF-880F-A1C2967E68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54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BA86-6ADD-43AF-880F-A1C2967E68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14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BBA86-6ADD-43AF-880F-A1C2967E68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54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6D21-1F53-4573-ABFC-305D1DBA6F1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F5A5-09DD-40EB-A1AF-A45EC87A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3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6D21-1F53-4573-ABFC-305D1DBA6F1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F5A5-09DD-40EB-A1AF-A45EC87A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7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6D21-1F53-4573-ABFC-305D1DBA6F1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F5A5-09DD-40EB-A1AF-A45EC87A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0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6D21-1F53-4573-ABFC-305D1DBA6F1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F5A5-09DD-40EB-A1AF-A45EC87A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5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6D21-1F53-4573-ABFC-305D1DBA6F1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F5A5-09DD-40EB-A1AF-A45EC87A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8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6D21-1F53-4573-ABFC-305D1DBA6F1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F5A5-09DD-40EB-A1AF-A45EC87A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7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6D21-1F53-4573-ABFC-305D1DBA6F1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F5A5-09DD-40EB-A1AF-A45EC87A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12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6D21-1F53-4573-ABFC-305D1DBA6F1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F5A5-09DD-40EB-A1AF-A45EC87A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6D21-1F53-4573-ABFC-305D1DBA6F1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F5A5-09DD-40EB-A1AF-A45EC87A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01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6D21-1F53-4573-ABFC-305D1DBA6F1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F5A5-09DD-40EB-A1AF-A45EC87A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2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46D21-1F53-4573-ABFC-305D1DBA6F1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F5A5-09DD-40EB-A1AF-A45EC87A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7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46D21-1F53-4573-ABFC-305D1DBA6F1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0F5A5-09DD-40EB-A1AF-A45EC87AD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0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dirty="0" smtClean="0"/>
              <a:t>Solving Two Step and Multi-Step Inequalities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Section 2.4</a:t>
            </a:r>
            <a:endParaRPr lang="en-US" sz="4400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http://stemchallenge.org/wp-content/uploads/2013/02/fis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048000"/>
            <a:ext cx="4562475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24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Solve each inequality and graph the solution:</a:t>
            </a:r>
          </a:p>
          <a:p>
            <a:pPr marL="0" indent="0">
              <a:buNone/>
            </a:pPr>
            <a:r>
              <a:rPr lang="en-US" dirty="0" smtClean="0"/>
              <a:t>b) -4(2 – x) ≤ 8</a:t>
            </a:r>
          </a:p>
          <a:p>
            <a:pPr marL="0" indent="0">
              <a:buNone/>
            </a:pPr>
            <a:r>
              <a:rPr lang="en-US" dirty="0" smtClean="0"/>
              <a:t>      -8 + 4x ≤ 8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4x ≤ 16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x ≤ 4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www.theschools.com/theschools/curriculum/Sample9/graphics/number-li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4435644"/>
            <a:ext cx="7921626" cy="163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5257800" y="5064961"/>
            <a:ext cx="152400" cy="17312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828800" y="5151522"/>
            <a:ext cx="3429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4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600200"/>
                <a:ext cx="9144000" cy="452596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Solve each inequality and graph the solution:</a:t>
                </a:r>
              </a:p>
              <a:p>
                <a:pPr marL="0" indent="0">
                  <a:buNone/>
                </a:pPr>
                <a:r>
                  <a:rPr lang="en-US" dirty="0"/>
                  <a:t>c</a:t>
                </a:r>
                <a:r>
                  <a:rPr lang="en-US" dirty="0" smtClean="0"/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   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&gt;−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·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𝑓</m:t>
                    </m:r>
                    <m:r>
                      <a:rPr lang="en-US" i="1">
                        <a:latin typeface="Cambria Math"/>
                      </a:rPr>
                      <m:t>&gt;</m:t>
                    </m:r>
                    <m:f>
                      <m:f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b="1" i="1">
                        <a:solidFill>
                          <a:srgbClr val="FF0000"/>
                        </a:solidFill>
                        <a:latin typeface="Cambria Math"/>
                      </a:rPr>
                      <m:t>·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/>
                      </a:rPr>
                      <m:t>𝒇</m:t>
                    </m:r>
                    <m:r>
                      <a:rPr lang="en-US" b="1" i="1" smtClean="0">
                        <a:solidFill>
                          <a:srgbClr val="7030A0"/>
                        </a:solidFill>
                        <a:latin typeface="Cambria Math"/>
                      </a:rPr>
                      <m:t>&gt;−</m:t>
                    </m:r>
                    <m:f>
                      <m:fPr>
                        <m:ctrlPr>
                          <a:rPr lang="en-US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00200"/>
                <a:ext cx="9144000" cy="4525963"/>
              </a:xfrm>
              <a:blipFill rotWithShape="1">
                <a:blip r:embed="rId3"/>
                <a:stretch>
                  <a:fillRect l="-1667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www.theschools.com/theschools/curriculum/Sample9/graphics/number-lin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355511"/>
            <a:ext cx="6172200" cy="1273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5029200" y="5846678"/>
            <a:ext cx="152400" cy="1731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181600" y="5943600"/>
            <a:ext cx="2133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839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 3: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609600"/>
                <a:ext cx="9144000" cy="6248400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To win the blue ribbon for the “Heaviest Pumpkin Crop” at the county fair, the average weight of John’s two pumpkins must be greater than 819 lbs.</a:t>
                </a:r>
              </a:p>
              <a:p>
                <a:pPr marL="0" indent="0">
                  <a:buNone/>
                </a:pPr>
                <a:r>
                  <a:rPr lang="en-US" dirty="0" smtClean="0"/>
                  <a:t>One of his pumpkins weighs 887 lbs.</a:t>
                </a:r>
              </a:p>
              <a:p>
                <a:pPr marL="0" indent="0">
                  <a:buNone/>
                </a:pPr>
                <a:r>
                  <a:rPr lang="en-US" dirty="0" smtClean="0"/>
                  <a:t>How many pounds must the second pumpkin weigh in order for him to win the blue ribbon?</a:t>
                </a:r>
              </a:p>
              <a:p>
                <a:pPr marL="0" indent="0">
                  <a:buNone/>
                </a:pPr>
                <a:r>
                  <a:rPr lang="en-US" dirty="0" smtClean="0"/>
                  <a:t>Solution:</a:t>
                </a:r>
              </a:p>
              <a:p>
                <a:pPr marL="0" indent="0">
                  <a:buNone/>
                </a:pPr>
                <a:r>
                  <a:rPr lang="en-US" dirty="0" smtClean="0"/>
                  <a:t>Write and solve an inequality.</a:t>
                </a:r>
              </a:p>
              <a:p>
                <a:pPr marL="0" indent="0">
                  <a:buNone/>
                </a:pPr>
                <a:r>
                  <a:rPr lang="en-US" dirty="0" smtClean="0"/>
                  <a:t>Let p be the weight of the second pumpkin.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887+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&gt;819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·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887+</m:t>
                          </m:r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&gt;</m:t>
                      </m:r>
                      <m:r>
                        <a:rPr lang="en-US" b="1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/>
                        </a:rPr>
                        <m:t>·</m:t>
                      </m:r>
                      <m:r>
                        <a:rPr lang="en-US" i="1">
                          <a:latin typeface="Cambria Math"/>
                        </a:rPr>
                        <m:t>819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887+</m:t>
                      </m:r>
                      <m:r>
                        <a:rPr lang="en-US" i="1">
                          <a:latin typeface="Cambria Math"/>
                        </a:rPr>
                        <m:t>𝑝</m:t>
                      </m:r>
                      <m:r>
                        <a:rPr lang="en-US" i="1">
                          <a:latin typeface="Cambria Math"/>
                        </a:rPr>
                        <m:t> &gt;1638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𝑝</m:t>
                      </m:r>
                      <m:r>
                        <a:rPr lang="en-US" i="1">
                          <a:latin typeface="Cambria Math"/>
                        </a:rPr>
                        <m:t> &gt;751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7030A0"/>
                    </a:solidFill>
                  </a:rPr>
                  <a:t>The second pumpkin must weigh more than 751 pounds.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09600"/>
                <a:ext cx="9144000" cy="6248400"/>
              </a:xfrm>
              <a:blipFill rotWithShape="1">
                <a:blip r:embed="rId3"/>
                <a:stretch>
                  <a:fillRect l="-1200" t="-1951" r="-800" b="-25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6" name="Picture 4" descr="http://images2.sina.com/english/china/p/2008/0905/U102P200T1D184291F8DT200809050217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0"/>
            <a:ext cx="2590800" cy="183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avex.vo.llnwd.net/o18/clients/urbanfarm/images/Pumpkin/Atlantic_Gian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495800"/>
            <a:ext cx="220980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08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r>
              <a:rPr lang="en-US" dirty="0" smtClean="0"/>
              <a:t> </a:t>
            </a:r>
            <a:r>
              <a:rPr lang="en-US" dirty="0" smtClean="0"/>
              <a:t>(3 minutes)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DESCRIBE two sets of steps for solving the inequality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&gt;7.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What is the solution?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487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Multi-Step Inequalities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8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2.4 Additional Practice Problems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5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144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Solve inequalities that contain more than one operation.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0407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Exploration: </a:t>
            </a:r>
          </a:p>
          <a:p>
            <a:pPr marL="0" indent="0" algn="ctr">
              <a:buNone/>
            </a:pPr>
            <a:r>
              <a:rPr lang="en-US" dirty="0" smtClean="0"/>
              <a:t>Solving Two-Step and Multi-Step Inequalities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Random Fact: Who uses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Contestants at a county fair can solve an inequality to find how many pounds a prize-winning pumpkin must weigh. </a:t>
            </a:r>
            <a:endParaRPr lang="en-US" dirty="0"/>
          </a:p>
        </p:txBody>
      </p:sp>
      <p:pic>
        <p:nvPicPr>
          <p:cNvPr id="1026" name="Picture 2" descr="http://buttecountyfairingridley.files.wordpress.com/2013/05/pumpk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743200"/>
            <a:ext cx="506730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41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Inequalities that have more than one operation require more than one step to solve.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Use inverse operations to isolate the variable.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7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Solve each inequality and graph the solution:</a:t>
            </a:r>
          </a:p>
          <a:p>
            <a:pPr marL="0" indent="0">
              <a:buNone/>
            </a:pPr>
            <a:r>
              <a:rPr lang="en-US" dirty="0" smtClean="0"/>
              <a:t>a)  45 + 2b &gt; 61</a:t>
            </a:r>
          </a:p>
          <a:p>
            <a:pPr marL="0" indent="0">
              <a:buNone/>
            </a:pPr>
            <a:r>
              <a:rPr lang="en-US" dirty="0" smtClean="0"/>
              <a:t>      2b &gt; 16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b &gt; 8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www.theschools.com/theschools/curriculum/Sample9/graphics/number-li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4232444"/>
            <a:ext cx="7921626" cy="163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6477000" y="4876800"/>
            <a:ext cx="152400" cy="1731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629400" y="4963361"/>
            <a:ext cx="990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36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Solve each inequality and graph the solution:</a:t>
            </a:r>
          </a:p>
          <a:p>
            <a:pPr marL="0" indent="0">
              <a:buNone/>
            </a:pPr>
            <a:r>
              <a:rPr lang="en-US" dirty="0" smtClean="0"/>
              <a:t>b)  8 – 3y ≥ 29</a:t>
            </a:r>
          </a:p>
          <a:p>
            <a:pPr marL="0" indent="0">
              <a:buNone/>
            </a:pPr>
            <a:r>
              <a:rPr lang="en-US" dirty="0" smtClean="0"/>
              <a:t>       – </a:t>
            </a:r>
            <a:r>
              <a:rPr lang="en-US" dirty="0"/>
              <a:t>3y ≥ </a:t>
            </a:r>
            <a:r>
              <a:rPr lang="en-US" dirty="0" smtClean="0"/>
              <a:t>21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     y ≤ -7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www.theschools.com/theschools/curriculum/Sample9/graphics/number-li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4232444"/>
            <a:ext cx="7921626" cy="163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1828800" y="4876800"/>
            <a:ext cx="152400" cy="17312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09600" y="4963361"/>
            <a:ext cx="12192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7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solve more complicated inequalities, you may need to simplify either side of the inequality first by using: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The order of operations.</a:t>
            </a:r>
          </a:p>
          <a:p>
            <a:pPr marL="514350" indent="-514350">
              <a:buAutoNum type="arabicParenR"/>
            </a:pPr>
            <a:r>
              <a:rPr lang="en-US" dirty="0"/>
              <a:t>C</a:t>
            </a:r>
            <a:r>
              <a:rPr lang="en-US" dirty="0" smtClean="0"/>
              <a:t>ombining like terms.</a:t>
            </a:r>
          </a:p>
          <a:p>
            <a:pPr marL="514350" indent="-514350">
              <a:buAutoNum type="arabicParenR"/>
            </a:pPr>
            <a:r>
              <a:rPr lang="en-US" dirty="0"/>
              <a:t>T</a:t>
            </a:r>
            <a:r>
              <a:rPr lang="en-US" dirty="0" smtClean="0"/>
              <a:t>he distributive property.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05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Solve each inequality and graph the solution:</a:t>
            </a:r>
          </a:p>
          <a:p>
            <a:pPr marL="0" indent="0">
              <a:buNone/>
            </a:pPr>
            <a:r>
              <a:rPr lang="en-US" dirty="0" smtClean="0"/>
              <a:t>a)  2 – (-10) &gt; -4t</a:t>
            </a:r>
          </a:p>
          <a:p>
            <a:pPr marL="0" indent="0">
              <a:buNone/>
            </a:pPr>
            <a:r>
              <a:rPr lang="en-US" dirty="0" smtClean="0"/>
              <a:t>      2 + 10 &gt; -4t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12 &gt; -4t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-3 &lt; t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t &gt; -3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www.theschools.com/theschools/curriculum/Sample9/graphics/number-li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4" y="5150146"/>
            <a:ext cx="8074026" cy="166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3048000" y="5825956"/>
            <a:ext cx="152400" cy="1731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00400" y="5912517"/>
            <a:ext cx="39624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0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377</Words>
  <Application>Microsoft Office PowerPoint</Application>
  <PresentationFormat>On-screen Show (4:3)</PresentationFormat>
  <Paragraphs>85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 Math</vt:lpstr>
      <vt:lpstr>Office Theme</vt:lpstr>
      <vt:lpstr>Solving Two Step and Multi-Step Inequalities </vt:lpstr>
      <vt:lpstr>Objective:</vt:lpstr>
      <vt:lpstr>Classwork:</vt:lpstr>
      <vt:lpstr>Random Fact: Who uses this?</vt:lpstr>
      <vt:lpstr>Introduction:</vt:lpstr>
      <vt:lpstr>Example 1: </vt:lpstr>
      <vt:lpstr>Example 1: </vt:lpstr>
      <vt:lpstr>PowerPoint Presentation</vt:lpstr>
      <vt:lpstr>Example 2: </vt:lpstr>
      <vt:lpstr>Example 2: </vt:lpstr>
      <vt:lpstr>Example 2: </vt:lpstr>
      <vt:lpstr>Example 3:</vt:lpstr>
      <vt:lpstr>Exit Ticket (3 minutes)</vt:lpstr>
      <vt:lpstr>Classwork:</vt:lpstr>
      <vt:lpstr>Homework: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Two Step and Multi-Step Inequalities</dc:title>
  <dc:creator>Kimberly</dc:creator>
  <cp:lastModifiedBy>Cassandra Klimczuk</cp:lastModifiedBy>
  <cp:revision>17</cp:revision>
  <dcterms:created xsi:type="dcterms:W3CDTF">2013-07-25T22:29:39Z</dcterms:created>
  <dcterms:modified xsi:type="dcterms:W3CDTF">2019-11-04T12:39:20Z</dcterms:modified>
</cp:coreProperties>
</file>