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notesSlides/notesSlide8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67" r:id="rId14"/>
    <p:sldId id="277" r:id="rId15"/>
    <p:sldId id="275" r:id="rId16"/>
    <p:sldId id="270" r:id="rId17"/>
    <p:sldId id="271" r:id="rId18"/>
    <p:sldId id="272" r:id="rId19"/>
    <p:sldId id="273" r:id="rId20"/>
    <p:sldId id="274" r:id="rId21"/>
    <p:sldId id="27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4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4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16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16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16.wmf"/><Relationship Id="rId4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6686F-EC46-4627-8CE1-95B822A7B70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16D41-7D01-4089-B6E2-89D227C88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9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F97BB5C-6E08-4FDC-B239-BC6FC62F2763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01121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051BDC5-3184-4ADF-BB7C-0EAD104E46C0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76843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D8F54C-ABD7-4C96-AAB5-4F85EF5D84AE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4502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AE961E6-F6D7-4367-BD8E-860663450769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10212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3FAEEEE-2ADC-4366-BF29-3EBA64128550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6007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4B7C02B-2EB1-4509-8D60-3EF7AD232B40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08702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3ABC778-78B3-4F92-A6EC-46B973C9C895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00173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6B69CA7-311C-47EF-9FC6-8C571B218D07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endParaRPr lang="en-US" altLang="en-US" smtClean="0">
              <a:latin typeface="Times" panose="02020603050405020304" pitchFamily="18" charset="0"/>
            </a:endParaRPr>
          </a:p>
        </p:txBody>
      </p:sp>
      <p:sp>
        <p:nvSpPr>
          <p:cNvPr id="2458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759397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424F-91B3-4496-89E5-4D8E90C3E692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A0FF-1581-4A6A-ACF9-276D17A77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01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424F-91B3-4496-89E5-4D8E90C3E692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A0FF-1581-4A6A-ACF9-276D17A77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7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424F-91B3-4496-89E5-4D8E90C3E692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A0FF-1581-4A6A-ACF9-276D17A77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3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424F-91B3-4496-89E5-4D8E90C3E692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A0FF-1581-4A6A-ACF9-276D17A77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8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424F-91B3-4496-89E5-4D8E90C3E692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A0FF-1581-4A6A-ACF9-276D17A77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35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424F-91B3-4496-89E5-4D8E90C3E692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A0FF-1581-4A6A-ACF9-276D17A77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8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424F-91B3-4496-89E5-4D8E90C3E692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A0FF-1581-4A6A-ACF9-276D17A77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424F-91B3-4496-89E5-4D8E90C3E692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A0FF-1581-4A6A-ACF9-276D17A77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40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424F-91B3-4496-89E5-4D8E90C3E692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A0FF-1581-4A6A-ACF9-276D17A77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1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424F-91B3-4496-89E5-4D8E90C3E692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A0FF-1581-4A6A-ACF9-276D17A77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6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424F-91B3-4496-89E5-4D8E90C3E692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A0FF-1581-4A6A-ACF9-276D17A77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4424F-91B3-4496-89E5-4D8E90C3E692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BA0FF-1581-4A6A-ACF9-276D17A77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28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9.wmf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7.bin"/><Relationship Id="rId2" Type="http://schemas.openxmlformats.org/officeDocument/2006/relationships/tags" Target="../tags/tag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8.wmf"/><Relationship Id="rId5" Type="http://schemas.openxmlformats.org/officeDocument/2006/relationships/image" Target="../media/image20.png"/><Relationship Id="rId10" Type="http://schemas.openxmlformats.org/officeDocument/2006/relationships/oleObject" Target="../embeddings/oleObject16.bin"/><Relationship Id="rId4" Type="http://schemas.openxmlformats.org/officeDocument/2006/relationships/notesSlide" Target="../notesSlides/notesSlide8.xml"/><Relationship Id="rId9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21.png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4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29.jpeg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8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2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9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5.emf"/><Relationship Id="rId5" Type="http://schemas.openxmlformats.org/officeDocument/2006/relationships/image" Target="../media/image12.e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864482"/>
            <a:ext cx="9144000" cy="23876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The Slope-Formula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2400" y="2010304"/>
            <a:ext cx="9144000" cy="16557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Section 4.4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023" y="3217333"/>
            <a:ext cx="4448915" cy="322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0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Line 2"/>
          <p:cNvSpPr>
            <a:spLocks noChangeShapeType="1"/>
          </p:cNvSpPr>
          <p:nvPr/>
        </p:nvSpPr>
        <p:spPr bwMode="auto">
          <a:xfrm flipH="1">
            <a:off x="4648200" y="2895600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3429000" y="1524000"/>
            <a:ext cx="6813550" cy="5334000"/>
            <a:chOff x="1200" y="960"/>
            <a:chExt cx="4292" cy="3360"/>
          </a:xfrm>
        </p:grpSpPr>
        <p:sp>
          <p:nvSpPr>
            <p:cNvPr id="17426" name="Text Box 4"/>
            <p:cNvSpPr txBox="1">
              <a:spLocks noChangeArrowheads="1"/>
            </p:cNvSpPr>
            <p:nvPr/>
          </p:nvSpPr>
          <p:spPr bwMode="auto">
            <a:xfrm>
              <a:off x="5280" y="259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/>
                <a:t>x</a:t>
              </a:r>
            </a:p>
          </p:txBody>
        </p:sp>
        <p:sp>
          <p:nvSpPr>
            <p:cNvPr id="17427" name="Text Box 5"/>
            <p:cNvSpPr txBox="1">
              <a:spLocks noChangeArrowheads="1"/>
            </p:cNvSpPr>
            <p:nvPr/>
          </p:nvSpPr>
          <p:spPr bwMode="auto">
            <a:xfrm>
              <a:off x="3072" y="96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/>
                <a:t>y</a:t>
              </a:r>
            </a:p>
          </p:txBody>
        </p:sp>
        <p:grpSp>
          <p:nvGrpSpPr>
            <p:cNvPr id="17428" name="Group 6"/>
            <p:cNvGrpSpPr>
              <a:grpSpLocks/>
            </p:cNvGrpSpPr>
            <p:nvPr/>
          </p:nvGrpSpPr>
          <p:grpSpPr bwMode="auto">
            <a:xfrm>
              <a:off x="1392" y="1248"/>
              <a:ext cx="3840" cy="2880"/>
              <a:chOff x="1392" y="960"/>
              <a:chExt cx="3840" cy="2880"/>
            </a:xfrm>
          </p:grpSpPr>
          <p:grpSp>
            <p:nvGrpSpPr>
              <p:cNvPr id="17431" name="Group 7"/>
              <p:cNvGrpSpPr>
                <a:grpSpLocks/>
              </p:cNvGrpSpPr>
              <p:nvPr/>
            </p:nvGrpSpPr>
            <p:grpSpPr bwMode="auto">
              <a:xfrm>
                <a:off x="3312" y="1344"/>
                <a:ext cx="960" cy="960"/>
                <a:chOff x="1440" y="384"/>
                <a:chExt cx="960" cy="960"/>
              </a:xfrm>
            </p:grpSpPr>
            <p:grpSp>
              <p:nvGrpSpPr>
                <p:cNvPr id="17904" name="Group 8"/>
                <p:cNvGrpSpPr>
                  <a:grpSpLocks/>
                </p:cNvGrpSpPr>
                <p:nvPr/>
              </p:nvGrpSpPr>
              <p:grpSpPr bwMode="auto">
                <a:xfrm>
                  <a:off x="1440" y="1152"/>
                  <a:ext cx="960" cy="192"/>
                  <a:chOff x="1440" y="1152"/>
                  <a:chExt cx="960" cy="192"/>
                </a:xfrm>
              </p:grpSpPr>
              <p:sp>
                <p:nvSpPr>
                  <p:cNvPr id="17929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930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931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932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933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grpSp>
              <p:nvGrpSpPr>
                <p:cNvPr id="17905" name="Group 14"/>
                <p:cNvGrpSpPr>
                  <a:grpSpLocks/>
                </p:cNvGrpSpPr>
                <p:nvPr/>
              </p:nvGrpSpPr>
              <p:grpSpPr bwMode="auto">
                <a:xfrm>
                  <a:off x="1440" y="960"/>
                  <a:ext cx="960" cy="192"/>
                  <a:chOff x="1440" y="1152"/>
                  <a:chExt cx="960" cy="192"/>
                </a:xfrm>
              </p:grpSpPr>
              <p:sp>
                <p:nvSpPr>
                  <p:cNvPr id="17924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925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926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927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928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grpSp>
              <p:nvGrpSpPr>
                <p:cNvPr id="17906" name="Group 20"/>
                <p:cNvGrpSpPr>
                  <a:grpSpLocks/>
                </p:cNvGrpSpPr>
                <p:nvPr/>
              </p:nvGrpSpPr>
              <p:grpSpPr bwMode="auto">
                <a:xfrm>
                  <a:off x="1440" y="768"/>
                  <a:ext cx="960" cy="192"/>
                  <a:chOff x="1440" y="1152"/>
                  <a:chExt cx="960" cy="192"/>
                </a:xfrm>
              </p:grpSpPr>
              <p:sp>
                <p:nvSpPr>
                  <p:cNvPr id="17919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920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921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922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923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grpSp>
              <p:nvGrpSpPr>
                <p:cNvPr id="17907" name="Group 26"/>
                <p:cNvGrpSpPr>
                  <a:grpSpLocks/>
                </p:cNvGrpSpPr>
                <p:nvPr/>
              </p:nvGrpSpPr>
              <p:grpSpPr bwMode="auto">
                <a:xfrm>
                  <a:off x="1440" y="576"/>
                  <a:ext cx="960" cy="192"/>
                  <a:chOff x="1440" y="1152"/>
                  <a:chExt cx="960" cy="192"/>
                </a:xfrm>
              </p:grpSpPr>
              <p:sp>
                <p:nvSpPr>
                  <p:cNvPr id="17914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915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916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917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918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grpSp>
              <p:nvGrpSpPr>
                <p:cNvPr id="17908" name="Group 32"/>
                <p:cNvGrpSpPr>
                  <a:grpSpLocks/>
                </p:cNvGrpSpPr>
                <p:nvPr/>
              </p:nvGrpSpPr>
              <p:grpSpPr bwMode="auto">
                <a:xfrm>
                  <a:off x="1440" y="384"/>
                  <a:ext cx="960" cy="192"/>
                  <a:chOff x="1440" y="1152"/>
                  <a:chExt cx="960" cy="192"/>
                </a:xfrm>
              </p:grpSpPr>
              <p:sp>
                <p:nvSpPr>
                  <p:cNvPr id="17909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910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911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912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913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</p:grpSp>
          <p:grpSp>
            <p:nvGrpSpPr>
              <p:cNvPr id="17432" name="Group 38"/>
              <p:cNvGrpSpPr>
                <a:grpSpLocks/>
              </p:cNvGrpSpPr>
              <p:nvPr/>
            </p:nvGrpSpPr>
            <p:grpSpPr bwMode="auto">
              <a:xfrm>
                <a:off x="4272" y="1344"/>
                <a:ext cx="960" cy="960"/>
                <a:chOff x="1440" y="384"/>
                <a:chExt cx="960" cy="960"/>
              </a:xfrm>
            </p:grpSpPr>
            <p:grpSp>
              <p:nvGrpSpPr>
                <p:cNvPr id="17874" name="Group 39"/>
                <p:cNvGrpSpPr>
                  <a:grpSpLocks/>
                </p:cNvGrpSpPr>
                <p:nvPr/>
              </p:nvGrpSpPr>
              <p:grpSpPr bwMode="auto">
                <a:xfrm>
                  <a:off x="1440" y="1152"/>
                  <a:ext cx="960" cy="192"/>
                  <a:chOff x="1440" y="1152"/>
                  <a:chExt cx="960" cy="192"/>
                </a:xfrm>
              </p:grpSpPr>
              <p:sp>
                <p:nvSpPr>
                  <p:cNvPr id="17899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900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901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902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903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grpSp>
              <p:nvGrpSpPr>
                <p:cNvPr id="17875" name="Group 45"/>
                <p:cNvGrpSpPr>
                  <a:grpSpLocks/>
                </p:cNvGrpSpPr>
                <p:nvPr/>
              </p:nvGrpSpPr>
              <p:grpSpPr bwMode="auto">
                <a:xfrm>
                  <a:off x="1440" y="960"/>
                  <a:ext cx="960" cy="192"/>
                  <a:chOff x="1440" y="1152"/>
                  <a:chExt cx="960" cy="192"/>
                </a:xfrm>
              </p:grpSpPr>
              <p:sp>
                <p:nvSpPr>
                  <p:cNvPr id="17894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895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896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897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898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grpSp>
              <p:nvGrpSpPr>
                <p:cNvPr id="17876" name="Group 51"/>
                <p:cNvGrpSpPr>
                  <a:grpSpLocks/>
                </p:cNvGrpSpPr>
                <p:nvPr/>
              </p:nvGrpSpPr>
              <p:grpSpPr bwMode="auto">
                <a:xfrm>
                  <a:off x="1440" y="768"/>
                  <a:ext cx="960" cy="192"/>
                  <a:chOff x="1440" y="1152"/>
                  <a:chExt cx="960" cy="192"/>
                </a:xfrm>
              </p:grpSpPr>
              <p:sp>
                <p:nvSpPr>
                  <p:cNvPr id="17889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890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891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892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893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grpSp>
              <p:nvGrpSpPr>
                <p:cNvPr id="17877" name="Group 57"/>
                <p:cNvGrpSpPr>
                  <a:grpSpLocks/>
                </p:cNvGrpSpPr>
                <p:nvPr/>
              </p:nvGrpSpPr>
              <p:grpSpPr bwMode="auto">
                <a:xfrm>
                  <a:off x="1440" y="576"/>
                  <a:ext cx="960" cy="192"/>
                  <a:chOff x="1440" y="1152"/>
                  <a:chExt cx="960" cy="192"/>
                </a:xfrm>
              </p:grpSpPr>
              <p:sp>
                <p:nvSpPr>
                  <p:cNvPr id="17884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885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886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887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888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grpSp>
              <p:nvGrpSpPr>
                <p:cNvPr id="17878" name="Group 63"/>
                <p:cNvGrpSpPr>
                  <a:grpSpLocks/>
                </p:cNvGrpSpPr>
                <p:nvPr/>
              </p:nvGrpSpPr>
              <p:grpSpPr bwMode="auto">
                <a:xfrm>
                  <a:off x="1440" y="384"/>
                  <a:ext cx="960" cy="192"/>
                  <a:chOff x="1440" y="1152"/>
                  <a:chExt cx="960" cy="192"/>
                </a:xfrm>
              </p:grpSpPr>
              <p:sp>
                <p:nvSpPr>
                  <p:cNvPr id="17879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880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881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882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7883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</p:grpSp>
          <p:grpSp>
            <p:nvGrpSpPr>
              <p:cNvPr id="17433" name="Group 69"/>
              <p:cNvGrpSpPr>
                <a:grpSpLocks/>
              </p:cNvGrpSpPr>
              <p:nvPr/>
            </p:nvGrpSpPr>
            <p:grpSpPr bwMode="auto">
              <a:xfrm>
                <a:off x="3312" y="2880"/>
                <a:ext cx="1920" cy="960"/>
                <a:chOff x="480" y="384"/>
                <a:chExt cx="1920" cy="960"/>
              </a:xfrm>
            </p:grpSpPr>
            <p:grpSp>
              <p:nvGrpSpPr>
                <p:cNvPr id="17812" name="Group 70"/>
                <p:cNvGrpSpPr>
                  <a:grpSpLocks/>
                </p:cNvGrpSpPr>
                <p:nvPr/>
              </p:nvGrpSpPr>
              <p:grpSpPr bwMode="auto">
                <a:xfrm>
                  <a:off x="144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7844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869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70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71" name="Rectangl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72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73" name="Rectangl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845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864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65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66" name="Rectangl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67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68" name="Rectangl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846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859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60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61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62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63" name="Rectangl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847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854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55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56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57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58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848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849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50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51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52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53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7813" name="Group 101"/>
                <p:cNvGrpSpPr>
                  <a:grpSpLocks/>
                </p:cNvGrpSpPr>
                <p:nvPr/>
              </p:nvGrpSpPr>
              <p:grpSpPr bwMode="auto">
                <a:xfrm>
                  <a:off x="48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7814" name="Group 102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839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40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41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42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43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815" name="Group 108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834" name="Rectangle 1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35" name="Rectangle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36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37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38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816" name="Group 114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829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30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31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32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33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817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824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25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26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27" name="Rectangl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28" name="Rectangl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818" name="Group 126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819" name="Rectangle 1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20" name="Rectangl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21" name="Rectangl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22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23" name="Rectangle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7434" name="Group 132"/>
              <p:cNvGrpSpPr>
                <a:grpSpLocks/>
              </p:cNvGrpSpPr>
              <p:nvPr/>
            </p:nvGrpSpPr>
            <p:grpSpPr bwMode="auto">
              <a:xfrm>
                <a:off x="3312" y="2304"/>
                <a:ext cx="1920" cy="960"/>
                <a:chOff x="480" y="384"/>
                <a:chExt cx="1920" cy="960"/>
              </a:xfrm>
            </p:grpSpPr>
            <p:grpSp>
              <p:nvGrpSpPr>
                <p:cNvPr id="17750" name="Group 133"/>
                <p:cNvGrpSpPr>
                  <a:grpSpLocks/>
                </p:cNvGrpSpPr>
                <p:nvPr/>
              </p:nvGrpSpPr>
              <p:grpSpPr bwMode="auto">
                <a:xfrm>
                  <a:off x="144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7782" name="Group 134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807" name="Rectangl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08" name="Rectangle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09" name="Rectangle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10" name="Rectangle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11" name="Rectangle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783" name="Group 140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802" name="Rectangle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03" name="Rectangle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04" name="Rectangle 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05" name="Rectangle 1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06" name="Rectangle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784" name="Group 146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797" name="Rectangl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98" name="Rectangle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99" name="Rectangle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00" name="Rectangl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801" name="Rectangle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785" name="Group 152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792" name="Rectangle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93" name="Rectangle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94" name="Rectangle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95" name="Rectangle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96" name="Rectangle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786" name="Group 158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787" name="Rectangle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88" name="Rectangle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89" name="Rectangle 1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90" name="Rectangle 1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91" name="Rectangle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7751" name="Group 164"/>
                <p:cNvGrpSpPr>
                  <a:grpSpLocks/>
                </p:cNvGrpSpPr>
                <p:nvPr/>
              </p:nvGrpSpPr>
              <p:grpSpPr bwMode="auto">
                <a:xfrm>
                  <a:off x="48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7752" name="Group 165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777" name="Rectangle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78" name="Rectangle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79" name="Rectangle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80" name="Rectangle 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81" name="Rectangle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753" name="Group 171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772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73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74" name="Rectangle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75" name="Rectangle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76" name="Rectangle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754" name="Group 177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767" name="Rectangle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68" name="Rectangle 1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69" name="Rectangle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70" name="Rectangl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71" name="Rectangle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755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762" name="Rectangle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63" name="Rectangle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64" name="Rectangle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65" name="Rectangle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66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756" name="Group 189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757" name="Rectangle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58" name="Rectangle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59" name="Rectangle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60" name="Rectangle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61" name="Rectangle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7435" name="Group 195"/>
              <p:cNvGrpSpPr>
                <a:grpSpLocks/>
              </p:cNvGrpSpPr>
              <p:nvPr/>
            </p:nvGrpSpPr>
            <p:grpSpPr bwMode="auto">
              <a:xfrm>
                <a:off x="3312" y="960"/>
                <a:ext cx="1920" cy="960"/>
                <a:chOff x="480" y="384"/>
                <a:chExt cx="1920" cy="960"/>
              </a:xfrm>
            </p:grpSpPr>
            <p:grpSp>
              <p:nvGrpSpPr>
                <p:cNvPr id="17688" name="Group 196"/>
                <p:cNvGrpSpPr>
                  <a:grpSpLocks/>
                </p:cNvGrpSpPr>
                <p:nvPr/>
              </p:nvGrpSpPr>
              <p:grpSpPr bwMode="auto">
                <a:xfrm>
                  <a:off x="144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7720" name="Group 197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745" name="Rectangle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46" name="Rectangle 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47" name="Rectangle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48" name="Rectangle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49" name="Rectangle 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721" name="Group 203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740" name="Rectangle 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41" name="Rectangle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42" name="Rectangle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43" name="Rectangle 2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44" name="Rectangle 2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722" name="Group 209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735" name="Rectangle 2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36" name="Rectangle 2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37" name="Rectangle 2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38" name="Rectangle 2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39" name="Rectangle 2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723" name="Group 215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730" name="Rectangle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31" name="Rectangle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32" name="Rectangle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33" name="Rectangle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34" name="Rectangle 2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724" name="Group 221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725" name="Rectangle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26" name="Rectangle 2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27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28" name="Rectangle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29" name="Rectangle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7689" name="Group 227"/>
                <p:cNvGrpSpPr>
                  <a:grpSpLocks/>
                </p:cNvGrpSpPr>
                <p:nvPr/>
              </p:nvGrpSpPr>
              <p:grpSpPr bwMode="auto">
                <a:xfrm>
                  <a:off x="48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7690" name="Group 228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715" name="Rectangle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16" name="Rectangle 2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17" name="Rectangle 2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18" name="Rectangle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19" name="Rectangl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691" name="Group 234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710" name="Rectangle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11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12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13" name="Rectangle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14" name="Rectangle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692" name="Group 240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705" name="Rectangle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06" name="Rectangle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07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08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09" name="Rectangle 2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693" name="Group 246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700" name="Rectangle 2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01" name="Rectangle 2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02" name="Rectangle 2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03" name="Rectangl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704" name="Rectangle 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694" name="Group 252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695" name="Rectangl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96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97" name="Rectangle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98" name="Rectangl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99" name="Rectangle 2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7436" name="Group 258"/>
              <p:cNvGrpSpPr>
                <a:grpSpLocks/>
              </p:cNvGrpSpPr>
              <p:nvPr/>
            </p:nvGrpSpPr>
            <p:grpSpPr bwMode="auto">
              <a:xfrm>
                <a:off x="1392" y="2304"/>
                <a:ext cx="1920" cy="960"/>
                <a:chOff x="480" y="384"/>
                <a:chExt cx="1920" cy="960"/>
              </a:xfrm>
            </p:grpSpPr>
            <p:grpSp>
              <p:nvGrpSpPr>
                <p:cNvPr id="17626" name="Group 259"/>
                <p:cNvGrpSpPr>
                  <a:grpSpLocks/>
                </p:cNvGrpSpPr>
                <p:nvPr/>
              </p:nvGrpSpPr>
              <p:grpSpPr bwMode="auto">
                <a:xfrm>
                  <a:off x="144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7658" name="Group 260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683" name="Rectangl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84" name="Rectangle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85" name="Rectangle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86" name="Rectangle 2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87" name="Rectangle 2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659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678" name="Rectangl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79" name="Rectangle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80" name="Rectangl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81" name="Rectangl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82" name="Rectangle 2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660" name="Group 272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673" name="Rectangle 2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74" name="Rectangle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75" name="Rectangle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76" name="Rectangle 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77" name="Rectangle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661" name="Group 278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668" name="Rectangle 2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69" name="Rectangle 2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70" name="Rectangle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71" name="Rectangle 2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72" name="Rectangle 2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662" name="Group 284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663" name="Rectangle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64" name="Rectangle 2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65" name="Rectangle 2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66" name="Rectangle 2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67" name="Rectangle 2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7627" name="Group 290"/>
                <p:cNvGrpSpPr>
                  <a:grpSpLocks/>
                </p:cNvGrpSpPr>
                <p:nvPr/>
              </p:nvGrpSpPr>
              <p:grpSpPr bwMode="auto">
                <a:xfrm>
                  <a:off x="48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7628" name="Group 291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653" name="Rectangle 2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54" name="Rectangle 2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55" name="Rectangle 2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56" name="Rectangle 2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57" name="Rectangle 2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629" name="Group 297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648" name="Rectangle 2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49" name="Rectangle 2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50" name="Rectangle 3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51" name="Rectangle 3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52" name="Rectangle 3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630" name="Group 303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643" name="Rectangle 3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44" name="Rectangle 3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45" name="Rectangle 3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46" name="Rectangle 3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47" name="Rectangle 3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631" name="Group 309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638" name="Rectangle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39" name="Rectangle 3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40" name="Rectangle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41" name="Rectangle 3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42" name="Rectangle 3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632" name="Group 315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633" name="Rectangle 3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34" name="Rectangle 3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35" name="Rectangle 3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36" name="Rectangle 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37" name="Rectangle 3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7437" name="Group 321"/>
              <p:cNvGrpSpPr>
                <a:grpSpLocks/>
              </p:cNvGrpSpPr>
              <p:nvPr/>
            </p:nvGrpSpPr>
            <p:grpSpPr bwMode="auto">
              <a:xfrm>
                <a:off x="1392" y="2880"/>
                <a:ext cx="1920" cy="960"/>
                <a:chOff x="480" y="384"/>
                <a:chExt cx="1920" cy="960"/>
              </a:xfrm>
            </p:grpSpPr>
            <p:grpSp>
              <p:nvGrpSpPr>
                <p:cNvPr id="17564" name="Group 322"/>
                <p:cNvGrpSpPr>
                  <a:grpSpLocks/>
                </p:cNvGrpSpPr>
                <p:nvPr/>
              </p:nvGrpSpPr>
              <p:grpSpPr bwMode="auto">
                <a:xfrm>
                  <a:off x="144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7596" name="Group 323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621" name="Rectangle 3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22" name="Rectangle 3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23" name="Rectangle 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24" name="Rectangle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25" name="Rectangle 3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597" name="Group 329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616" name="Rectangle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17" name="Rectangle 3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18" name="Rectangle 3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19" name="Rectangle 3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20" name="Rectangle 3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598" name="Group 335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611" name="Rectangle 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12" name="Rectangle 3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13" name="Rectangle 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14" name="Rectangle 3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15" name="Rectangle 3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599" name="Group 341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606" name="Rectangle 3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07" name="Rectangle 3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08" name="Rectangle 3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09" name="Rectangle 3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10" name="Rectangle 3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600" name="Group 347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601" name="Rectangle 3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02" name="Rectangle 3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03" name="Rectangle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04" name="Rectangle 3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605" name="Rectangle 3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7565" name="Group 353"/>
                <p:cNvGrpSpPr>
                  <a:grpSpLocks/>
                </p:cNvGrpSpPr>
                <p:nvPr/>
              </p:nvGrpSpPr>
              <p:grpSpPr bwMode="auto">
                <a:xfrm>
                  <a:off x="48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7566" name="Group 354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591" name="Rectangle 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93" name="Rectangle 3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94" name="Rectangle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95" name="Rectangle 3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567" name="Group 360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586" name="Rectangle 3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87" name="Rectangle 3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88" name="Rectangle 3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89" name="Rectangle 3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90" name="Rectangle 3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568" name="Group 366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581" name="Rectangle 3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82" name="Rectangle 3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83" name="Rectangle 3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84" name="Rectangle 3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85" name="Rectangle 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569" name="Group 372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576" name="Rectangle 3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77" name="Rectangle 3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78" name="Rectangle 3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79" name="Rectangle 3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80" name="Rectangle 3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570" name="Group 378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571" name="Rectangle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72" name="Rectangle 3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73" name="Rectangle 3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74" name="Rectangle 3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75" name="Rectangle 3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7438" name="Group 384"/>
              <p:cNvGrpSpPr>
                <a:grpSpLocks/>
              </p:cNvGrpSpPr>
              <p:nvPr/>
            </p:nvGrpSpPr>
            <p:grpSpPr bwMode="auto">
              <a:xfrm>
                <a:off x="1392" y="1344"/>
                <a:ext cx="1920" cy="960"/>
                <a:chOff x="480" y="384"/>
                <a:chExt cx="1920" cy="960"/>
              </a:xfrm>
            </p:grpSpPr>
            <p:grpSp>
              <p:nvGrpSpPr>
                <p:cNvPr id="17502" name="Group 385"/>
                <p:cNvGrpSpPr>
                  <a:grpSpLocks/>
                </p:cNvGrpSpPr>
                <p:nvPr/>
              </p:nvGrpSpPr>
              <p:grpSpPr bwMode="auto">
                <a:xfrm>
                  <a:off x="144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7534" name="Group 386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559" name="Rectangle 3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60" name="Rectangle 3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61" name="Rectangle 3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62" name="Rectangle 3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63" name="Rectangle 3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535" name="Group 392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554" name="Rectangle 3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55" name="Rectangle 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56" name="Rectangle 3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57" name="Rectangle 3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58" name="Rectangle 3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536" name="Group 398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549" name="Rectangle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50" name="Rectangle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51" name="Rectangle 4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52" name="Rectangle 4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53" name="Rectangle 4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537" name="Group 404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544" name="Rectangle 4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45" name="Rectangle 4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46" name="Rectangle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47" name="Rectangle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48" name="Rectangle 4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538" name="Group 410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539" name="Rectangle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40" name="Rectangle 4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41" name="Rectangle 4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42" name="Rectangle 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43" name="Rectangle 4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7503" name="Group 416"/>
                <p:cNvGrpSpPr>
                  <a:grpSpLocks/>
                </p:cNvGrpSpPr>
                <p:nvPr/>
              </p:nvGrpSpPr>
              <p:grpSpPr bwMode="auto">
                <a:xfrm>
                  <a:off x="48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7504" name="Group 417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529" name="Rectangle 4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30" name="Rectangle 4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31" name="Rectangle 4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32" name="Rectangle 4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33" name="Rectangle 4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505" name="Group 423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524" name="Rectangle 4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25" name="Rectangle 4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26" name="Rectangle 4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27" name="Rectangle 4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28" name="Rectangle 4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506" name="Group 429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519" name="Rectangle 4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20" name="Rectangle 4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21" name="Rectangle 4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22" name="Rectangle 4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23" name="Rectangle 4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507" name="Group 435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514" name="Rectangle 4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15" name="Rectangle 4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16" name="Rectangle 4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17" name="Rectangle 4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18" name="Rectangle 4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508" name="Group 441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509" name="Rectangle 4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10" name="Rectangle 4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11" name="Rectangle 4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12" name="Rectangle 4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13" name="Rectangle 4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7439" name="Group 447"/>
              <p:cNvGrpSpPr>
                <a:grpSpLocks/>
              </p:cNvGrpSpPr>
              <p:nvPr/>
            </p:nvGrpSpPr>
            <p:grpSpPr bwMode="auto">
              <a:xfrm>
                <a:off x="1392" y="960"/>
                <a:ext cx="1920" cy="960"/>
                <a:chOff x="480" y="384"/>
                <a:chExt cx="1920" cy="960"/>
              </a:xfrm>
            </p:grpSpPr>
            <p:grpSp>
              <p:nvGrpSpPr>
                <p:cNvPr id="17440" name="Group 448"/>
                <p:cNvGrpSpPr>
                  <a:grpSpLocks/>
                </p:cNvGrpSpPr>
                <p:nvPr/>
              </p:nvGrpSpPr>
              <p:grpSpPr bwMode="auto">
                <a:xfrm>
                  <a:off x="144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7472" name="Group 449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497" name="Rectangle 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98" name="Rectangle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99" name="Rectangle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00" name="Rectangle 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501" name="Rectangle 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473" name="Group 455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492" name="Rectangle 4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93" name="Rectangle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94" name="Rectangle 4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95" name="Rectangle 4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96" name="Rectangle 4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474" name="Group 461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487" name="Rectangle 4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88" name="Rectangle 4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89" name="Rectangle 4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90" name="Rectangle 4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91" name="Rectangle 4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475" name="Group 467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482" name="Rectangle 4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83" name="Rectangle 4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84" name="Rectangle 4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85" name="Rectangle 4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86" name="Rectangle 4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476" name="Group 473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477" name="Rectangle 4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78" name="Rectangle 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79" name="Rectangle 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80" name="Rectangle 4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81" name="Rectangle 4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7441" name="Group 479"/>
                <p:cNvGrpSpPr>
                  <a:grpSpLocks/>
                </p:cNvGrpSpPr>
                <p:nvPr/>
              </p:nvGrpSpPr>
              <p:grpSpPr bwMode="auto">
                <a:xfrm>
                  <a:off x="48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7442" name="Group 480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467" name="Rectangle 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68" name="Rectangle 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69" name="Rectangle 4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70" name="Rectangle 4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71" name="Rectangle 4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443" name="Group 486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462" name="Rectangle 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63" name="Rectangle 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64" name="Rectangle 4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65" name="Rectangle 4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66" name="Rectangle 4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444" name="Group 492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457" name="Rectangle 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58" name="Rectangle 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59" name="Rectangle 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60" name="Rectangle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61" name="Rectangle 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445" name="Group 498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452" name="Rectangle 4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53" name="Rectangle 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54" name="Rectangle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55" name="Rectangle 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56" name="Rectangle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7446" name="Group 504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7447" name="Rectangle 5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48" name="Rectangle 5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49" name="Rectangle 5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50" name="Rectangle 5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7451" name="Rectangle 5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17429" name="Line 510"/>
            <p:cNvSpPr>
              <a:spLocks noChangeShapeType="1"/>
            </p:cNvSpPr>
            <p:nvPr/>
          </p:nvSpPr>
          <p:spPr bwMode="auto">
            <a:xfrm>
              <a:off x="1200" y="2592"/>
              <a:ext cx="427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0" name="Line 511"/>
            <p:cNvSpPr>
              <a:spLocks noChangeShapeType="1"/>
            </p:cNvSpPr>
            <p:nvPr/>
          </p:nvSpPr>
          <p:spPr bwMode="auto">
            <a:xfrm flipV="1">
              <a:off x="3312" y="1008"/>
              <a:ext cx="0" cy="331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1888" name="Rectangle 512"/>
          <p:cNvSpPr>
            <a:spLocks noChangeArrowheads="1"/>
          </p:cNvSpPr>
          <p:nvPr/>
        </p:nvSpPr>
        <p:spPr bwMode="auto">
          <a:xfrm>
            <a:off x="2286000" y="4572000"/>
            <a:ext cx="4038600" cy="1600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sz="4400" b="1"/>
          </a:p>
        </p:txBody>
      </p:sp>
      <p:sp>
        <p:nvSpPr>
          <p:cNvPr id="101889" name="Oval 513"/>
          <p:cNvSpPr>
            <a:spLocks noChangeArrowheads="1"/>
          </p:cNvSpPr>
          <p:nvPr/>
        </p:nvSpPr>
        <p:spPr bwMode="auto">
          <a:xfrm>
            <a:off x="5791200" y="28194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01890" name="Line 514"/>
          <p:cNvSpPr>
            <a:spLocks noChangeShapeType="1"/>
          </p:cNvSpPr>
          <p:nvPr/>
        </p:nvSpPr>
        <p:spPr bwMode="auto">
          <a:xfrm flipH="1">
            <a:off x="5943600" y="2895600"/>
            <a:ext cx="2362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891" name="Oval 515"/>
          <p:cNvSpPr>
            <a:spLocks noChangeArrowheads="1"/>
          </p:cNvSpPr>
          <p:nvPr/>
        </p:nvSpPr>
        <p:spPr bwMode="auto">
          <a:xfrm>
            <a:off x="8229600" y="28194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01892" name="Text Box 516"/>
          <p:cNvSpPr txBox="1">
            <a:spLocks noChangeArrowheads="1"/>
          </p:cNvSpPr>
          <p:nvPr/>
        </p:nvSpPr>
        <p:spPr bwMode="auto">
          <a:xfrm>
            <a:off x="2286000" y="4645026"/>
            <a:ext cx="1087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4000">
                <a:solidFill>
                  <a:schemeClr val="hlink"/>
                </a:solidFill>
              </a:rPr>
              <a:t>Rise</a:t>
            </a:r>
          </a:p>
        </p:txBody>
      </p:sp>
      <p:sp>
        <p:nvSpPr>
          <p:cNvPr id="101893" name="Text Box 517"/>
          <p:cNvSpPr txBox="1">
            <a:spLocks noChangeArrowheads="1"/>
          </p:cNvSpPr>
          <p:nvPr/>
        </p:nvSpPr>
        <p:spPr bwMode="auto">
          <a:xfrm>
            <a:off x="2378075" y="5334001"/>
            <a:ext cx="1030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4000">
                <a:solidFill>
                  <a:srgbClr val="6600CC"/>
                </a:solidFill>
              </a:rPr>
              <a:t>Run</a:t>
            </a:r>
          </a:p>
        </p:txBody>
      </p:sp>
      <p:sp>
        <p:nvSpPr>
          <p:cNvPr id="101894" name="Line 518"/>
          <p:cNvSpPr>
            <a:spLocks noChangeShapeType="1"/>
          </p:cNvSpPr>
          <p:nvPr/>
        </p:nvSpPr>
        <p:spPr bwMode="auto">
          <a:xfrm>
            <a:off x="2362200" y="5334000"/>
            <a:ext cx="121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895" name="Text Box 519"/>
          <p:cNvSpPr txBox="1">
            <a:spLocks noChangeArrowheads="1"/>
          </p:cNvSpPr>
          <p:nvPr/>
        </p:nvSpPr>
        <p:spPr bwMode="auto">
          <a:xfrm>
            <a:off x="4038600" y="4648201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40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101896" name="Text Box 520"/>
          <p:cNvSpPr txBox="1">
            <a:spLocks noChangeArrowheads="1"/>
          </p:cNvSpPr>
          <p:nvPr/>
        </p:nvSpPr>
        <p:spPr bwMode="auto">
          <a:xfrm>
            <a:off x="4054476" y="5334001"/>
            <a:ext cx="608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4000">
                <a:solidFill>
                  <a:srgbClr val="6600CC"/>
                </a:solidFill>
              </a:rPr>
              <a:t>-8</a:t>
            </a:r>
          </a:p>
        </p:txBody>
      </p:sp>
      <p:sp>
        <p:nvSpPr>
          <p:cNvPr id="101897" name="Line 521"/>
          <p:cNvSpPr>
            <a:spLocks noChangeShapeType="1"/>
          </p:cNvSpPr>
          <p:nvPr/>
        </p:nvSpPr>
        <p:spPr bwMode="auto">
          <a:xfrm flipV="1">
            <a:off x="4038601" y="5334001"/>
            <a:ext cx="517525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898" name="Text Box 522"/>
          <p:cNvSpPr txBox="1">
            <a:spLocks noChangeArrowheads="1"/>
          </p:cNvSpPr>
          <p:nvPr/>
        </p:nvSpPr>
        <p:spPr bwMode="auto">
          <a:xfrm>
            <a:off x="5105401" y="4953000"/>
            <a:ext cx="1152525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4000"/>
              <a:t>Zero</a:t>
            </a:r>
          </a:p>
        </p:txBody>
      </p:sp>
      <p:sp>
        <p:nvSpPr>
          <p:cNvPr id="101899" name="Text Box 523"/>
          <p:cNvSpPr txBox="1">
            <a:spLocks noChangeArrowheads="1"/>
          </p:cNvSpPr>
          <p:nvPr/>
        </p:nvSpPr>
        <p:spPr bwMode="auto">
          <a:xfrm>
            <a:off x="3581400" y="51054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/>
              <a:t>=</a:t>
            </a:r>
          </a:p>
        </p:txBody>
      </p:sp>
      <p:sp>
        <p:nvSpPr>
          <p:cNvPr id="101900" name="Text Box 524"/>
          <p:cNvSpPr txBox="1">
            <a:spLocks noChangeArrowheads="1"/>
          </p:cNvSpPr>
          <p:nvPr/>
        </p:nvSpPr>
        <p:spPr bwMode="auto">
          <a:xfrm>
            <a:off x="4648200" y="51054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/>
              <a:t>=</a:t>
            </a:r>
          </a:p>
        </p:txBody>
      </p:sp>
      <p:sp>
        <p:nvSpPr>
          <p:cNvPr id="101901" name="Rectangle 525"/>
          <p:cNvSpPr>
            <a:spLocks noChangeArrowheads="1"/>
          </p:cNvSpPr>
          <p:nvPr/>
        </p:nvSpPr>
        <p:spPr bwMode="auto">
          <a:xfrm>
            <a:off x="1524000" y="45720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kumimoji="1" lang="en-US" sz="4000" b="1" i="1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Find the slope between (5, 4) and (-3, 4).</a:t>
            </a:r>
          </a:p>
        </p:txBody>
      </p:sp>
    </p:spTree>
    <p:extLst>
      <p:ext uri="{BB962C8B-B14F-4D97-AF65-F5344CB8AC3E}">
        <p14:creationId xmlns:p14="http://schemas.microsoft.com/office/powerpoint/2010/main" val="95300650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01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1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1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1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1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1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1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1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1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1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1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1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1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1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1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1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1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1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1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1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/>
      <p:bldP spid="101888" grpId="0" animBg="1" autoUpdateAnimBg="0"/>
      <p:bldP spid="101889" grpId="0" animBg="1"/>
      <p:bldP spid="101890" grpId="0" animBg="1"/>
      <p:bldP spid="101891" grpId="0" animBg="1"/>
      <p:bldP spid="101892" grpId="0" autoUpdateAnimBg="0"/>
      <p:bldP spid="101893" grpId="0" autoUpdateAnimBg="0"/>
      <p:bldP spid="101894" grpId="0" animBg="1"/>
      <p:bldP spid="101895" grpId="0" autoUpdateAnimBg="0"/>
      <p:bldP spid="101896" grpId="0" autoUpdateAnimBg="0"/>
      <p:bldP spid="101897" grpId="0" animBg="1"/>
      <p:bldP spid="101898" grpId="0" animBg="1" autoUpdateAnimBg="0"/>
      <p:bldP spid="101899" grpId="0" autoUpdateAnimBg="0"/>
      <p:bldP spid="10190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13307" y="5181600"/>
            <a:ext cx="1611049" cy="1572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Rectangle 12"/>
          <p:cNvSpPr>
            <a:spLocks noChangeArrowheads="1"/>
          </p:cNvSpPr>
          <p:nvPr/>
        </p:nvSpPr>
        <p:spPr bwMode="auto">
          <a:xfrm>
            <a:off x="1371600" y="4040717"/>
            <a:ext cx="9144000" cy="1973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3600" dirty="0" smtClean="0"/>
              <a:t>Pick two points on the line.</a:t>
            </a:r>
          </a:p>
          <a:p>
            <a:pPr algn="ctr">
              <a:spcBef>
                <a:spcPct val="20000"/>
              </a:spcBef>
            </a:pPr>
            <a:r>
              <a:rPr lang="en-US" sz="3600" dirty="0" smtClean="0"/>
              <a:t>(-2, -2) and (4, 1)</a:t>
            </a:r>
          </a:p>
          <a:p>
            <a:pPr algn="ctr">
              <a:spcBef>
                <a:spcPct val="20000"/>
              </a:spcBef>
            </a:pPr>
            <a:endParaRPr lang="en-US" sz="3600" dirty="0"/>
          </a:p>
        </p:txBody>
      </p:sp>
      <p:pic>
        <p:nvPicPr>
          <p:cNvPr id="614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623" y="1143000"/>
            <a:ext cx="6138863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15"/>
          <p:cNvSpPr>
            <a:spLocks noChangeArrowheads="1"/>
          </p:cNvSpPr>
          <p:nvPr/>
        </p:nvSpPr>
        <p:spPr bwMode="auto">
          <a:xfrm>
            <a:off x="462844" y="304800"/>
            <a:ext cx="10052756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sz="4400" dirty="0" smtClean="0">
                <a:solidFill>
                  <a:schemeClr val="tx2"/>
                </a:solidFill>
              </a:rPr>
              <a:t>Example 4: Determine </a:t>
            </a:r>
            <a:r>
              <a:rPr lang="en-US" sz="4400" dirty="0">
                <a:solidFill>
                  <a:schemeClr val="tx2"/>
                </a:solidFill>
              </a:rPr>
              <a:t>the slope of the line.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746507"/>
              </p:ext>
            </p:extLst>
          </p:nvPr>
        </p:nvGraphicFramePr>
        <p:xfrm>
          <a:off x="1567128" y="5311069"/>
          <a:ext cx="2478088" cy="145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Equation" r:id="rId6" imgW="749160" imgH="431640" progId="Equation.3">
                  <p:embed/>
                </p:oleObj>
              </mc:Choice>
              <mc:Fallback>
                <p:oleObj name="Equation" r:id="rId6" imgW="749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7128" y="5311069"/>
                        <a:ext cx="2478088" cy="145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941206"/>
              </p:ext>
            </p:extLst>
          </p:nvPr>
        </p:nvGraphicFramePr>
        <p:xfrm>
          <a:off x="4613716" y="5375362"/>
          <a:ext cx="2352675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quation" r:id="rId8" imgW="711000" imgH="393480" progId="Equation.3">
                  <p:embed/>
                </p:oleObj>
              </mc:Choice>
              <mc:Fallback>
                <p:oleObj name="Equation" r:id="rId8" imgW="711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3716" y="5375362"/>
                        <a:ext cx="2352675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970863"/>
              </p:ext>
            </p:extLst>
          </p:nvPr>
        </p:nvGraphicFramePr>
        <p:xfrm>
          <a:off x="7717543" y="5428368"/>
          <a:ext cx="1344612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Equation" r:id="rId10" imgW="406080" imgH="393480" progId="Equation.3">
                  <p:embed/>
                </p:oleObj>
              </mc:Choice>
              <mc:Fallback>
                <p:oleObj name="Equation" r:id="rId10" imgW="406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7543" y="5428368"/>
                        <a:ext cx="1344612" cy="1325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204043"/>
              </p:ext>
            </p:extLst>
          </p:nvPr>
        </p:nvGraphicFramePr>
        <p:xfrm>
          <a:off x="9911113" y="5317430"/>
          <a:ext cx="1387475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Equation" r:id="rId12" imgW="419040" imgH="393480" progId="Equation.3">
                  <p:embed/>
                </p:oleObj>
              </mc:Choice>
              <mc:Fallback>
                <p:oleObj name="Equation" r:id="rId12" imgW="419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11113" y="5317430"/>
                        <a:ext cx="1387475" cy="1325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008606863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PQuestion"/>
          <p:cNvSpPr>
            <a:spLocks noGrp="1" noChangeArrowheads="1"/>
          </p:cNvSpPr>
          <p:nvPr>
            <p:ph type="title"/>
          </p:nvPr>
        </p:nvSpPr>
        <p:spPr>
          <a:xfrm>
            <a:off x="361244" y="304800"/>
            <a:ext cx="10078156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 smtClean="0"/>
              <a:t>Example </a:t>
            </a:r>
            <a:r>
              <a:rPr lang="en-US" altLang="en-US" sz="4000" dirty="0" smtClean="0"/>
              <a:t>4: </a:t>
            </a:r>
            <a:r>
              <a:rPr lang="en-US" altLang="en-US" sz="4000" dirty="0" smtClean="0"/>
              <a:t>Determine </a:t>
            </a:r>
            <a:r>
              <a:rPr lang="en-US" altLang="en-US" sz="4000" dirty="0"/>
              <a:t>the slope of the line shown.</a:t>
            </a:r>
            <a:endParaRPr lang="en-US" sz="4000" dirty="0"/>
          </a:p>
        </p:txBody>
      </p:sp>
      <p:pic>
        <p:nvPicPr>
          <p:cNvPr id="1229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371600"/>
            <a:ext cx="2197100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81200" y="1828800"/>
            <a:ext cx="2133600" cy="25146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mtClean="0"/>
              <a:t>-2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-½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½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2</a:t>
            </a:r>
          </a:p>
        </p:txBody>
      </p:sp>
      <p:sp>
        <p:nvSpPr>
          <p:cNvPr id="100466" name="CorShape1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10800000">
            <a:off x="1747838" y="1971675"/>
            <a:ext cx="292100" cy="292100"/>
          </a:xfrm>
          <a:custGeom>
            <a:avLst/>
            <a:gdLst>
              <a:gd name="T0" fmla="*/ 816 w 960"/>
              <a:gd name="T1" fmla="*/ 672 h 1104"/>
              <a:gd name="T2" fmla="*/ 960 w 960"/>
              <a:gd name="T3" fmla="*/ 336 h 1104"/>
              <a:gd name="T4" fmla="*/ 576 w 960"/>
              <a:gd name="T5" fmla="*/ 0 h 1104"/>
              <a:gd name="T6" fmla="*/ 0 w 960"/>
              <a:gd name="T7" fmla="*/ 912 h 1104"/>
              <a:gd name="T8" fmla="*/ 0 w 960"/>
              <a:gd name="T9" fmla="*/ 1104 h 1104"/>
              <a:gd name="T10" fmla="*/ 624 w 960"/>
              <a:gd name="T11" fmla="*/ 336 h 1104"/>
              <a:gd name="T12" fmla="*/ 816 w 960"/>
              <a:gd name="T13" fmla="*/ 672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686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6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/>
              <a:t>5</a:t>
            </a:r>
            <a:r>
              <a:rPr lang="en-US" dirty="0" smtClean="0"/>
              <a:t>: </a:t>
            </a:r>
            <a:r>
              <a:rPr lang="en-US" dirty="0" smtClean="0"/>
              <a:t>Find the slope of the linear relationship.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047363"/>
              </p:ext>
            </p:extLst>
          </p:nvPr>
        </p:nvGraphicFramePr>
        <p:xfrm>
          <a:off x="1752598" y="1995311"/>
          <a:ext cx="7010402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486"/>
                <a:gridCol w="1001486"/>
                <a:gridCol w="1001486"/>
                <a:gridCol w="1001486"/>
                <a:gridCol w="1001486"/>
                <a:gridCol w="1001486"/>
                <a:gridCol w="1001486"/>
              </a:tblGrid>
              <a:tr h="605395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x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8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17</a:t>
                      </a:r>
                      <a:endParaRPr lang="en-US" sz="3200" dirty="0"/>
                    </a:p>
                  </a:txBody>
                  <a:tcPr/>
                </a:tc>
              </a:tr>
              <a:tr h="613805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17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29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35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1371600" y="3492077"/>
            <a:ext cx="9144000" cy="1973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3600" dirty="0" smtClean="0"/>
              <a:t>Pick two points from the table.</a:t>
            </a:r>
          </a:p>
          <a:p>
            <a:pPr algn="ctr">
              <a:spcBef>
                <a:spcPct val="20000"/>
              </a:spcBef>
            </a:pPr>
            <a:r>
              <a:rPr lang="en-US" sz="3600" dirty="0" smtClean="0"/>
              <a:t>(2, 5) and (5, 11)</a:t>
            </a:r>
          </a:p>
          <a:p>
            <a:pPr algn="ctr">
              <a:spcBef>
                <a:spcPct val="20000"/>
              </a:spcBef>
            </a:pPr>
            <a:endParaRPr lang="en-US" sz="3600" dirty="0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247697"/>
              </p:ext>
            </p:extLst>
          </p:nvPr>
        </p:nvGraphicFramePr>
        <p:xfrm>
          <a:off x="1567128" y="5311069"/>
          <a:ext cx="2478088" cy="145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Equation" r:id="rId3" imgW="749160" imgH="431640" progId="Equation.3">
                  <p:embed/>
                </p:oleObj>
              </mc:Choice>
              <mc:Fallback>
                <p:oleObj name="Equation" r:id="rId3" imgW="749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7128" y="5311069"/>
                        <a:ext cx="2478088" cy="145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825219"/>
              </p:ext>
            </p:extLst>
          </p:nvPr>
        </p:nvGraphicFramePr>
        <p:xfrm>
          <a:off x="4695825" y="5375275"/>
          <a:ext cx="2185988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Equation" r:id="rId5" imgW="660240" imgH="393480" progId="Equation.3">
                  <p:embed/>
                </p:oleObj>
              </mc:Choice>
              <mc:Fallback>
                <p:oleObj name="Equation" r:id="rId5" imgW="660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5825" y="5375275"/>
                        <a:ext cx="2185988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219303"/>
              </p:ext>
            </p:extLst>
          </p:nvPr>
        </p:nvGraphicFramePr>
        <p:xfrm>
          <a:off x="7658100" y="5311775"/>
          <a:ext cx="1344613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7" imgW="406080" imgH="393480" progId="Equation.3">
                  <p:embed/>
                </p:oleObj>
              </mc:Choice>
              <mc:Fallback>
                <p:oleObj name="Equation" r:id="rId7" imgW="406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8100" y="5311775"/>
                        <a:ext cx="1344613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008105"/>
              </p:ext>
            </p:extLst>
          </p:nvPr>
        </p:nvGraphicFramePr>
        <p:xfrm>
          <a:off x="9952038" y="5681663"/>
          <a:ext cx="1303337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9" imgW="393480" imgH="177480" progId="Equation.3">
                  <p:embed/>
                </p:oleObj>
              </mc:Choice>
              <mc:Fallback>
                <p:oleObj name="Equation" r:id="rId9" imgW="3934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2038" y="5681663"/>
                        <a:ext cx="1303337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9813307" y="5181600"/>
            <a:ext cx="1611049" cy="1572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6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26865"/>
          </a:xfrm>
        </p:spPr>
        <p:txBody>
          <a:bodyPr>
            <a:normAutofit/>
          </a:bodyPr>
          <a:lstStyle/>
          <a:p>
            <a:r>
              <a:rPr lang="en-US" dirty="0" smtClean="0"/>
              <a:t>Homework: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Slope: Two-Point Formula Worksheet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29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 smtClean="0"/>
              <a:t>Now (</a:t>
            </a:r>
            <a:r>
              <a:rPr lang="en-US" dirty="0" smtClean="0"/>
              <a:t>5 minutes</a:t>
            </a:r>
            <a:r>
              <a:rPr lang="en-US" dirty="0" smtClean="0"/>
              <a:t>):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863" y="2105518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Describe similarities and differences between each method of finding the slope: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Counting the rise over run </a:t>
            </a:r>
            <a:r>
              <a:rPr lang="en-US" sz="3600" b="1" dirty="0" smtClean="0"/>
              <a:t>vs.</a:t>
            </a:r>
            <a:r>
              <a:rPr lang="en-US" sz="3600" dirty="0" smtClean="0"/>
              <a:t> The slope formula</a:t>
            </a:r>
          </a:p>
        </p:txBody>
      </p:sp>
    </p:spTree>
    <p:extLst>
      <p:ext uri="{BB962C8B-B14F-4D97-AF65-F5344CB8AC3E}">
        <p14:creationId xmlns:p14="http://schemas.microsoft.com/office/powerpoint/2010/main" val="348327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World Connection: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-125730" y="3830538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In the real world, the slope is the rate of change.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Finding the slope can give you information about how a quantity is changing.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720" y="134076"/>
            <a:ext cx="4103370" cy="3610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73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54965"/>
            <a:ext cx="10515600" cy="1325563"/>
          </a:xfrm>
        </p:spPr>
        <p:txBody>
          <a:bodyPr/>
          <a:lstStyle/>
          <a:p>
            <a:r>
              <a:rPr lang="en-US" smtClean="0"/>
              <a:t>Example 6: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365760" y="549204"/>
            <a:ext cx="1219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graph shows the average electricity costs (in dollars) for operating a refrigerator for several months. </a:t>
            </a:r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a) Find the slope of the line.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91671" y="2080697"/>
            <a:ext cx="3006090" cy="2569323"/>
          </a:xfrm>
          <a:prstGeom prst="rect">
            <a:avLst/>
          </a:prstGeom>
        </p:spPr>
      </p:pic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299412"/>
              </p:ext>
            </p:extLst>
          </p:nvPr>
        </p:nvGraphicFramePr>
        <p:xfrm>
          <a:off x="1567128" y="5311069"/>
          <a:ext cx="2478088" cy="145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Equation" r:id="rId4" imgW="749160" imgH="431640" progId="Equation.3">
                  <p:embed/>
                </p:oleObj>
              </mc:Choice>
              <mc:Fallback>
                <p:oleObj name="Equation" r:id="rId4" imgW="749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7128" y="5311069"/>
                        <a:ext cx="2478088" cy="145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605897"/>
              </p:ext>
            </p:extLst>
          </p:nvPr>
        </p:nvGraphicFramePr>
        <p:xfrm>
          <a:off x="4035425" y="5478463"/>
          <a:ext cx="2522538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Equation" r:id="rId6" imgW="761760" imgH="393480" progId="Equation.3">
                  <p:embed/>
                </p:oleObj>
              </mc:Choice>
              <mc:Fallback>
                <p:oleObj name="Equation" r:id="rId6" imgW="761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5425" y="5478463"/>
                        <a:ext cx="2522538" cy="1325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6194220"/>
              </p:ext>
            </p:extLst>
          </p:nvPr>
        </p:nvGraphicFramePr>
        <p:xfrm>
          <a:off x="7138988" y="5551488"/>
          <a:ext cx="1555750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Equation" r:id="rId8" imgW="469800" imgH="393480" progId="Equation.3">
                  <p:embed/>
                </p:oleObj>
              </mc:Choice>
              <mc:Fallback>
                <p:oleObj name="Equation" r:id="rId8" imgW="469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8988" y="5551488"/>
                        <a:ext cx="1555750" cy="1325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637981"/>
              </p:ext>
            </p:extLst>
          </p:nvPr>
        </p:nvGraphicFramePr>
        <p:xfrm>
          <a:off x="9972675" y="5681663"/>
          <a:ext cx="1260475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Equation" r:id="rId10" imgW="380880" imgH="177480" progId="Equation.3">
                  <p:embed/>
                </p:oleObj>
              </mc:Choice>
              <mc:Fallback>
                <p:oleObj name="Equation" r:id="rId10" imgW="3808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72675" y="5681663"/>
                        <a:ext cx="1260475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9813307" y="5181600"/>
            <a:ext cx="1611049" cy="1572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0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54965"/>
            <a:ext cx="10515600" cy="1325563"/>
          </a:xfrm>
        </p:spPr>
        <p:txBody>
          <a:bodyPr/>
          <a:lstStyle/>
          <a:p>
            <a:r>
              <a:rPr lang="en-US" smtClean="0"/>
              <a:t>Example 6: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365760" y="549204"/>
            <a:ext cx="1219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graph shows the average electricity costs (in dollars) for operating a refrigerator for several months. </a:t>
            </a:r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m=6</a:t>
            </a:r>
          </a:p>
          <a:p>
            <a:pPr algn="ctr"/>
            <a:r>
              <a:rPr lang="en-US" sz="3600" dirty="0" smtClean="0"/>
              <a:t>b) What does the slope represent?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The cost of running a refrigerator is $6/month.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91670" y="2080697"/>
            <a:ext cx="3006090" cy="256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6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5496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smtClean="0"/>
              <a:t>Example 7: </a:t>
            </a:r>
            <a:endParaRPr lang="en-US" sz="3600"/>
          </a:p>
        </p:txBody>
      </p:sp>
      <p:sp>
        <p:nvSpPr>
          <p:cNvPr id="3" name="TextBox 2"/>
          <p:cNvSpPr txBox="1"/>
          <p:nvPr/>
        </p:nvSpPr>
        <p:spPr>
          <a:xfrm>
            <a:off x="-148590" y="423474"/>
            <a:ext cx="121920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Find the slope of the line described by 4x – 2y = 16</a:t>
            </a:r>
          </a:p>
          <a:p>
            <a:pPr algn="ctr"/>
            <a:r>
              <a:rPr lang="en-US" sz="3200" dirty="0" smtClean="0"/>
              <a:t>First find two points that satisfy the equation. </a:t>
            </a:r>
          </a:p>
          <a:p>
            <a:pPr algn="ctr"/>
            <a:r>
              <a:rPr lang="en-US" sz="3200" dirty="0" smtClean="0"/>
              <a:t>(the x-intercept and y-intercepts are good ones to choose)</a:t>
            </a:r>
          </a:p>
          <a:p>
            <a:pPr algn="ctr"/>
            <a:r>
              <a:rPr lang="en-US" sz="3200" dirty="0" smtClean="0"/>
              <a:t>x-intercept</a:t>
            </a:r>
          </a:p>
          <a:p>
            <a:pPr algn="ctr"/>
            <a:r>
              <a:rPr lang="en-US" sz="3200" dirty="0" smtClean="0"/>
              <a:t>4x – 2(0) = 16</a:t>
            </a:r>
          </a:p>
          <a:p>
            <a:pPr algn="ctr"/>
            <a:r>
              <a:rPr lang="en-US" sz="3200" dirty="0" smtClean="0"/>
              <a:t>4x = 16</a:t>
            </a:r>
          </a:p>
          <a:p>
            <a:pPr algn="ctr"/>
            <a:r>
              <a:rPr lang="en-US" sz="3200" dirty="0" smtClean="0"/>
              <a:t>x = 4</a:t>
            </a:r>
          </a:p>
          <a:p>
            <a:pPr algn="ctr"/>
            <a:r>
              <a:rPr lang="en-US" sz="3200" b="1" dirty="0" smtClean="0"/>
              <a:t>(4, 0)</a:t>
            </a:r>
          </a:p>
          <a:p>
            <a:pPr algn="ctr"/>
            <a:r>
              <a:rPr lang="en-US" sz="3200" dirty="0" smtClean="0"/>
              <a:t>y-intercept</a:t>
            </a:r>
          </a:p>
          <a:p>
            <a:pPr algn="ctr"/>
            <a:r>
              <a:rPr lang="en-US" sz="3200" dirty="0" smtClean="0"/>
              <a:t>4(0) – 2y = 16</a:t>
            </a:r>
          </a:p>
          <a:p>
            <a:pPr algn="ctr"/>
            <a:r>
              <a:rPr lang="en-US" sz="3200" dirty="0" smtClean="0"/>
              <a:t>-2y = 16</a:t>
            </a:r>
          </a:p>
          <a:p>
            <a:pPr algn="ctr"/>
            <a:r>
              <a:rPr lang="en-US" sz="3200" dirty="0" smtClean="0"/>
              <a:t>y = -8</a:t>
            </a:r>
          </a:p>
          <a:p>
            <a:pPr algn="ctr"/>
            <a:r>
              <a:rPr lang="en-US" sz="3200" b="1" dirty="0" smtClean="0"/>
              <a:t>(0, -8)</a:t>
            </a:r>
          </a:p>
          <a:p>
            <a:pPr algn="ctr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85958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607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Find slope by using the slope formula.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204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5496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smtClean="0"/>
              <a:t>Example 7: </a:t>
            </a:r>
            <a:endParaRPr lang="en-US" sz="3600"/>
          </a:p>
        </p:txBody>
      </p:sp>
      <p:sp>
        <p:nvSpPr>
          <p:cNvPr id="3" name="TextBox 2"/>
          <p:cNvSpPr txBox="1"/>
          <p:nvPr/>
        </p:nvSpPr>
        <p:spPr>
          <a:xfrm>
            <a:off x="-102870" y="697244"/>
            <a:ext cx="12192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/>
              <a:t>Find the slope of the line described by 4x – 2y = 16</a:t>
            </a:r>
          </a:p>
          <a:p>
            <a:pPr algn="ctr"/>
            <a:r>
              <a:rPr lang="en-US" sz="3200" smtClean="0"/>
              <a:t>x-intercept</a:t>
            </a:r>
          </a:p>
          <a:p>
            <a:pPr algn="ctr"/>
            <a:r>
              <a:rPr lang="en-US" sz="3200" b="1" smtClean="0"/>
              <a:t>(4, 0)</a:t>
            </a:r>
          </a:p>
          <a:p>
            <a:pPr algn="ctr"/>
            <a:r>
              <a:rPr lang="en-US" sz="3200" smtClean="0"/>
              <a:t>y-intercept</a:t>
            </a:r>
          </a:p>
          <a:p>
            <a:pPr algn="ctr"/>
            <a:r>
              <a:rPr lang="en-US" sz="3200" b="1" smtClean="0"/>
              <a:t>(0, -8)</a:t>
            </a:r>
          </a:p>
          <a:p>
            <a:pPr algn="ctr"/>
            <a:endParaRPr lang="en-US" sz="3200" b="1" smtClean="0"/>
          </a:p>
          <a:p>
            <a:pPr algn="ctr"/>
            <a:endParaRPr lang="en-US" sz="360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114090"/>
              </p:ext>
            </p:extLst>
          </p:nvPr>
        </p:nvGraphicFramePr>
        <p:xfrm>
          <a:off x="1235658" y="3493699"/>
          <a:ext cx="2478088" cy="145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3" imgW="749160" imgH="431640" progId="Equation.3">
                  <p:embed/>
                </p:oleObj>
              </mc:Choice>
              <mc:Fallback>
                <p:oleObj name="Equation" r:id="rId3" imgW="749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658" y="3493699"/>
                        <a:ext cx="2478088" cy="145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908359"/>
              </p:ext>
            </p:extLst>
          </p:nvPr>
        </p:nvGraphicFramePr>
        <p:xfrm>
          <a:off x="4103688" y="3557588"/>
          <a:ext cx="2393950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tion" r:id="rId5" imgW="723600" imgH="393480" progId="Equation.3">
                  <p:embed/>
                </p:oleObj>
              </mc:Choice>
              <mc:Fallback>
                <p:oleObj name="Equation" r:id="rId5" imgW="723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688" y="3557588"/>
                        <a:ext cx="2393950" cy="1325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8886638"/>
              </p:ext>
            </p:extLst>
          </p:nvPr>
        </p:nvGraphicFramePr>
        <p:xfrm>
          <a:off x="7212013" y="3476625"/>
          <a:ext cx="1722437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Equation" r:id="rId7" imgW="520560" imgH="393480" progId="Equation.3">
                  <p:embed/>
                </p:oleObj>
              </mc:Choice>
              <mc:Fallback>
                <p:oleObj name="Equation" r:id="rId7" imgW="520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2013" y="3476625"/>
                        <a:ext cx="1722437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194007"/>
              </p:ext>
            </p:extLst>
          </p:nvPr>
        </p:nvGraphicFramePr>
        <p:xfrm>
          <a:off x="9837738" y="3857624"/>
          <a:ext cx="155381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Equation" r:id="rId9" imgW="393480" imgH="177480" progId="Equation.3">
                  <p:embed/>
                </p:oleObj>
              </mc:Choice>
              <mc:Fallback>
                <p:oleObj name="Equation" r:id="rId9" imgW="3934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37738" y="3857624"/>
                        <a:ext cx="1553812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9821808" y="3512065"/>
            <a:ext cx="1611049" cy="1572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3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Homework: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65760" y="326954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Lesson 4.4 Practice C (The Slope Formula)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69254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99851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Random Fact: Why Learn This?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5712"/>
            <a:ext cx="12192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You can use the slope-formula to find how quickly a quantity, such as the amount of water in a reservoir, is changing.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600" y="2451275"/>
            <a:ext cx="5540023" cy="4155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27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-200991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600CC"/>
                </a:solidFill>
              </a:rPr>
              <a:t>Slope Formula:</a:t>
            </a:r>
          </a:p>
        </p:txBody>
      </p:sp>
      <p:graphicFrame>
        <p:nvGraphicFramePr>
          <p:cNvPr id="46103" name="Object 2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514662"/>
              </p:ext>
            </p:extLst>
          </p:nvPr>
        </p:nvGraphicFramePr>
        <p:xfrm>
          <a:off x="3733800" y="1826421"/>
          <a:ext cx="4191000" cy="307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4" imgW="736600" imgH="850900" progId="Equation.DSMT4">
                  <p:embed/>
                </p:oleObj>
              </mc:Choice>
              <mc:Fallback>
                <p:oleObj name="Equation" r:id="rId4" imgW="736600" imgH="850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826421"/>
                        <a:ext cx="4191000" cy="307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0" y="3304828"/>
            <a:ext cx="12192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3600" dirty="0"/>
              <a:t>Note: The order of subtraction is important. </a:t>
            </a:r>
          </a:p>
          <a:p>
            <a:pPr algn="ctr"/>
            <a:r>
              <a:rPr lang="en-US" sz="3600" dirty="0"/>
              <a:t>You must form the numerator and denominator using the same order of subtraction.</a:t>
            </a:r>
          </a:p>
          <a:p>
            <a:pPr algn="ctr"/>
            <a:r>
              <a:rPr lang="en-US" sz="3600" b="1" u="sng" dirty="0"/>
              <a:t>Incorrect: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4968875" y="5448302"/>
            <a:ext cx="22542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 dirty="0"/>
              <a:t>m = y</a:t>
            </a:r>
            <a:r>
              <a:rPr lang="en-US" sz="2000" dirty="0"/>
              <a:t>2</a:t>
            </a:r>
            <a:r>
              <a:rPr lang="en-US" sz="3600" dirty="0"/>
              <a:t> –</a:t>
            </a:r>
            <a:r>
              <a:rPr lang="en-US" sz="4000" dirty="0"/>
              <a:t>y</a:t>
            </a:r>
            <a:r>
              <a:rPr lang="en-US" dirty="0"/>
              <a:t>1</a:t>
            </a:r>
          </a:p>
          <a:p>
            <a:r>
              <a:rPr lang="en-US" sz="3600" dirty="0"/>
              <a:t>       </a:t>
            </a:r>
            <a:r>
              <a:rPr lang="en-US" sz="4000" dirty="0"/>
              <a:t>x</a:t>
            </a:r>
            <a:r>
              <a:rPr lang="en-US" dirty="0"/>
              <a:t>1</a:t>
            </a:r>
            <a:r>
              <a:rPr lang="en-US" sz="3600" dirty="0"/>
              <a:t> – </a:t>
            </a:r>
            <a:r>
              <a:rPr lang="en-US" sz="4000" dirty="0"/>
              <a:t>x</a:t>
            </a:r>
            <a:r>
              <a:rPr lang="en-US" dirty="0"/>
              <a:t>2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5829300" y="6103939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483556" y="1119170"/>
            <a:ext cx="3008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Given two points</a:t>
            </a:r>
            <a:endParaRPr lang="en-US" sz="3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153642"/>
              </p:ext>
            </p:extLst>
          </p:nvPr>
        </p:nvGraphicFramePr>
        <p:xfrm>
          <a:off x="5424593" y="688623"/>
          <a:ext cx="4670619" cy="148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6" imgW="1358640" imgH="431640" progId="Equation.3">
                  <p:embed/>
                </p:oleObj>
              </mc:Choice>
              <mc:Fallback>
                <p:oleObj name="Equation" r:id="rId6" imgW="135864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24593" y="688623"/>
                        <a:ext cx="4670619" cy="14841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82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/>
      <p:bldP spid="286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-37677" y="240030"/>
            <a:ext cx="12237156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b="1" u="sng" dirty="0" smtClean="0">
                <a:solidFill>
                  <a:srgbClr val="6600CC"/>
                </a:solidFill>
              </a:rPr>
              <a:t>Example 1: </a:t>
            </a:r>
            <a:r>
              <a:rPr lang="en-US" b="1" dirty="0" smtClean="0">
                <a:solidFill>
                  <a:srgbClr val="6600CC"/>
                </a:solidFill>
              </a:rPr>
              <a:t>Calculate</a:t>
            </a:r>
            <a:r>
              <a:rPr lang="en-US" dirty="0" smtClean="0">
                <a:solidFill>
                  <a:srgbClr val="6600CC"/>
                </a:solidFill>
              </a:rPr>
              <a:t> the slope between (-3, 6) and (5, 2)</a:t>
            </a:r>
          </a:p>
        </p:txBody>
      </p:sp>
      <p:graphicFrame>
        <p:nvGraphicFramePr>
          <p:cNvPr id="96259" name="Object 3"/>
          <p:cNvGraphicFramePr>
            <a:graphicFrameLocks noChangeAspect="1"/>
          </p:cNvGraphicFramePr>
          <p:nvPr/>
        </p:nvGraphicFramePr>
        <p:xfrm>
          <a:off x="2667000" y="2438400"/>
          <a:ext cx="2457450" cy="141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4" imgW="742849" imgH="419100" progId="Equation.3">
                  <p:embed/>
                </p:oleObj>
              </mc:Choice>
              <mc:Fallback>
                <p:oleObj name="Equation" r:id="rId4" imgW="742849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438400"/>
                        <a:ext cx="2457450" cy="141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0" name="Object 4"/>
          <p:cNvGraphicFramePr>
            <a:graphicFrameLocks noChangeAspect="1"/>
          </p:cNvGraphicFramePr>
          <p:nvPr/>
        </p:nvGraphicFramePr>
        <p:xfrm>
          <a:off x="2438400" y="4648201"/>
          <a:ext cx="2832100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6" imgW="857216" imgH="409643" progId="Equation.3">
                  <p:embed/>
                </p:oleObj>
              </mc:Choice>
              <mc:Fallback>
                <p:oleObj name="Equation" r:id="rId6" imgW="857216" imgH="40964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648201"/>
                        <a:ext cx="2832100" cy="137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1" name="Object 5"/>
          <p:cNvGraphicFramePr>
            <a:graphicFrameLocks noChangeAspect="1"/>
          </p:cNvGraphicFramePr>
          <p:nvPr/>
        </p:nvGraphicFramePr>
        <p:xfrm>
          <a:off x="5334000" y="4724401"/>
          <a:ext cx="1125538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8" imgW="333392" imgH="381000" progId="Equation.3">
                  <p:embed/>
                </p:oleObj>
              </mc:Choice>
              <mc:Fallback>
                <p:oleObj name="Equation" r:id="rId8" imgW="333392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724401"/>
                        <a:ext cx="1125538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2" name="Object 6"/>
          <p:cNvGraphicFramePr>
            <a:graphicFrameLocks noChangeAspect="1"/>
          </p:cNvGraphicFramePr>
          <p:nvPr/>
        </p:nvGraphicFramePr>
        <p:xfrm>
          <a:off x="6705601" y="4724401"/>
          <a:ext cx="993775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10" imgW="295359" imgH="381000" progId="Equation.3">
                  <p:embed/>
                </p:oleObj>
              </mc:Choice>
              <mc:Fallback>
                <p:oleObj name="Equation" r:id="rId10" imgW="295359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1" y="4724401"/>
                        <a:ext cx="993775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5638800" y="2133600"/>
            <a:ext cx="4572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/>
              <a:t>Remember: We use the letter  m  to represent slope</a:t>
            </a:r>
          </a:p>
        </p:txBody>
      </p:sp>
      <p:sp>
        <p:nvSpPr>
          <p:cNvPr id="96266" name="Text Box 10"/>
          <p:cNvSpPr txBox="1">
            <a:spLocks noChangeArrowheads="1"/>
          </p:cNvSpPr>
          <p:nvPr/>
        </p:nvSpPr>
        <p:spPr bwMode="auto">
          <a:xfrm>
            <a:off x="6781800" y="2667000"/>
            <a:ext cx="609600" cy="57943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i="1"/>
              <a:t>m</a:t>
            </a:r>
            <a:endParaRPr lang="en-US" sz="3200" b="1"/>
          </a:p>
        </p:txBody>
      </p:sp>
      <p:sp>
        <p:nvSpPr>
          <p:cNvPr id="96267" name="Freeform 11"/>
          <p:cNvSpPr>
            <a:spLocks/>
          </p:cNvSpPr>
          <p:nvPr/>
        </p:nvSpPr>
        <p:spPr bwMode="auto">
          <a:xfrm>
            <a:off x="5791201" y="3505200"/>
            <a:ext cx="3013075" cy="738188"/>
          </a:xfrm>
          <a:custGeom>
            <a:avLst/>
            <a:gdLst>
              <a:gd name="T0" fmla="*/ 2301875 w 1898"/>
              <a:gd name="T1" fmla="*/ 0 h 465"/>
              <a:gd name="T2" fmla="*/ 2628900 w 1898"/>
              <a:gd name="T3" fmla="*/ 619125 h 465"/>
              <a:gd name="T4" fmla="*/ 0 w 1898"/>
              <a:gd name="T5" fmla="*/ 717550 h 46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98" h="465">
                <a:moveTo>
                  <a:pt x="1450" y="0"/>
                </a:moveTo>
                <a:cubicBezTo>
                  <a:pt x="1674" y="157"/>
                  <a:pt x="1898" y="315"/>
                  <a:pt x="1656" y="390"/>
                </a:cubicBezTo>
                <a:cubicBezTo>
                  <a:pt x="1414" y="465"/>
                  <a:pt x="707" y="458"/>
                  <a:pt x="0" y="452"/>
                </a:cubicBezTo>
              </a:path>
            </a:pathLst>
          </a:custGeom>
          <a:noFill/>
          <a:ln w="76200" cmpd="sng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8" name="Freeform 12"/>
          <p:cNvSpPr>
            <a:spLocks/>
          </p:cNvSpPr>
          <p:nvPr/>
        </p:nvSpPr>
        <p:spPr bwMode="auto">
          <a:xfrm>
            <a:off x="2819400" y="3581400"/>
            <a:ext cx="3111500" cy="674688"/>
          </a:xfrm>
          <a:custGeom>
            <a:avLst/>
            <a:gdLst>
              <a:gd name="T0" fmla="*/ 3111500 w 1960"/>
              <a:gd name="T1" fmla="*/ 620713 h 425"/>
              <a:gd name="T2" fmla="*/ 514350 w 1960"/>
              <a:gd name="T3" fmla="*/ 571500 h 425"/>
              <a:gd name="T4" fmla="*/ 25400 w 1960"/>
              <a:gd name="T5" fmla="*/ 0 h 4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60" h="425">
                <a:moveTo>
                  <a:pt x="1960" y="391"/>
                </a:moveTo>
                <a:cubicBezTo>
                  <a:pt x="1304" y="408"/>
                  <a:pt x="648" y="425"/>
                  <a:pt x="324" y="360"/>
                </a:cubicBezTo>
                <a:cubicBezTo>
                  <a:pt x="0" y="295"/>
                  <a:pt x="8" y="147"/>
                  <a:pt x="16" y="0"/>
                </a:cubicBezTo>
              </a:path>
            </a:pathLst>
          </a:custGeom>
          <a:noFill/>
          <a:ln w="76200" cmpd="sng">
            <a:solidFill>
              <a:schemeClr val="hlink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46357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7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9" dur="250" autoRev="1" fill="hold"/>
                                        <p:tgtEl>
                                          <p:spTgt spid="96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nimClr clrSpc="rgb" dir="cw">
                                      <p:cBhvr>
                                        <p:cTn id="20" dur="250" autoRev="1" fill="hold"/>
                                        <p:tgtEl>
                                          <p:spTgt spid="96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96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50" autoRev="1" fill="hold"/>
                                        <p:tgtEl>
                                          <p:spTgt spid="96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6" grpId="0" build="allAtOnce" animBg="1"/>
      <p:bldP spid="96267" grpId="0" animBg="1"/>
      <p:bldP spid="962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2057400" y="1196976"/>
            <a:ext cx="8382000" cy="5661025"/>
            <a:chOff x="336" y="754"/>
            <a:chExt cx="5280" cy="3566"/>
          </a:xfrm>
        </p:grpSpPr>
        <p:sp>
          <p:nvSpPr>
            <p:cNvPr id="13335" name="Text Box 3"/>
            <p:cNvSpPr txBox="1">
              <a:spLocks noChangeArrowheads="1"/>
            </p:cNvSpPr>
            <p:nvPr/>
          </p:nvSpPr>
          <p:spPr bwMode="auto">
            <a:xfrm>
              <a:off x="528" y="2242"/>
              <a:ext cx="7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sz="3200" b="1"/>
                <a:t>x-axis</a:t>
              </a:r>
            </a:p>
          </p:txBody>
        </p:sp>
        <p:sp>
          <p:nvSpPr>
            <p:cNvPr id="13336" name="Text Box 4"/>
            <p:cNvSpPr txBox="1">
              <a:spLocks noChangeArrowheads="1"/>
            </p:cNvSpPr>
            <p:nvPr/>
          </p:nvSpPr>
          <p:spPr bwMode="auto">
            <a:xfrm>
              <a:off x="2736" y="754"/>
              <a:ext cx="7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sz="3200" b="1"/>
                <a:t>y-axis</a:t>
              </a:r>
            </a:p>
          </p:txBody>
        </p:sp>
        <p:grpSp>
          <p:nvGrpSpPr>
            <p:cNvPr id="13337" name="Group 5"/>
            <p:cNvGrpSpPr>
              <a:grpSpLocks/>
            </p:cNvGrpSpPr>
            <p:nvPr/>
          </p:nvGrpSpPr>
          <p:grpSpPr bwMode="auto">
            <a:xfrm>
              <a:off x="1392" y="1248"/>
              <a:ext cx="3840" cy="2880"/>
              <a:chOff x="1392" y="960"/>
              <a:chExt cx="3840" cy="2880"/>
            </a:xfrm>
          </p:grpSpPr>
          <p:grpSp>
            <p:nvGrpSpPr>
              <p:cNvPr id="13340" name="Group 6"/>
              <p:cNvGrpSpPr>
                <a:grpSpLocks/>
              </p:cNvGrpSpPr>
              <p:nvPr/>
            </p:nvGrpSpPr>
            <p:grpSpPr bwMode="auto">
              <a:xfrm>
                <a:off x="3312" y="1344"/>
                <a:ext cx="960" cy="960"/>
                <a:chOff x="1440" y="384"/>
                <a:chExt cx="960" cy="960"/>
              </a:xfrm>
            </p:grpSpPr>
            <p:grpSp>
              <p:nvGrpSpPr>
                <p:cNvPr id="13813" name="Group 7"/>
                <p:cNvGrpSpPr>
                  <a:grpSpLocks/>
                </p:cNvGrpSpPr>
                <p:nvPr/>
              </p:nvGrpSpPr>
              <p:grpSpPr bwMode="auto">
                <a:xfrm>
                  <a:off x="1440" y="1152"/>
                  <a:ext cx="960" cy="192"/>
                  <a:chOff x="1440" y="1152"/>
                  <a:chExt cx="960" cy="192"/>
                </a:xfrm>
              </p:grpSpPr>
              <p:sp>
                <p:nvSpPr>
                  <p:cNvPr id="13838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39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40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41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42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grpSp>
              <p:nvGrpSpPr>
                <p:cNvPr id="13814" name="Group 13"/>
                <p:cNvGrpSpPr>
                  <a:grpSpLocks/>
                </p:cNvGrpSpPr>
                <p:nvPr/>
              </p:nvGrpSpPr>
              <p:grpSpPr bwMode="auto">
                <a:xfrm>
                  <a:off x="1440" y="960"/>
                  <a:ext cx="960" cy="192"/>
                  <a:chOff x="1440" y="1152"/>
                  <a:chExt cx="960" cy="192"/>
                </a:xfrm>
              </p:grpSpPr>
              <p:sp>
                <p:nvSpPr>
                  <p:cNvPr id="13833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34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35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36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37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grpSp>
              <p:nvGrpSpPr>
                <p:cNvPr id="13815" name="Group 19"/>
                <p:cNvGrpSpPr>
                  <a:grpSpLocks/>
                </p:cNvGrpSpPr>
                <p:nvPr/>
              </p:nvGrpSpPr>
              <p:grpSpPr bwMode="auto">
                <a:xfrm>
                  <a:off x="1440" y="768"/>
                  <a:ext cx="960" cy="192"/>
                  <a:chOff x="1440" y="1152"/>
                  <a:chExt cx="960" cy="192"/>
                </a:xfrm>
              </p:grpSpPr>
              <p:sp>
                <p:nvSpPr>
                  <p:cNvPr id="13828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29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30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31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32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grpSp>
              <p:nvGrpSpPr>
                <p:cNvPr id="13816" name="Group 25"/>
                <p:cNvGrpSpPr>
                  <a:grpSpLocks/>
                </p:cNvGrpSpPr>
                <p:nvPr/>
              </p:nvGrpSpPr>
              <p:grpSpPr bwMode="auto">
                <a:xfrm>
                  <a:off x="1440" y="576"/>
                  <a:ext cx="960" cy="192"/>
                  <a:chOff x="1440" y="1152"/>
                  <a:chExt cx="960" cy="192"/>
                </a:xfrm>
              </p:grpSpPr>
              <p:sp>
                <p:nvSpPr>
                  <p:cNvPr id="13823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24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25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26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27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grpSp>
              <p:nvGrpSpPr>
                <p:cNvPr id="13817" name="Group 31"/>
                <p:cNvGrpSpPr>
                  <a:grpSpLocks/>
                </p:cNvGrpSpPr>
                <p:nvPr/>
              </p:nvGrpSpPr>
              <p:grpSpPr bwMode="auto">
                <a:xfrm>
                  <a:off x="1440" y="384"/>
                  <a:ext cx="960" cy="192"/>
                  <a:chOff x="1440" y="1152"/>
                  <a:chExt cx="960" cy="192"/>
                </a:xfrm>
              </p:grpSpPr>
              <p:sp>
                <p:nvSpPr>
                  <p:cNvPr id="13818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19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20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21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22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</p:grpSp>
          <p:grpSp>
            <p:nvGrpSpPr>
              <p:cNvPr id="13341" name="Group 37"/>
              <p:cNvGrpSpPr>
                <a:grpSpLocks/>
              </p:cNvGrpSpPr>
              <p:nvPr/>
            </p:nvGrpSpPr>
            <p:grpSpPr bwMode="auto">
              <a:xfrm>
                <a:off x="4272" y="1344"/>
                <a:ext cx="960" cy="960"/>
                <a:chOff x="1440" y="384"/>
                <a:chExt cx="960" cy="960"/>
              </a:xfrm>
            </p:grpSpPr>
            <p:grpSp>
              <p:nvGrpSpPr>
                <p:cNvPr id="13783" name="Group 38"/>
                <p:cNvGrpSpPr>
                  <a:grpSpLocks/>
                </p:cNvGrpSpPr>
                <p:nvPr/>
              </p:nvGrpSpPr>
              <p:grpSpPr bwMode="auto">
                <a:xfrm>
                  <a:off x="1440" y="1152"/>
                  <a:ext cx="960" cy="192"/>
                  <a:chOff x="1440" y="1152"/>
                  <a:chExt cx="960" cy="192"/>
                </a:xfrm>
              </p:grpSpPr>
              <p:sp>
                <p:nvSpPr>
                  <p:cNvPr id="13808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09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10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11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12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grpSp>
              <p:nvGrpSpPr>
                <p:cNvPr id="13784" name="Group 44"/>
                <p:cNvGrpSpPr>
                  <a:grpSpLocks/>
                </p:cNvGrpSpPr>
                <p:nvPr/>
              </p:nvGrpSpPr>
              <p:grpSpPr bwMode="auto">
                <a:xfrm>
                  <a:off x="1440" y="960"/>
                  <a:ext cx="960" cy="192"/>
                  <a:chOff x="1440" y="1152"/>
                  <a:chExt cx="960" cy="192"/>
                </a:xfrm>
              </p:grpSpPr>
              <p:sp>
                <p:nvSpPr>
                  <p:cNvPr id="13803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04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05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06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07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grpSp>
              <p:nvGrpSpPr>
                <p:cNvPr id="13785" name="Group 50"/>
                <p:cNvGrpSpPr>
                  <a:grpSpLocks/>
                </p:cNvGrpSpPr>
                <p:nvPr/>
              </p:nvGrpSpPr>
              <p:grpSpPr bwMode="auto">
                <a:xfrm>
                  <a:off x="1440" y="768"/>
                  <a:ext cx="960" cy="192"/>
                  <a:chOff x="1440" y="1152"/>
                  <a:chExt cx="960" cy="192"/>
                </a:xfrm>
              </p:grpSpPr>
              <p:sp>
                <p:nvSpPr>
                  <p:cNvPr id="13798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799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00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01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802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grpSp>
              <p:nvGrpSpPr>
                <p:cNvPr id="13786" name="Group 56"/>
                <p:cNvGrpSpPr>
                  <a:grpSpLocks/>
                </p:cNvGrpSpPr>
                <p:nvPr/>
              </p:nvGrpSpPr>
              <p:grpSpPr bwMode="auto">
                <a:xfrm>
                  <a:off x="1440" y="576"/>
                  <a:ext cx="960" cy="192"/>
                  <a:chOff x="1440" y="1152"/>
                  <a:chExt cx="960" cy="192"/>
                </a:xfrm>
              </p:grpSpPr>
              <p:sp>
                <p:nvSpPr>
                  <p:cNvPr id="13793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794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795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796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797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grpSp>
              <p:nvGrpSpPr>
                <p:cNvPr id="13787" name="Group 62"/>
                <p:cNvGrpSpPr>
                  <a:grpSpLocks/>
                </p:cNvGrpSpPr>
                <p:nvPr/>
              </p:nvGrpSpPr>
              <p:grpSpPr bwMode="auto">
                <a:xfrm>
                  <a:off x="1440" y="384"/>
                  <a:ext cx="960" cy="192"/>
                  <a:chOff x="1440" y="1152"/>
                  <a:chExt cx="960" cy="192"/>
                </a:xfrm>
              </p:grpSpPr>
              <p:sp>
                <p:nvSpPr>
                  <p:cNvPr id="13788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789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790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791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3792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</p:grpSp>
          <p:grpSp>
            <p:nvGrpSpPr>
              <p:cNvPr id="13342" name="Group 68"/>
              <p:cNvGrpSpPr>
                <a:grpSpLocks/>
              </p:cNvGrpSpPr>
              <p:nvPr/>
            </p:nvGrpSpPr>
            <p:grpSpPr bwMode="auto">
              <a:xfrm>
                <a:off x="3312" y="2880"/>
                <a:ext cx="1920" cy="960"/>
                <a:chOff x="480" y="384"/>
                <a:chExt cx="1920" cy="960"/>
              </a:xfrm>
            </p:grpSpPr>
            <p:grpSp>
              <p:nvGrpSpPr>
                <p:cNvPr id="13721" name="Group 69"/>
                <p:cNvGrpSpPr>
                  <a:grpSpLocks/>
                </p:cNvGrpSpPr>
                <p:nvPr/>
              </p:nvGrpSpPr>
              <p:grpSpPr bwMode="auto">
                <a:xfrm>
                  <a:off x="144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3753" name="Group 70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778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79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80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81" name="Rectangl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82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754" name="Group 76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773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74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75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76" name="Rectangl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77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755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768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69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70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71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72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756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763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64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65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66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67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757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758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59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60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61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62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3722" name="Group 100"/>
                <p:cNvGrpSpPr>
                  <a:grpSpLocks/>
                </p:cNvGrpSpPr>
                <p:nvPr/>
              </p:nvGrpSpPr>
              <p:grpSpPr bwMode="auto">
                <a:xfrm>
                  <a:off x="48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3723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748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49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50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51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52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724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743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44" name="Rectangle 1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45" name="Rectangle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46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47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725" name="Group 113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738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39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40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41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42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726" name="Group 119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733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34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35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36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37" name="Rectangl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727" name="Group 125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728" name="Rectangl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29" name="Rectangle 1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30" name="Rectangl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31" name="Rectangl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32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3343" name="Group 131"/>
              <p:cNvGrpSpPr>
                <a:grpSpLocks/>
              </p:cNvGrpSpPr>
              <p:nvPr/>
            </p:nvGrpSpPr>
            <p:grpSpPr bwMode="auto">
              <a:xfrm>
                <a:off x="3312" y="2304"/>
                <a:ext cx="1920" cy="960"/>
                <a:chOff x="480" y="384"/>
                <a:chExt cx="1920" cy="960"/>
              </a:xfrm>
            </p:grpSpPr>
            <p:grpSp>
              <p:nvGrpSpPr>
                <p:cNvPr id="13659" name="Group 132"/>
                <p:cNvGrpSpPr>
                  <a:grpSpLocks/>
                </p:cNvGrpSpPr>
                <p:nvPr/>
              </p:nvGrpSpPr>
              <p:grpSpPr bwMode="auto">
                <a:xfrm>
                  <a:off x="144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3691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716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17" name="Rectangl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18" name="Rectangle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19" name="Rectangle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20" name="Rectangle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692" name="Group 139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711" name="Rectangle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12" name="Rectangle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13" name="Rectangle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14" name="Rectangle 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15" name="Rectangle 1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693" name="Group 145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706" name="Rectangle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07" name="Rectangl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08" name="Rectangle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09" name="Rectangle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10" name="Rectangl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694" name="Group 151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701" name="Rectangl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02" name="Rectangle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03" name="Rectangle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04" name="Rectangle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05" name="Rectangle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695" name="Group 157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696" name="Rectangle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97" name="Rectangle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98" name="Rectangle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99" name="Rectangle 1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700" name="Rectangle 1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3660" name="Group 163"/>
                <p:cNvGrpSpPr>
                  <a:grpSpLocks/>
                </p:cNvGrpSpPr>
                <p:nvPr/>
              </p:nvGrpSpPr>
              <p:grpSpPr bwMode="auto">
                <a:xfrm>
                  <a:off x="48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3661" name="Group 164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686" name="Rectangle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87" name="Rectangle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88" name="Rectangle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89" name="Rectangle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90" name="Rectangle 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662" name="Group 170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681" name="Rectangl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82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83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84" name="Rectangle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85" name="Rectangle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663" name="Group 176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676" name="Rectangle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77" name="Rectangle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78" name="Rectangle 1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79" name="Rectangle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80" name="Rectangl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664" name="Group 182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671" name="Rectangle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72" name="Rectangle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73" name="Rectangle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74" name="Rectangle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75" name="Rectangle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665" name="Group 188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666" name="Rectangl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67" name="Rectangle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68" name="Rectangle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69" name="Rectangle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70" name="Rectangle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3344" name="Group 194"/>
              <p:cNvGrpSpPr>
                <a:grpSpLocks/>
              </p:cNvGrpSpPr>
              <p:nvPr/>
            </p:nvGrpSpPr>
            <p:grpSpPr bwMode="auto">
              <a:xfrm>
                <a:off x="3312" y="960"/>
                <a:ext cx="1920" cy="960"/>
                <a:chOff x="480" y="384"/>
                <a:chExt cx="1920" cy="960"/>
              </a:xfrm>
            </p:grpSpPr>
            <p:grpSp>
              <p:nvGrpSpPr>
                <p:cNvPr id="13597" name="Group 195"/>
                <p:cNvGrpSpPr>
                  <a:grpSpLocks/>
                </p:cNvGrpSpPr>
                <p:nvPr/>
              </p:nvGrpSpPr>
              <p:grpSpPr bwMode="auto">
                <a:xfrm>
                  <a:off x="144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3629" name="Group 196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654" name="Rectangle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55" name="Rectangle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56" name="Rectangle 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57" name="Rectangle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58" name="Rectangle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630" name="Group 202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649" name="Rectangle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50" name="Rectangle 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51" name="Rectangle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52" name="Rectangle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53" name="Rectangle 2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631" name="Group 208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644" name="Rectangle 2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45" name="Rectangle 2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46" name="Rectangle 2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47" name="Rectangle 2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48" name="Rectangle 2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632" name="Group 214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639" name="Rectangle 2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40" name="Rectangle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41" name="Rectangle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42" name="Rectangle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43" name="Rectangle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633" name="Group 220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634" name="Rectangle 2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35" name="Rectangle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36" name="Rectangle 2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37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38" name="Rectangle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3598" name="Group 226"/>
                <p:cNvGrpSpPr>
                  <a:grpSpLocks/>
                </p:cNvGrpSpPr>
                <p:nvPr/>
              </p:nvGrpSpPr>
              <p:grpSpPr bwMode="auto">
                <a:xfrm>
                  <a:off x="48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3599" name="Group 227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624" name="Rectangle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25" name="Rectangle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26" name="Rectangle 2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27" name="Rectangle 2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28" name="Rectangle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600" name="Group 233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619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20" name="Rectangle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21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22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23" name="Rectangle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601" name="Group 239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614" name="Rectangle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15" name="Rectangle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16" name="Rectangle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17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18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602" name="Group 245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609" name="Rectangle 2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10" name="Rectangle 2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11" name="Rectangle 2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12" name="Rectangle 2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13" name="Rectangl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603" name="Group 251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604" name="Rectangle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05" name="Rectangl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06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07" name="Rectangle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608" name="Rectangl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3345" name="Group 257"/>
              <p:cNvGrpSpPr>
                <a:grpSpLocks/>
              </p:cNvGrpSpPr>
              <p:nvPr/>
            </p:nvGrpSpPr>
            <p:grpSpPr bwMode="auto">
              <a:xfrm>
                <a:off x="1392" y="2304"/>
                <a:ext cx="1920" cy="960"/>
                <a:chOff x="480" y="384"/>
                <a:chExt cx="1920" cy="960"/>
              </a:xfrm>
            </p:grpSpPr>
            <p:grpSp>
              <p:nvGrpSpPr>
                <p:cNvPr id="13535" name="Group 258"/>
                <p:cNvGrpSpPr>
                  <a:grpSpLocks/>
                </p:cNvGrpSpPr>
                <p:nvPr/>
              </p:nvGrpSpPr>
              <p:grpSpPr bwMode="auto">
                <a:xfrm>
                  <a:off x="144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3567" name="Group 259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592" name="Rectangle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93" name="Rectangl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94" name="Rectangle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95" name="Rectangle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96" name="Rectangle 2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568" name="Group 265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587" name="Rectangle 2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88" name="Rectangl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89" name="Rectangle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90" name="Rectangl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91" name="Rectangl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569" name="Group 271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582" name="Rectangle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83" name="Rectangle 2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84" name="Rectangle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85" name="Rectangle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86" name="Rectangle 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570" name="Group 277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577" name="Rectangle 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78" name="Rectangle 2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79" name="Rectangle 2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80" name="Rectangle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81" name="Rectangle 2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571" name="Group 283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572" name="Rectangle 2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73" name="Rectangle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74" name="Rectangle 2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75" name="Rectangle 2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76" name="Rectangle 2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3536" name="Group 289"/>
                <p:cNvGrpSpPr>
                  <a:grpSpLocks/>
                </p:cNvGrpSpPr>
                <p:nvPr/>
              </p:nvGrpSpPr>
              <p:grpSpPr bwMode="auto">
                <a:xfrm>
                  <a:off x="48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3537" name="Group 290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562" name="Rectangle 2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63" name="Rectangle 2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64" name="Rectangle 2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65" name="Rectangle 2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66" name="Rectangle 2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538" name="Group 296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557" name="Rectangle 2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58" name="Rectangle 2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59" name="Rectangle 2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60" name="Rectangle 3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61" name="Rectangle 3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539" name="Group 302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552" name="Rectangle 3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53" name="Rectangle 3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54" name="Rectangle 3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55" name="Rectangle 3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56" name="Rectangle 3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540" name="Group 308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547" name="Rectangle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48" name="Rectangle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49" name="Rectangle 3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50" name="Rectangle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51" name="Rectangle 3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541" name="Group 314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542" name="Rectangle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43" name="Rectangle 3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44" name="Rectangle 3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45" name="Rectangle 3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46" name="Rectangle 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3346" name="Group 320"/>
              <p:cNvGrpSpPr>
                <a:grpSpLocks/>
              </p:cNvGrpSpPr>
              <p:nvPr/>
            </p:nvGrpSpPr>
            <p:grpSpPr bwMode="auto">
              <a:xfrm>
                <a:off x="1392" y="2880"/>
                <a:ext cx="1920" cy="960"/>
                <a:chOff x="480" y="384"/>
                <a:chExt cx="1920" cy="960"/>
              </a:xfrm>
            </p:grpSpPr>
            <p:grpSp>
              <p:nvGrpSpPr>
                <p:cNvPr id="13473" name="Group 321"/>
                <p:cNvGrpSpPr>
                  <a:grpSpLocks/>
                </p:cNvGrpSpPr>
                <p:nvPr/>
              </p:nvGrpSpPr>
              <p:grpSpPr bwMode="auto">
                <a:xfrm>
                  <a:off x="144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3505" name="Group 322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530" name="Rectangle 3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31" name="Rectangle 3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32" name="Rectangle 3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33" name="Rectangle 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34" name="Rectangle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506" name="Group 328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525" name="Rectangle 3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26" name="Rectangle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27" name="Rectangle 3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28" name="Rectangle 3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29" name="Rectangle 3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507" name="Group 334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520" name="Rectangle 3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21" name="Rectangle 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22" name="Rectangle 3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23" name="Rectangle 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24" name="Rectangle 3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508" name="Group 340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515" name="Rectangle 3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16" name="Rectangle 3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17" name="Rectangle 3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18" name="Rectangle 3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19" name="Rectangle 3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509" name="Group 346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510" name="Rectangle 3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11" name="Rectangle 3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12" name="Rectangle 3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13" name="Rectangle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14" name="Rectangle 3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3474" name="Group 352"/>
                <p:cNvGrpSpPr>
                  <a:grpSpLocks/>
                </p:cNvGrpSpPr>
                <p:nvPr/>
              </p:nvGrpSpPr>
              <p:grpSpPr bwMode="auto">
                <a:xfrm>
                  <a:off x="48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3475" name="Group 353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500" name="Rectangle 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01" name="Rectangle 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0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03" name="Rectangle 3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504" name="Rectangle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476" name="Group 359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495" name="Rectangle 3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96" name="Rectangle 3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97" name="Rectangle 3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98" name="Rectangle 3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99" name="Rectangle 3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477" name="Group 365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490" name="Rectangle 3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91" name="Rectangle 3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92" name="Rectangle 3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93" name="Rectangle 3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94" name="Rectangle 3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478" name="Group 371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485" name="Rectangle 3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86" name="Rectangle 3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87" name="Rectangle 3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88" name="Rectangle 3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89" name="Rectangle 3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479" name="Group 377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480" name="Rectangle 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81" name="Rectangle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82" name="Rectangle 3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83" name="Rectangle 3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84" name="Rectangle 3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3347" name="Group 383"/>
              <p:cNvGrpSpPr>
                <a:grpSpLocks/>
              </p:cNvGrpSpPr>
              <p:nvPr/>
            </p:nvGrpSpPr>
            <p:grpSpPr bwMode="auto">
              <a:xfrm>
                <a:off x="1392" y="1344"/>
                <a:ext cx="1920" cy="960"/>
                <a:chOff x="480" y="384"/>
                <a:chExt cx="1920" cy="960"/>
              </a:xfrm>
            </p:grpSpPr>
            <p:grpSp>
              <p:nvGrpSpPr>
                <p:cNvPr id="13411" name="Group 384"/>
                <p:cNvGrpSpPr>
                  <a:grpSpLocks/>
                </p:cNvGrpSpPr>
                <p:nvPr/>
              </p:nvGrpSpPr>
              <p:grpSpPr bwMode="auto">
                <a:xfrm>
                  <a:off x="144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3443" name="Group 385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468" name="Rectangle 3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69" name="Rectangle 3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70" name="Rectangle 3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71" name="Rectangle 3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72" name="Rectangle 3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444" name="Group 391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463" name="Rectangle 3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64" name="Rectangle 3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65" name="Rectangle 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66" name="Rectangle 3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67" name="Rectangle 3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445" name="Group 397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458" name="Rectangle 3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59" name="Rectangle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60" name="Rectangle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61" name="Rectangle 4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62" name="Rectangle 4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446" name="Group 403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453" name="Rectangle 4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54" name="Rectangle 4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55" name="Rectangle 4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56" name="Rectangle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57" name="Rectangle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447" name="Group 409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448" name="Rectangle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49" name="Rectangle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50" name="Rectangle 4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51" name="Rectangle 4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52" name="Rectangle 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3412" name="Group 415"/>
                <p:cNvGrpSpPr>
                  <a:grpSpLocks/>
                </p:cNvGrpSpPr>
                <p:nvPr/>
              </p:nvGrpSpPr>
              <p:grpSpPr bwMode="auto">
                <a:xfrm>
                  <a:off x="48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3413" name="Group 416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438" name="Rectangle 4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39" name="Rectangle 4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40" name="Rectangle 4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41" name="Rectangle 4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42" name="Rectangle 4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414" name="Group 422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433" name="Rectangle 4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34" name="Rectangle 4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35" name="Rectangle 4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36" name="Rectangle 4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37" name="Rectangle 4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415" name="Group 428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428" name="Rectangle 4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29" name="Rectangle 4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30" name="Rectangle 4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31" name="Rectangle 4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32" name="Rectangle 4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416" name="Group 434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423" name="Rectangle 4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24" name="Rectangle 4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25" name="Rectangle 4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26" name="Rectangle 4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27" name="Rectangle 4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417" name="Group 440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418" name="Rectangle 4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19" name="Rectangle 4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20" name="Rectangle 4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21" name="Rectangle 4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22" name="Rectangle 4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3348" name="Group 446"/>
              <p:cNvGrpSpPr>
                <a:grpSpLocks/>
              </p:cNvGrpSpPr>
              <p:nvPr/>
            </p:nvGrpSpPr>
            <p:grpSpPr bwMode="auto">
              <a:xfrm>
                <a:off x="1392" y="960"/>
                <a:ext cx="1920" cy="960"/>
                <a:chOff x="480" y="384"/>
                <a:chExt cx="1920" cy="960"/>
              </a:xfrm>
            </p:grpSpPr>
            <p:grpSp>
              <p:nvGrpSpPr>
                <p:cNvPr id="13349" name="Group 447"/>
                <p:cNvGrpSpPr>
                  <a:grpSpLocks/>
                </p:cNvGrpSpPr>
                <p:nvPr/>
              </p:nvGrpSpPr>
              <p:grpSpPr bwMode="auto">
                <a:xfrm>
                  <a:off x="144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3381" name="Group 448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406" name="Rectangle 4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07" name="Rectangle 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08" name="Rectangle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09" name="Rectangle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10" name="Rectangle 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382" name="Group 454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401" name="Rectangle 4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02" name="Rectangle 4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03" name="Rectangle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04" name="Rectangle 4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05" name="Rectangle 4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383" name="Group 460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396" name="Rectangle 4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97" name="Rectangle 4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98" name="Rectangle 4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99" name="Rectangle 4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400" name="Rectangle 4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384" name="Group 466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391" name="Rectangle 4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92" name="Rectangle 4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93" name="Rectangle 4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94" name="Rectangle 4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95" name="Rectangle 4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385" name="Group 472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386" name="Rectangle 4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87" name="Rectangle 4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88" name="Rectangle 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89" name="Rectangle 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90" name="Rectangle 4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3350" name="Group 478"/>
                <p:cNvGrpSpPr>
                  <a:grpSpLocks/>
                </p:cNvGrpSpPr>
                <p:nvPr/>
              </p:nvGrpSpPr>
              <p:grpSpPr bwMode="auto">
                <a:xfrm>
                  <a:off x="48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3351" name="Group 479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376" name="Rectangle 4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77" name="Rectangle 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78" name="Rectangle 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79" name="Rectangle 4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80" name="Rectangle 4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352" name="Group 485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371" name="Rectangle 4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72" name="Rectangle 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73" name="Rectangle 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74" name="Rectangle 4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75" name="Rectangle 4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353" name="Group 491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366" name="Rectangle 4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67" name="Rectangle 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68" name="Rectangle 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69" name="Rectangle 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70" name="Rectangle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354" name="Group 497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361" name="Rectangle 4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62" name="Rectangle 4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63" name="Rectangle 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64" name="Rectangle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65" name="Rectangle 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3355" name="Group 503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3356" name="Rectangle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57" name="Rectangle 5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58" name="Rectangle 5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59" name="Rectangle 5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3360" name="Rectangle 5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13338" name="Line 509"/>
            <p:cNvSpPr>
              <a:spLocks noChangeShapeType="1"/>
            </p:cNvSpPr>
            <p:nvPr/>
          </p:nvSpPr>
          <p:spPr bwMode="auto">
            <a:xfrm>
              <a:off x="336" y="2592"/>
              <a:ext cx="52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9" name="Line 510"/>
            <p:cNvSpPr>
              <a:spLocks noChangeShapeType="1"/>
            </p:cNvSpPr>
            <p:nvPr/>
          </p:nvSpPr>
          <p:spPr bwMode="auto">
            <a:xfrm flipV="1">
              <a:off x="3312" y="768"/>
              <a:ext cx="0" cy="35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5743" name="Rectangle 511"/>
          <p:cNvSpPr>
            <a:spLocks noChangeArrowheads="1"/>
          </p:cNvSpPr>
          <p:nvPr/>
        </p:nvSpPr>
        <p:spPr bwMode="auto">
          <a:xfrm>
            <a:off x="2209800" y="4419600"/>
            <a:ext cx="4038600" cy="1828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sz="4400" b="1"/>
          </a:p>
        </p:txBody>
      </p:sp>
      <p:sp>
        <p:nvSpPr>
          <p:cNvPr id="95744" name="Rectangle 51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8458200" cy="838200"/>
          </a:xfrm>
          <a:solidFill>
            <a:schemeClr val="tx2"/>
          </a:solidFill>
        </p:spPr>
        <p:txBody>
          <a:bodyPr/>
          <a:lstStyle/>
          <a:p>
            <a:pPr>
              <a:defRPr/>
            </a:pPr>
            <a:r>
              <a:rPr lang="en-US" sz="40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Find the slope between (-3, 6) and (5, 2)</a:t>
            </a:r>
          </a:p>
        </p:txBody>
      </p:sp>
      <p:sp>
        <p:nvSpPr>
          <p:cNvPr id="95745" name="Oval 513"/>
          <p:cNvSpPr>
            <a:spLocks noChangeArrowheads="1"/>
          </p:cNvSpPr>
          <p:nvPr/>
        </p:nvSpPr>
        <p:spPr bwMode="auto">
          <a:xfrm>
            <a:off x="8229600" y="34290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95746" name="Line 514"/>
          <p:cNvSpPr>
            <a:spLocks noChangeShapeType="1"/>
          </p:cNvSpPr>
          <p:nvPr/>
        </p:nvSpPr>
        <p:spPr bwMode="auto">
          <a:xfrm>
            <a:off x="5867400" y="2286000"/>
            <a:ext cx="0" cy="1219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747" name="Oval 515"/>
          <p:cNvSpPr>
            <a:spLocks noChangeArrowheads="1"/>
          </p:cNvSpPr>
          <p:nvPr/>
        </p:nvSpPr>
        <p:spPr bwMode="auto">
          <a:xfrm>
            <a:off x="5791200" y="22098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95748" name="Line 516"/>
          <p:cNvSpPr>
            <a:spLocks noChangeShapeType="1"/>
          </p:cNvSpPr>
          <p:nvPr/>
        </p:nvSpPr>
        <p:spPr bwMode="auto">
          <a:xfrm>
            <a:off x="4343400" y="1524000"/>
            <a:ext cx="5943600" cy="297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749" name="Line 517"/>
          <p:cNvSpPr>
            <a:spLocks noChangeShapeType="1"/>
          </p:cNvSpPr>
          <p:nvPr/>
        </p:nvSpPr>
        <p:spPr bwMode="auto">
          <a:xfrm>
            <a:off x="5867400" y="3505200"/>
            <a:ext cx="2362200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750" name="Text Box 518"/>
          <p:cNvSpPr txBox="1">
            <a:spLocks noChangeArrowheads="1"/>
          </p:cNvSpPr>
          <p:nvPr/>
        </p:nvSpPr>
        <p:spPr bwMode="auto">
          <a:xfrm>
            <a:off x="2382839" y="4645026"/>
            <a:ext cx="10874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4000">
                <a:solidFill>
                  <a:schemeClr val="hlink"/>
                </a:solidFill>
              </a:rPr>
              <a:t>Rise</a:t>
            </a:r>
          </a:p>
        </p:txBody>
      </p:sp>
      <p:sp>
        <p:nvSpPr>
          <p:cNvPr id="95751" name="Text Box 519"/>
          <p:cNvSpPr txBox="1">
            <a:spLocks noChangeArrowheads="1"/>
          </p:cNvSpPr>
          <p:nvPr/>
        </p:nvSpPr>
        <p:spPr bwMode="auto">
          <a:xfrm>
            <a:off x="2474914" y="5334001"/>
            <a:ext cx="10302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4000">
                <a:solidFill>
                  <a:srgbClr val="6600CC"/>
                </a:solidFill>
              </a:rPr>
              <a:t>Run</a:t>
            </a:r>
          </a:p>
        </p:txBody>
      </p:sp>
      <p:sp>
        <p:nvSpPr>
          <p:cNvPr id="95752" name="Line 520"/>
          <p:cNvSpPr>
            <a:spLocks noChangeShapeType="1"/>
          </p:cNvSpPr>
          <p:nvPr/>
        </p:nvSpPr>
        <p:spPr bwMode="auto">
          <a:xfrm>
            <a:off x="2362200" y="5334000"/>
            <a:ext cx="12192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753" name="Text Box 521"/>
          <p:cNvSpPr txBox="1">
            <a:spLocks noChangeArrowheads="1"/>
          </p:cNvSpPr>
          <p:nvPr/>
        </p:nvSpPr>
        <p:spPr bwMode="auto">
          <a:xfrm>
            <a:off x="3962401" y="4645026"/>
            <a:ext cx="608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4000">
                <a:solidFill>
                  <a:schemeClr val="hlink"/>
                </a:solidFill>
              </a:rPr>
              <a:t>-4</a:t>
            </a:r>
          </a:p>
        </p:txBody>
      </p:sp>
      <p:sp>
        <p:nvSpPr>
          <p:cNvPr id="95754" name="Text Box 522"/>
          <p:cNvSpPr txBox="1">
            <a:spLocks noChangeArrowheads="1"/>
          </p:cNvSpPr>
          <p:nvPr/>
        </p:nvSpPr>
        <p:spPr bwMode="auto">
          <a:xfrm>
            <a:off x="4054475" y="5334001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4000">
                <a:solidFill>
                  <a:srgbClr val="6600CC"/>
                </a:solidFill>
              </a:rPr>
              <a:t>8</a:t>
            </a:r>
          </a:p>
        </p:txBody>
      </p:sp>
      <p:sp>
        <p:nvSpPr>
          <p:cNvPr id="95755" name="Line 523"/>
          <p:cNvSpPr>
            <a:spLocks noChangeShapeType="1"/>
          </p:cNvSpPr>
          <p:nvPr/>
        </p:nvSpPr>
        <p:spPr bwMode="auto">
          <a:xfrm flipV="1">
            <a:off x="4038601" y="5334001"/>
            <a:ext cx="517525" cy="3175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756" name="Text Box 524"/>
          <p:cNvSpPr txBox="1">
            <a:spLocks noChangeArrowheads="1"/>
          </p:cNvSpPr>
          <p:nvPr/>
        </p:nvSpPr>
        <p:spPr bwMode="auto">
          <a:xfrm>
            <a:off x="5165726" y="4648201"/>
            <a:ext cx="608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4000">
                <a:solidFill>
                  <a:schemeClr val="hlink"/>
                </a:solidFill>
              </a:rPr>
              <a:t>-1</a:t>
            </a:r>
          </a:p>
        </p:txBody>
      </p:sp>
      <p:sp>
        <p:nvSpPr>
          <p:cNvPr id="95757" name="Text Box 525"/>
          <p:cNvSpPr txBox="1">
            <a:spLocks noChangeArrowheads="1"/>
          </p:cNvSpPr>
          <p:nvPr/>
        </p:nvSpPr>
        <p:spPr bwMode="auto">
          <a:xfrm>
            <a:off x="5257800" y="5337176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4000">
                <a:solidFill>
                  <a:srgbClr val="6600CC"/>
                </a:solidFill>
              </a:rPr>
              <a:t>2</a:t>
            </a:r>
          </a:p>
        </p:txBody>
      </p:sp>
      <p:sp>
        <p:nvSpPr>
          <p:cNvPr id="95758" name="Line 526"/>
          <p:cNvSpPr>
            <a:spLocks noChangeShapeType="1"/>
          </p:cNvSpPr>
          <p:nvPr/>
        </p:nvSpPr>
        <p:spPr bwMode="auto">
          <a:xfrm flipV="1">
            <a:off x="5241926" y="5334001"/>
            <a:ext cx="517525" cy="3175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759" name="Text Box 527"/>
          <p:cNvSpPr txBox="1">
            <a:spLocks noChangeArrowheads="1"/>
          </p:cNvSpPr>
          <p:nvPr/>
        </p:nvSpPr>
        <p:spPr bwMode="auto">
          <a:xfrm>
            <a:off x="3581400" y="5105401"/>
            <a:ext cx="3593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b="1">
                <a:solidFill>
                  <a:schemeClr val="folHlink"/>
                </a:solidFill>
              </a:rPr>
              <a:t>=</a:t>
            </a:r>
          </a:p>
        </p:txBody>
      </p:sp>
      <p:sp>
        <p:nvSpPr>
          <p:cNvPr id="95760" name="Text Box 528"/>
          <p:cNvSpPr txBox="1">
            <a:spLocks noChangeArrowheads="1"/>
          </p:cNvSpPr>
          <p:nvPr/>
        </p:nvSpPr>
        <p:spPr bwMode="auto">
          <a:xfrm>
            <a:off x="4724400" y="5105401"/>
            <a:ext cx="3593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b="1">
                <a:solidFill>
                  <a:schemeClr val="folHlink"/>
                </a:solidFill>
              </a:rPr>
              <a:t>=</a:t>
            </a:r>
          </a:p>
        </p:txBody>
      </p:sp>
      <p:sp>
        <p:nvSpPr>
          <p:cNvPr id="95761" name="Text Box 529"/>
          <p:cNvSpPr txBox="1">
            <a:spLocks noChangeArrowheads="1"/>
          </p:cNvSpPr>
          <p:nvPr/>
        </p:nvSpPr>
        <p:spPr bwMode="auto">
          <a:xfrm>
            <a:off x="4724400" y="21336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6600CC"/>
                </a:solidFill>
              </a:rPr>
              <a:t>(-3, 6)</a:t>
            </a:r>
          </a:p>
        </p:txBody>
      </p:sp>
      <p:sp>
        <p:nvSpPr>
          <p:cNvPr id="95762" name="Text Box 530"/>
          <p:cNvSpPr txBox="1">
            <a:spLocks noChangeArrowheads="1"/>
          </p:cNvSpPr>
          <p:nvPr/>
        </p:nvSpPr>
        <p:spPr bwMode="auto">
          <a:xfrm>
            <a:off x="8382000" y="32004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6600CC"/>
                </a:solidFill>
              </a:rPr>
              <a:t>(5, 2)</a:t>
            </a:r>
          </a:p>
        </p:txBody>
      </p:sp>
    </p:spTree>
    <p:extLst>
      <p:ext uri="{BB962C8B-B14F-4D97-AF65-F5344CB8AC3E}">
        <p14:creationId xmlns:p14="http://schemas.microsoft.com/office/powerpoint/2010/main" val="77528182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5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5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5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5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5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95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5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5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5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5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5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5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5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5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5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5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5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5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5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5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5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5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5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5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5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5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5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5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5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5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743" grpId="0" animBg="1" autoUpdateAnimBg="0"/>
      <p:bldP spid="95745" grpId="0" animBg="1"/>
      <p:bldP spid="95746" grpId="0" animBg="1"/>
      <p:bldP spid="95747" grpId="0" animBg="1"/>
      <p:bldP spid="95748" grpId="0" animBg="1"/>
      <p:bldP spid="95749" grpId="0" animBg="1"/>
      <p:bldP spid="95750" grpId="0" autoUpdateAnimBg="0"/>
      <p:bldP spid="95751" grpId="0" autoUpdateAnimBg="0"/>
      <p:bldP spid="95752" grpId="0" animBg="1"/>
      <p:bldP spid="95753" grpId="0" autoUpdateAnimBg="0"/>
      <p:bldP spid="95754" grpId="0" autoUpdateAnimBg="0"/>
      <p:bldP spid="95755" grpId="0" animBg="1"/>
      <p:bldP spid="95756" grpId="0" autoUpdateAnimBg="0"/>
      <p:bldP spid="95757" grpId="0" autoUpdateAnimBg="0"/>
      <p:bldP spid="95758" grpId="0" animBg="1"/>
      <p:bldP spid="95759" grpId="0" autoUpdateAnimBg="0"/>
      <p:bldP spid="95760" grpId="0" autoUpdateAnimBg="0"/>
      <p:bldP spid="95761" grpId="0"/>
      <p:bldP spid="957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61244" y="217488"/>
            <a:ext cx="9530644" cy="1143000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6600CC"/>
                </a:solidFill>
              </a:rPr>
              <a:t>Example 2: Find </a:t>
            </a:r>
            <a:r>
              <a:rPr lang="en-US" sz="3600" b="1" dirty="0">
                <a:solidFill>
                  <a:srgbClr val="6600CC"/>
                </a:solidFill>
              </a:rPr>
              <a:t>the slope between (5, 4) and (5, 2).</a:t>
            </a:r>
          </a:p>
        </p:txBody>
      </p:sp>
      <p:graphicFrame>
        <p:nvGraphicFramePr>
          <p:cNvPr id="98307" name="Object 3"/>
          <p:cNvGraphicFramePr>
            <a:graphicFrameLocks noChangeAspect="1"/>
          </p:cNvGraphicFramePr>
          <p:nvPr/>
        </p:nvGraphicFramePr>
        <p:xfrm>
          <a:off x="2438400" y="1600200"/>
          <a:ext cx="2457450" cy="141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4" imgW="742849" imgH="419100" progId="Equation.3">
                  <p:embed/>
                </p:oleObj>
              </mc:Choice>
              <mc:Fallback>
                <p:oleObj name="Equation" r:id="rId4" imgW="742849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600200"/>
                        <a:ext cx="2457450" cy="141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08" name="Object 4"/>
          <p:cNvGraphicFramePr>
            <a:graphicFrameLocks noChangeAspect="1"/>
          </p:cNvGraphicFramePr>
          <p:nvPr/>
        </p:nvGraphicFramePr>
        <p:xfrm>
          <a:off x="2465388" y="3124201"/>
          <a:ext cx="2749550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6" imgW="828624" imgH="409643" progId="Equation.3">
                  <p:embed/>
                </p:oleObj>
              </mc:Choice>
              <mc:Fallback>
                <p:oleObj name="Equation" r:id="rId6" imgW="828624" imgH="40964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5388" y="3124201"/>
                        <a:ext cx="2749550" cy="137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09" name="Object 5"/>
          <p:cNvGraphicFramePr>
            <a:graphicFrameLocks noChangeAspect="1"/>
          </p:cNvGraphicFramePr>
          <p:nvPr/>
        </p:nvGraphicFramePr>
        <p:xfrm>
          <a:off x="5472114" y="3200401"/>
          <a:ext cx="1125537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8" imgW="333392" imgH="381000" progId="Equation.3">
                  <p:embed/>
                </p:oleObj>
              </mc:Choice>
              <mc:Fallback>
                <p:oleObj name="Equation" r:id="rId8" imgW="333392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2114" y="3200401"/>
                        <a:ext cx="1125537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0" name="AutoShape 6"/>
          <p:cNvSpPr>
            <a:spLocks noChangeArrowheads="1"/>
          </p:cNvSpPr>
          <p:nvPr/>
        </p:nvSpPr>
        <p:spPr bwMode="auto">
          <a:xfrm>
            <a:off x="7315200" y="2590800"/>
            <a:ext cx="2895600" cy="2895600"/>
          </a:xfrm>
          <a:prstGeom prst="octagon">
            <a:avLst>
              <a:gd name="adj" fmla="val 29287"/>
            </a:avLst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6600"/>
              <a:t>STOP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2590800" y="5257800"/>
            <a:ext cx="5049838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4000"/>
              <a:t>This slope is undefined.</a:t>
            </a:r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6858000" y="903288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1</a:t>
            </a:r>
            <a:r>
              <a:rPr lang="en-US"/>
              <a:t>    y</a:t>
            </a:r>
            <a:r>
              <a:rPr lang="en-US" baseline="-25000"/>
              <a:t>1</a:t>
            </a: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8686800" y="903288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2</a:t>
            </a:r>
            <a:r>
              <a:rPr lang="en-US"/>
              <a:t>   y</a:t>
            </a:r>
            <a:r>
              <a:rPr lang="en-US" baseline="-250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3539837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0" grpId="0" animBg="1" autoUpdateAnimBg="0"/>
      <p:bldP spid="98311" grpId="0" animBg="1" autoUpdateAnimBg="0"/>
      <p:bldP spid="98312" grpId="0"/>
      <p:bldP spid="983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3352800" y="1447800"/>
            <a:ext cx="7086600" cy="5410200"/>
            <a:chOff x="1152" y="912"/>
            <a:chExt cx="4464" cy="3408"/>
          </a:xfrm>
        </p:grpSpPr>
        <p:sp>
          <p:nvSpPr>
            <p:cNvPr id="15378" name="Text Box 3"/>
            <p:cNvSpPr txBox="1">
              <a:spLocks noChangeArrowheads="1"/>
            </p:cNvSpPr>
            <p:nvPr/>
          </p:nvSpPr>
          <p:spPr bwMode="auto">
            <a:xfrm>
              <a:off x="5280" y="254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/>
                <a:t>x</a:t>
              </a:r>
            </a:p>
          </p:txBody>
        </p:sp>
        <p:sp>
          <p:nvSpPr>
            <p:cNvPr id="15379" name="Text Box 4"/>
            <p:cNvSpPr txBox="1">
              <a:spLocks noChangeArrowheads="1"/>
            </p:cNvSpPr>
            <p:nvPr/>
          </p:nvSpPr>
          <p:spPr bwMode="auto">
            <a:xfrm>
              <a:off x="3072" y="91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/>
                <a:t>y</a:t>
              </a:r>
            </a:p>
          </p:txBody>
        </p:sp>
        <p:grpSp>
          <p:nvGrpSpPr>
            <p:cNvPr id="15380" name="Group 5"/>
            <p:cNvGrpSpPr>
              <a:grpSpLocks/>
            </p:cNvGrpSpPr>
            <p:nvPr/>
          </p:nvGrpSpPr>
          <p:grpSpPr bwMode="auto">
            <a:xfrm>
              <a:off x="1392" y="1248"/>
              <a:ext cx="3840" cy="2880"/>
              <a:chOff x="1392" y="960"/>
              <a:chExt cx="3840" cy="2880"/>
            </a:xfrm>
          </p:grpSpPr>
          <p:grpSp>
            <p:nvGrpSpPr>
              <p:cNvPr id="15383" name="Group 6"/>
              <p:cNvGrpSpPr>
                <a:grpSpLocks/>
              </p:cNvGrpSpPr>
              <p:nvPr/>
            </p:nvGrpSpPr>
            <p:grpSpPr bwMode="auto">
              <a:xfrm>
                <a:off x="3312" y="1344"/>
                <a:ext cx="960" cy="960"/>
                <a:chOff x="1440" y="384"/>
                <a:chExt cx="960" cy="960"/>
              </a:xfrm>
            </p:grpSpPr>
            <p:grpSp>
              <p:nvGrpSpPr>
                <p:cNvPr id="15856" name="Group 7"/>
                <p:cNvGrpSpPr>
                  <a:grpSpLocks/>
                </p:cNvGrpSpPr>
                <p:nvPr/>
              </p:nvGrpSpPr>
              <p:grpSpPr bwMode="auto">
                <a:xfrm>
                  <a:off x="1440" y="1152"/>
                  <a:ext cx="960" cy="192"/>
                  <a:chOff x="1440" y="1152"/>
                  <a:chExt cx="960" cy="192"/>
                </a:xfrm>
              </p:grpSpPr>
              <p:sp>
                <p:nvSpPr>
                  <p:cNvPr id="15881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82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83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84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85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grpSp>
              <p:nvGrpSpPr>
                <p:cNvPr id="15857" name="Group 13"/>
                <p:cNvGrpSpPr>
                  <a:grpSpLocks/>
                </p:cNvGrpSpPr>
                <p:nvPr/>
              </p:nvGrpSpPr>
              <p:grpSpPr bwMode="auto">
                <a:xfrm>
                  <a:off x="1440" y="960"/>
                  <a:ext cx="960" cy="192"/>
                  <a:chOff x="1440" y="1152"/>
                  <a:chExt cx="960" cy="192"/>
                </a:xfrm>
              </p:grpSpPr>
              <p:sp>
                <p:nvSpPr>
                  <p:cNvPr id="15876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77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78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79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80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grpSp>
              <p:nvGrpSpPr>
                <p:cNvPr id="15858" name="Group 19"/>
                <p:cNvGrpSpPr>
                  <a:grpSpLocks/>
                </p:cNvGrpSpPr>
                <p:nvPr/>
              </p:nvGrpSpPr>
              <p:grpSpPr bwMode="auto">
                <a:xfrm>
                  <a:off x="1440" y="768"/>
                  <a:ext cx="960" cy="192"/>
                  <a:chOff x="1440" y="1152"/>
                  <a:chExt cx="960" cy="192"/>
                </a:xfrm>
              </p:grpSpPr>
              <p:sp>
                <p:nvSpPr>
                  <p:cNvPr id="15871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72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73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74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75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grpSp>
              <p:nvGrpSpPr>
                <p:cNvPr id="15859" name="Group 25"/>
                <p:cNvGrpSpPr>
                  <a:grpSpLocks/>
                </p:cNvGrpSpPr>
                <p:nvPr/>
              </p:nvGrpSpPr>
              <p:grpSpPr bwMode="auto">
                <a:xfrm>
                  <a:off x="1440" y="576"/>
                  <a:ext cx="960" cy="192"/>
                  <a:chOff x="1440" y="1152"/>
                  <a:chExt cx="960" cy="192"/>
                </a:xfrm>
              </p:grpSpPr>
              <p:sp>
                <p:nvSpPr>
                  <p:cNvPr id="15866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6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6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6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7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grpSp>
              <p:nvGrpSpPr>
                <p:cNvPr id="15860" name="Group 31"/>
                <p:cNvGrpSpPr>
                  <a:grpSpLocks/>
                </p:cNvGrpSpPr>
                <p:nvPr/>
              </p:nvGrpSpPr>
              <p:grpSpPr bwMode="auto">
                <a:xfrm>
                  <a:off x="1440" y="384"/>
                  <a:ext cx="960" cy="192"/>
                  <a:chOff x="1440" y="1152"/>
                  <a:chExt cx="960" cy="192"/>
                </a:xfrm>
              </p:grpSpPr>
              <p:sp>
                <p:nvSpPr>
                  <p:cNvPr id="15861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62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63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64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65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</p:grpSp>
          <p:grpSp>
            <p:nvGrpSpPr>
              <p:cNvPr id="15384" name="Group 37"/>
              <p:cNvGrpSpPr>
                <a:grpSpLocks/>
              </p:cNvGrpSpPr>
              <p:nvPr/>
            </p:nvGrpSpPr>
            <p:grpSpPr bwMode="auto">
              <a:xfrm>
                <a:off x="4272" y="1344"/>
                <a:ext cx="960" cy="960"/>
                <a:chOff x="1440" y="384"/>
                <a:chExt cx="960" cy="960"/>
              </a:xfrm>
            </p:grpSpPr>
            <p:grpSp>
              <p:nvGrpSpPr>
                <p:cNvPr id="15826" name="Group 38"/>
                <p:cNvGrpSpPr>
                  <a:grpSpLocks/>
                </p:cNvGrpSpPr>
                <p:nvPr/>
              </p:nvGrpSpPr>
              <p:grpSpPr bwMode="auto">
                <a:xfrm>
                  <a:off x="1440" y="1152"/>
                  <a:ext cx="960" cy="192"/>
                  <a:chOff x="1440" y="1152"/>
                  <a:chExt cx="960" cy="192"/>
                </a:xfrm>
              </p:grpSpPr>
              <p:sp>
                <p:nvSpPr>
                  <p:cNvPr id="15851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52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53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54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55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grpSp>
              <p:nvGrpSpPr>
                <p:cNvPr id="15827" name="Group 44"/>
                <p:cNvGrpSpPr>
                  <a:grpSpLocks/>
                </p:cNvGrpSpPr>
                <p:nvPr/>
              </p:nvGrpSpPr>
              <p:grpSpPr bwMode="auto">
                <a:xfrm>
                  <a:off x="1440" y="960"/>
                  <a:ext cx="960" cy="192"/>
                  <a:chOff x="1440" y="1152"/>
                  <a:chExt cx="960" cy="192"/>
                </a:xfrm>
              </p:grpSpPr>
              <p:sp>
                <p:nvSpPr>
                  <p:cNvPr id="15846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47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48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49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50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grpSp>
              <p:nvGrpSpPr>
                <p:cNvPr id="15828" name="Group 50"/>
                <p:cNvGrpSpPr>
                  <a:grpSpLocks/>
                </p:cNvGrpSpPr>
                <p:nvPr/>
              </p:nvGrpSpPr>
              <p:grpSpPr bwMode="auto">
                <a:xfrm>
                  <a:off x="1440" y="768"/>
                  <a:ext cx="960" cy="192"/>
                  <a:chOff x="1440" y="1152"/>
                  <a:chExt cx="960" cy="192"/>
                </a:xfrm>
              </p:grpSpPr>
              <p:sp>
                <p:nvSpPr>
                  <p:cNvPr id="15841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42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43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44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45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grpSp>
              <p:nvGrpSpPr>
                <p:cNvPr id="15829" name="Group 56"/>
                <p:cNvGrpSpPr>
                  <a:grpSpLocks/>
                </p:cNvGrpSpPr>
                <p:nvPr/>
              </p:nvGrpSpPr>
              <p:grpSpPr bwMode="auto">
                <a:xfrm>
                  <a:off x="1440" y="576"/>
                  <a:ext cx="960" cy="192"/>
                  <a:chOff x="1440" y="1152"/>
                  <a:chExt cx="960" cy="192"/>
                </a:xfrm>
              </p:grpSpPr>
              <p:sp>
                <p:nvSpPr>
                  <p:cNvPr id="15836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37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38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39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40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grpSp>
              <p:nvGrpSpPr>
                <p:cNvPr id="15830" name="Group 62"/>
                <p:cNvGrpSpPr>
                  <a:grpSpLocks/>
                </p:cNvGrpSpPr>
                <p:nvPr/>
              </p:nvGrpSpPr>
              <p:grpSpPr bwMode="auto">
                <a:xfrm>
                  <a:off x="1440" y="384"/>
                  <a:ext cx="960" cy="192"/>
                  <a:chOff x="1440" y="1152"/>
                  <a:chExt cx="960" cy="192"/>
                </a:xfrm>
              </p:grpSpPr>
              <p:sp>
                <p:nvSpPr>
                  <p:cNvPr id="15831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32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33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34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15835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152"/>
                    <a:ext cx="192" cy="1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</p:grpSp>
          <p:grpSp>
            <p:nvGrpSpPr>
              <p:cNvPr id="15385" name="Group 68"/>
              <p:cNvGrpSpPr>
                <a:grpSpLocks/>
              </p:cNvGrpSpPr>
              <p:nvPr/>
            </p:nvGrpSpPr>
            <p:grpSpPr bwMode="auto">
              <a:xfrm>
                <a:off x="3312" y="2880"/>
                <a:ext cx="1920" cy="960"/>
                <a:chOff x="480" y="384"/>
                <a:chExt cx="1920" cy="960"/>
              </a:xfrm>
            </p:grpSpPr>
            <p:grpSp>
              <p:nvGrpSpPr>
                <p:cNvPr id="15764" name="Group 69"/>
                <p:cNvGrpSpPr>
                  <a:grpSpLocks/>
                </p:cNvGrpSpPr>
                <p:nvPr/>
              </p:nvGrpSpPr>
              <p:grpSpPr bwMode="auto">
                <a:xfrm>
                  <a:off x="144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5796" name="Group 70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821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822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823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824" name="Rectangl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825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797" name="Group 76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816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817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818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819" name="Rectangl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820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798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811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812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813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814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815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799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806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807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808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809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810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800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801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802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803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804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805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5765" name="Group 100"/>
                <p:cNvGrpSpPr>
                  <a:grpSpLocks/>
                </p:cNvGrpSpPr>
                <p:nvPr/>
              </p:nvGrpSpPr>
              <p:grpSpPr bwMode="auto">
                <a:xfrm>
                  <a:off x="48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57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791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92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93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94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95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767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786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87" name="Rectangle 1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88" name="Rectangle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89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90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768" name="Group 113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781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82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83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84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85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769" name="Group 119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776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77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78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79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80" name="Rectangl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770" name="Group 125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771" name="Rectangl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72" name="Rectangle 1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73" name="Rectangl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74" name="Rectangl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75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5386" name="Group 131"/>
              <p:cNvGrpSpPr>
                <a:grpSpLocks/>
              </p:cNvGrpSpPr>
              <p:nvPr/>
            </p:nvGrpSpPr>
            <p:grpSpPr bwMode="auto">
              <a:xfrm>
                <a:off x="3312" y="2304"/>
                <a:ext cx="1920" cy="960"/>
                <a:chOff x="480" y="384"/>
                <a:chExt cx="1920" cy="960"/>
              </a:xfrm>
            </p:grpSpPr>
            <p:grpSp>
              <p:nvGrpSpPr>
                <p:cNvPr id="15702" name="Group 132"/>
                <p:cNvGrpSpPr>
                  <a:grpSpLocks/>
                </p:cNvGrpSpPr>
                <p:nvPr/>
              </p:nvGrpSpPr>
              <p:grpSpPr bwMode="auto">
                <a:xfrm>
                  <a:off x="144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5734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759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60" name="Rectangl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61" name="Rectangle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62" name="Rectangle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63" name="Rectangle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735" name="Group 139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754" name="Rectangle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55" name="Rectangle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56" name="Rectangle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57" name="Rectangle 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58" name="Rectangle 1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736" name="Group 145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749" name="Rectangle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50" name="Rectangl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51" name="Rectangle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52" name="Rectangle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53" name="Rectangl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737" name="Group 151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744" name="Rectangl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45" name="Rectangle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46" name="Rectangle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47" name="Rectangle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48" name="Rectangle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738" name="Group 157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739" name="Rectangle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40" name="Rectangle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41" name="Rectangle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42" name="Rectangle 1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43" name="Rectangle 1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5703" name="Group 163"/>
                <p:cNvGrpSpPr>
                  <a:grpSpLocks/>
                </p:cNvGrpSpPr>
                <p:nvPr/>
              </p:nvGrpSpPr>
              <p:grpSpPr bwMode="auto">
                <a:xfrm>
                  <a:off x="48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5704" name="Group 164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729" name="Rectangle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30" name="Rectangle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31" name="Rectangle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32" name="Rectangle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33" name="Rectangle 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705" name="Group 170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724" name="Rectangl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25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26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27" name="Rectangle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28" name="Rectangle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706" name="Group 176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719" name="Rectangle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20" name="Rectangle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21" name="Rectangle 1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22" name="Rectangle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23" name="Rectangl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707" name="Group 182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714" name="Rectangle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15" name="Rectangle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16" name="Rectangle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17" name="Rectangle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18" name="Rectangle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708" name="Group 188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709" name="Rectangl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10" name="Rectangle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11" name="Rectangle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12" name="Rectangle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13" name="Rectangle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5387" name="Group 194"/>
              <p:cNvGrpSpPr>
                <a:grpSpLocks/>
              </p:cNvGrpSpPr>
              <p:nvPr/>
            </p:nvGrpSpPr>
            <p:grpSpPr bwMode="auto">
              <a:xfrm>
                <a:off x="3312" y="960"/>
                <a:ext cx="1920" cy="960"/>
                <a:chOff x="480" y="384"/>
                <a:chExt cx="1920" cy="960"/>
              </a:xfrm>
            </p:grpSpPr>
            <p:grpSp>
              <p:nvGrpSpPr>
                <p:cNvPr id="15640" name="Group 195"/>
                <p:cNvGrpSpPr>
                  <a:grpSpLocks/>
                </p:cNvGrpSpPr>
                <p:nvPr/>
              </p:nvGrpSpPr>
              <p:grpSpPr bwMode="auto">
                <a:xfrm>
                  <a:off x="144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5672" name="Group 196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697" name="Rectangle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98" name="Rectangle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99" name="Rectangle 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00" name="Rectangle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701" name="Rectangle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673" name="Group 202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692" name="Rectangle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93" name="Rectangle 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94" name="Rectangle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95" name="Rectangle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96" name="Rectangle 2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674" name="Group 208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687" name="Rectangle 2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88" name="Rectangle 2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89" name="Rectangle 2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90" name="Rectangle 2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91" name="Rectangle 2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675" name="Group 214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682" name="Rectangle 2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83" name="Rectangle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84" name="Rectangle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85" name="Rectangle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86" name="Rectangle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676" name="Group 220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677" name="Rectangle 2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78" name="Rectangle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79" name="Rectangle 2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80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81" name="Rectangle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5641" name="Group 226"/>
                <p:cNvGrpSpPr>
                  <a:grpSpLocks/>
                </p:cNvGrpSpPr>
                <p:nvPr/>
              </p:nvGrpSpPr>
              <p:grpSpPr bwMode="auto">
                <a:xfrm>
                  <a:off x="48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5642" name="Group 227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667" name="Rectangle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68" name="Rectangle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69" name="Rectangle 2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70" name="Rectangle 2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71" name="Rectangle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643" name="Group 233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662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63" name="Rectangle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64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65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66" name="Rectangle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644" name="Group 239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657" name="Rectangle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58" name="Rectangle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59" name="Rectangle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60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61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645" name="Group 245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652" name="Rectangle 2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53" name="Rectangle 2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54" name="Rectangle 2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55" name="Rectangle 2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56" name="Rectangl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646" name="Group 251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647" name="Rectangle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48" name="Rectangl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49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50" name="Rectangle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51" name="Rectangl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5388" name="Group 257"/>
              <p:cNvGrpSpPr>
                <a:grpSpLocks/>
              </p:cNvGrpSpPr>
              <p:nvPr/>
            </p:nvGrpSpPr>
            <p:grpSpPr bwMode="auto">
              <a:xfrm>
                <a:off x="1392" y="2304"/>
                <a:ext cx="1920" cy="960"/>
                <a:chOff x="480" y="384"/>
                <a:chExt cx="1920" cy="960"/>
              </a:xfrm>
            </p:grpSpPr>
            <p:grpSp>
              <p:nvGrpSpPr>
                <p:cNvPr id="15578" name="Group 258"/>
                <p:cNvGrpSpPr>
                  <a:grpSpLocks/>
                </p:cNvGrpSpPr>
                <p:nvPr/>
              </p:nvGrpSpPr>
              <p:grpSpPr bwMode="auto">
                <a:xfrm>
                  <a:off x="144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5610" name="Group 259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635" name="Rectangle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36" name="Rectangl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37" name="Rectangle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38" name="Rectangle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39" name="Rectangle 2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611" name="Group 265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630" name="Rectangle 2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31" name="Rectangl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32" name="Rectangle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33" name="Rectangl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34" name="Rectangl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612" name="Group 271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625" name="Rectangle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26" name="Rectangle 2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27" name="Rectangle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28" name="Rectangle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29" name="Rectangle 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613" name="Group 277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620" name="Rectangle 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21" name="Rectangle 2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22" name="Rectangle 2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23" name="Rectangle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24" name="Rectangle 2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614" name="Group 283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615" name="Rectangle 2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16" name="Rectangle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17" name="Rectangle 2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18" name="Rectangle 2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19" name="Rectangle 2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5579" name="Group 289"/>
                <p:cNvGrpSpPr>
                  <a:grpSpLocks/>
                </p:cNvGrpSpPr>
                <p:nvPr/>
              </p:nvGrpSpPr>
              <p:grpSpPr bwMode="auto">
                <a:xfrm>
                  <a:off x="48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5580" name="Group 290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605" name="Rectangle 2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06" name="Rectangle 2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07" name="Rectangle 2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08" name="Rectangle 2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09" name="Rectangle 2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581" name="Group 296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600" name="Rectangle 2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01" name="Rectangle 2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02" name="Rectangle 2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03" name="Rectangle 3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604" name="Rectangle 3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582" name="Group 302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595" name="Rectangle 3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96" name="Rectangle 3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97" name="Rectangle 3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98" name="Rectangle 3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99" name="Rectangle 3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583" name="Group 308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590" name="Rectangle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91" name="Rectangle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92" name="Rectangle 3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93" name="Rectangle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94" name="Rectangle 3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584" name="Group 314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585" name="Rectangle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86" name="Rectangle 3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87" name="Rectangle 3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88" name="Rectangle 3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89" name="Rectangle 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5389" name="Group 320"/>
              <p:cNvGrpSpPr>
                <a:grpSpLocks/>
              </p:cNvGrpSpPr>
              <p:nvPr/>
            </p:nvGrpSpPr>
            <p:grpSpPr bwMode="auto">
              <a:xfrm>
                <a:off x="1392" y="2880"/>
                <a:ext cx="1920" cy="960"/>
                <a:chOff x="480" y="384"/>
                <a:chExt cx="1920" cy="960"/>
              </a:xfrm>
            </p:grpSpPr>
            <p:grpSp>
              <p:nvGrpSpPr>
                <p:cNvPr id="15516" name="Group 321"/>
                <p:cNvGrpSpPr>
                  <a:grpSpLocks/>
                </p:cNvGrpSpPr>
                <p:nvPr/>
              </p:nvGrpSpPr>
              <p:grpSpPr bwMode="auto">
                <a:xfrm>
                  <a:off x="144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5548" name="Group 322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573" name="Rectangle 3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74" name="Rectangle 3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75" name="Rectangle 3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76" name="Rectangle 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77" name="Rectangle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549" name="Group 328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568" name="Rectangle 3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69" name="Rectangle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70" name="Rectangle 3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71" name="Rectangle 3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72" name="Rectangle 3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550" name="Group 334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563" name="Rectangle 3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64" name="Rectangle 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65" name="Rectangle 3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66" name="Rectangle 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67" name="Rectangle 3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551" name="Group 340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558" name="Rectangle 3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59" name="Rectangle 3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60" name="Rectangle 3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61" name="Rectangle 3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62" name="Rectangle 3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552" name="Group 346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553" name="Rectangle 3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54" name="Rectangle 3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55" name="Rectangle 3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56" name="Rectangle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57" name="Rectangle 3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5517" name="Group 352"/>
                <p:cNvGrpSpPr>
                  <a:grpSpLocks/>
                </p:cNvGrpSpPr>
                <p:nvPr/>
              </p:nvGrpSpPr>
              <p:grpSpPr bwMode="auto">
                <a:xfrm>
                  <a:off x="48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5518" name="Group 353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543" name="Rectangle 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44" name="Rectangle 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4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46" name="Rectangle 3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47" name="Rectangle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519" name="Group 359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538" name="Rectangle 3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39" name="Rectangle 3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40" name="Rectangle 3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41" name="Rectangle 3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42" name="Rectangle 3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520" name="Group 365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533" name="Rectangle 3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34" name="Rectangle 3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35" name="Rectangle 3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36" name="Rectangle 3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37" name="Rectangle 3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521" name="Group 371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528" name="Rectangle 3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29" name="Rectangle 3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30" name="Rectangle 3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31" name="Rectangle 3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32" name="Rectangle 3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522" name="Group 377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523" name="Rectangle 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24" name="Rectangle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25" name="Rectangle 3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26" name="Rectangle 3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27" name="Rectangle 3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5390" name="Group 383"/>
              <p:cNvGrpSpPr>
                <a:grpSpLocks/>
              </p:cNvGrpSpPr>
              <p:nvPr/>
            </p:nvGrpSpPr>
            <p:grpSpPr bwMode="auto">
              <a:xfrm>
                <a:off x="1392" y="1344"/>
                <a:ext cx="1920" cy="960"/>
                <a:chOff x="480" y="384"/>
                <a:chExt cx="1920" cy="960"/>
              </a:xfrm>
            </p:grpSpPr>
            <p:grpSp>
              <p:nvGrpSpPr>
                <p:cNvPr id="15454" name="Group 384"/>
                <p:cNvGrpSpPr>
                  <a:grpSpLocks/>
                </p:cNvGrpSpPr>
                <p:nvPr/>
              </p:nvGrpSpPr>
              <p:grpSpPr bwMode="auto">
                <a:xfrm>
                  <a:off x="144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5486" name="Group 385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511" name="Rectangle 3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12" name="Rectangle 3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13" name="Rectangle 3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14" name="Rectangle 3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15" name="Rectangle 3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487" name="Group 391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506" name="Rectangle 3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07" name="Rectangle 3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08" name="Rectangle 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09" name="Rectangle 3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10" name="Rectangle 3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488" name="Group 397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501" name="Rectangle 3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02" name="Rectangle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03" name="Rectangle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04" name="Rectangle 4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05" name="Rectangle 4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489" name="Group 403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496" name="Rectangle 4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97" name="Rectangle 4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98" name="Rectangle 4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99" name="Rectangle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500" name="Rectangle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490" name="Group 409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491" name="Rectangle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92" name="Rectangle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93" name="Rectangle 4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94" name="Rectangle 4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95" name="Rectangle 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5455" name="Group 415"/>
                <p:cNvGrpSpPr>
                  <a:grpSpLocks/>
                </p:cNvGrpSpPr>
                <p:nvPr/>
              </p:nvGrpSpPr>
              <p:grpSpPr bwMode="auto">
                <a:xfrm>
                  <a:off x="48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5456" name="Group 416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481" name="Rectangle 4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82" name="Rectangle 4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83" name="Rectangle 4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84" name="Rectangle 4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85" name="Rectangle 4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457" name="Group 422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476" name="Rectangle 4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77" name="Rectangle 4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78" name="Rectangle 4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79" name="Rectangle 4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80" name="Rectangle 4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458" name="Group 428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471" name="Rectangle 4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72" name="Rectangle 4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73" name="Rectangle 4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74" name="Rectangle 4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75" name="Rectangle 4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459" name="Group 434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466" name="Rectangle 4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67" name="Rectangle 4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68" name="Rectangle 4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69" name="Rectangle 4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70" name="Rectangle 4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460" name="Group 440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461" name="Rectangle 4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62" name="Rectangle 4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63" name="Rectangle 4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64" name="Rectangle 4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65" name="Rectangle 4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5391" name="Group 446"/>
              <p:cNvGrpSpPr>
                <a:grpSpLocks/>
              </p:cNvGrpSpPr>
              <p:nvPr/>
            </p:nvGrpSpPr>
            <p:grpSpPr bwMode="auto">
              <a:xfrm>
                <a:off x="1392" y="960"/>
                <a:ext cx="1920" cy="960"/>
                <a:chOff x="480" y="384"/>
                <a:chExt cx="1920" cy="960"/>
              </a:xfrm>
            </p:grpSpPr>
            <p:grpSp>
              <p:nvGrpSpPr>
                <p:cNvPr id="15392" name="Group 447"/>
                <p:cNvGrpSpPr>
                  <a:grpSpLocks/>
                </p:cNvGrpSpPr>
                <p:nvPr/>
              </p:nvGrpSpPr>
              <p:grpSpPr bwMode="auto">
                <a:xfrm>
                  <a:off x="144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5424" name="Group 448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449" name="Rectangle 4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50" name="Rectangle 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51" name="Rectangle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52" name="Rectangle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53" name="Rectangle 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425" name="Group 454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444" name="Rectangle 4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45" name="Rectangle 4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46" name="Rectangle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47" name="Rectangle 4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48" name="Rectangle 4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426" name="Group 460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439" name="Rectangle 4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40" name="Rectangle 4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41" name="Rectangle 4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42" name="Rectangle 4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43" name="Rectangle 4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427" name="Group 466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434" name="Rectangle 4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35" name="Rectangle 4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36" name="Rectangle 4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37" name="Rectangle 4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38" name="Rectangle 4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428" name="Group 472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429" name="Rectangle 4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30" name="Rectangle 4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31" name="Rectangle 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32" name="Rectangle 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33" name="Rectangle 4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5393" name="Group 478"/>
                <p:cNvGrpSpPr>
                  <a:grpSpLocks/>
                </p:cNvGrpSpPr>
                <p:nvPr/>
              </p:nvGrpSpPr>
              <p:grpSpPr bwMode="auto">
                <a:xfrm>
                  <a:off x="480" y="384"/>
                  <a:ext cx="960" cy="960"/>
                  <a:chOff x="1440" y="384"/>
                  <a:chExt cx="960" cy="960"/>
                </a:xfrm>
              </p:grpSpPr>
              <p:grpSp>
                <p:nvGrpSpPr>
                  <p:cNvPr id="15394" name="Group 479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419" name="Rectangle 4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20" name="Rectangle 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21" name="Rectangle 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22" name="Rectangle 4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23" name="Rectangle 4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395" name="Group 485"/>
                  <p:cNvGrpSpPr>
                    <a:grpSpLocks/>
                  </p:cNvGrpSpPr>
                  <p:nvPr/>
                </p:nvGrpSpPr>
                <p:grpSpPr bwMode="auto">
                  <a:xfrm>
                    <a:off x="1440" y="960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414" name="Rectangle 4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15" name="Rectangle 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16" name="Rectangle 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17" name="Rectangle 4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18" name="Rectangle 4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396" name="Group 491"/>
                  <p:cNvGrpSpPr>
                    <a:grpSpLocks/>
                  </p:cNvGrpSpPr>
                  <p:nvPr/>
                </p:nvGrpSpPr>
                <p:grpSpPr bwMode="auto">
                  <a:xfrm>
                    <a:off x="1440" y="768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409" name="Rectangle 4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10" name="Rectangle 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11" name="Rectangle 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12" name="Rectangle 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13" name="Rectangle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397" name="Group 497"/>
                  <p:cNvGrpSpPr>
                    <a:grpSpLocks/>
                  </p:cNvGrpSpPr>
                  <p:nvPr/>
                </p:nvGrpSpPr>
                <p:grpSpPr bwMode="auto">
                  <a:xfrm>
                    <a:off x="1440" y="576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404" name="Rectangle 4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05" name="Rectangle 4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06" name="Rectangle 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07" name="Rectangle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08" name="Rectangle 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grpSp>
                <p:nvGrpSpPr>
                  <p:cNvPr id="15398" name="Group 503"/>
                  <p:cNvGrpSpPr>
                    <a:grpSpLocks/>
                  </p:cNvGrpSpPr>
                  <p:nvPr/>
                </p:nvGrpSpPr>
                <p:grpSpPr bwMode="auto">
                  <a:xfrm>
                    <a:off x="1440" y="384"/>
                    <a:ext cx="960" cy="192"/>
                    <a:chOff x="1440" y="1152"/>
                    <a:chExt cx="960" cy="192"/>
                  </a:xfrm>
                </p:grpSpPr>
                <p:sp>
                  <p:nvSpPr>
                    <p:cNvPr id="15399" name="Rectangle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00" name="Rectangle 5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01" name="Rectangle 5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02" name="Rectangle 5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15403" name="Rectangle 5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1152"/>
                      <a:ext cx="1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15381" name="Line 509"/>
            <p:cNvSpPr>
              <a:spLocks noChangeShapeType="1"/>
            </p:cNvSpPr>
            <p:nvPr/>
          </p:nvSpPr>
          <p:spPr bwMode="auto">
            <a:xfrm>
              <a:off x="1152" y="2592"/>
              <a:ext cx="446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2" name="Line 510"/>
            <p:cNvSpPr>
              <a:spLocks noChangeShapeType="1"/>
            </p:cNvSpPr>
            <p:nvPr/>
          </p:nvSpPr>
          <p:spPr bwMode="auto">
            <a:xfrm flipV="1">
              <a:off x="3312" y="1008"/>
              <a:ext cx="0" cy="331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9839" name="Rectangle 511"/>
          <p:cNvSpPr>
            <a:spLocks noChangeArrowheads="1"/>
          </p:cNvSpPr>
          <p:nvPr/>
        </p:nvSpPr>
        <p:spPr bwMode="auto">
          <a:xfrm>
            <a:off x="2133600" y="4495801"/>
            <a:ext cx="3805238" cy="16859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sz="4400" b="1"/>
          </a:p>
        </p:txBody>
      </p:sp>
      <p:sp>
        <p:nvSpPr>
          <p:cNvPr id="99840" name="Rectangle 51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8915400" cy="1143000"/>
          </a:xfrm>
          <a:solidFill>
            <a:schemeClr val="tx2"/>
          </a:solidFill>
        </p:spPr>
        <p:txBody>
          <a:bodyPr/>
          <a:lstStyle/>
          <a:p>
            <a:pPr>
              <a:defRPr/>
            </a:pPr>
            <a:r>
              <a:rPr lang="en-US" sz="40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Find the slope between (5, 4) and (5, 2).</a:t>
            </a:r>
          </a:p>
        </p:txBody>
      </p:sp>
      <p:sp>
        <p:nvSpPr>
          <p:cNvPr id="99841" name="Oval 513"/>
          <p:cNvSpPr>
            <a:spLocks noChangeArrowheads="1"/>
          </p:cNvSpPr>
          <p:nvPr/>
        </p:nvSpPr>
        <p:spPr bwMode="auto">
          <a:xfrm>
            <a:off x="8229600" y="34290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99842" name="Oval 514"/>
          <p:cNvSpPr>
            <a:spLocks noChangeArrowheads="1"/>
          </p:cNvSpPr>
          <p:nvPr/>
        </p:nvSpPr>
        <p:spPr bwMode="auto">
          <a:xfrm>
            <a:off x="8229600" y="28194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99843" name="Line 515"/>
          <p:cNvSpPr>
            <a:spLocks noChangeShapeType="1"/>
          </p:cNvSpPr>
          <p:nvPr/>
        </p:nvSpPr>
        <p:spPr bwMode="auto">
          <a:xfrm>
            <a:off x="8305800" y="1295400"/>
            <a:ext cx="0" cy="4953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844" name="Text Box 516"/>
          <p:cNvSpPr txBox="1">
            <a:spLocks noChangeArrowheads="1"/>
          </p:cNvSpPr>
          <p:nvPr/>
        </p:nvSpPr>
        <p:spPr bwMode="auto">
          <a:xfrm>
            <a:off x="2286000" y="4645026"/>
            <a:ext cx="1087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4000">
                <a:solidFill>
                  <a:schemeClr val="hlink"/>
                </a:solidFill>
              </a:rPr>
              <a:t>Rise</a:t>
            </a:r>
          </a:p>
        </p:txBody>
      </p:sp>
      <p:sp>
        <p:nvSpPr>
          <p:cNvPr id="99845" name="Text Box 517"/>
          <p:cNvSpPr txBox="1">
            <a:spLocks noChangeArrowheads="1"/>
          </p:cNvSpPr>
          <p:nvPr/>
        </p:nvSpPr>
        <p:spPr bwMode="auto">
          <a:xfrm>
            <a:off x="2378075" y="5334001"/>
            <a:ext cx="1030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4000">
                <a:solidFill>
                  <a:srgbClr val="6600CC"/>
                </a:solidFill>
              </a:rPr>
              <a:t>Run</a:t>
            </a:r>
          </a:p>
        </p:txBody>
      </p:sp>
      <p:sp>
        <p:nvSpPr>
          <p:cNvPr id="99846" name="Line 518"/>
          <p:cNvSpPr>
            <a:spLocks noChangeShapeType="1"/>
          </p:cNvSpPr>
          <p:nvPr/>
        </p:nvSpPr>
        <p:spPr bwMode="auto">
          <a:xfrm>
            <a:off x="2362200" y="5334000"/>
            <a:ext cx="121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847" name="Text Box 519"/>
          <p:cNvSpPr txBox="1">
            <a:spLocks noChangeArrowheads="1"/>
          </p:cNvSpPr>
          <p:nvPr/>
        </p:nvSpPr>
        <p:spPr bwMode="auto">
          <a:xfrm>
            <a:off x="3962401" y="4645026"/>
            <a:ext cx="608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4000">
                <a:solidFill>
                  <a:schemeClr val="hlink"/>
                </a:solidFill>
              </a:rPr>
              <a:t>-2</a:t>
            </a:r>
          </a:p>
        </p:txBody>
      </p:sp>
      <p:sp>
        <p:nvSpPr>
          <p:cNvPr id="99848" name="Text Box 520"/>
          <p:cNvSpPr txBox="1">
            <a:spLocks noChangeArrowheads="1"/>
          </p:cNvSpPr>
          <p:nvPr/>
        </p:nvSpPr>
        <p:spPr bwMode="auto">
          <a:xfrm>
            <a:off x="4054475" y="5334001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4000">
                <a:solidFill>
                  <a:srgbClr val="6600CC"/>
                </a:solidFill>
              </a:rPr>
              <a:t>0</a:t>
            </a:r>
          </a:p>
        </p:txBody>
      </p:sp>
      <p:sp>
        <p:nvSpPr>
          <p:cNvPr id="99849" name="Line 521"/>
          <p:cNvSpPr>
            <a:spLocks noChangeShapeType="1"/>
          </p:cNvSpPr>
          <p:nvPr/>
        </p:nvSpPr>
        <p:spPr bwMode="auto">
          <a:xfrm flipV="1">
            <a:off x="4038601" y="5334001"/>
            <a:ext cx="517525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850" name="Text Box 522"/>
          <p:cNvSpPr txBox="1">
            <a:spLocks noChangeArrowheads="1"/>
          </p:cNvSpPr>
          <p:nvPr/>
        </p:nvSpPr>
        <p:spPr bwMode="auto">
          <a:xfrm>
            <a:off x="5029200" y="4953000"/>
            <a:ext cx="2338388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4000"/>
              <a:t>Undefined</a:t>
            </a:r>
          </a:p>
        </p:txBody>
      </p:sp>
      <p:sp>
        <p:nvSpPr>
          <p:cNvPr id="99851" name="Text Box 523"/>
          <p:cNvSpPr txBox="1">
            <a:spLocks noChangeArrowheads="1"/>
          </p:cNvSpPr>
          <p:nvPr/>
        </p:nvSpPr>
        <p:spPr bwMode="auto">
          <a:xfrm>
            <a:off x="3581400" y="51054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/>
              <a:t>=</a:t>
            </a:r>
          </a:p>
        </p:txBody>
      </p:sp>
      <p:sp>
        <p:nvSpPr>
          <p:cNvPr id="99852" name="Text Box 524"/>
          <p:cNvSpPr txBox="1">
            <a:spLocks noChangeArrowheads="1"/>
          </p:cNvSpPr>
          <p:nvPr/>
        </p:nvSpPr>
        <p:spPr bwMode="auto">
          <a:xfrm>
            <a:off x="4648200" y="51054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/>
              <a:t>=</a:t>
            </a:r>
          </a:p>
        </p:txBody>
      </p:sp>
      <p:sp>
        <p:nvSpPr>
          <p:cNvPr id="99853" name="Line 525"/>
          <p:cNvSpPr>
            <a:spLocks noChangeShapeType="1"/>
          </p:cNvSpPr>
          <p:nvPr/>
        </p:nvSpPr>
        <p:spPr bwMode="auto">
          <a:xfrm>
            <a:off x="8305800" y="2895600"/>
            <a:ext cx="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8081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9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9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9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9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9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9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9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9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9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9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9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9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9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9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9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9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9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9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9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9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9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9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839" grpId="0" animBg="1" autoUpdateAnimBg="0"/>
      <p:bldP spid="99841" grpId="0" animBg="1"/>
      <p:bldP spid="99842" grpId="0" animBg="1"/>
      <p:bldP spid="99843" grpId="0" animBg="1"/>
      <p:bldP spid="99844" grpId="0" autoUpdateAnimBg="0"/>
      <p:bldP spid="99845" grpId="0" autoUpdateAnimBg="0"/>
      <p:bldP spid="99846" grpId="0" animBg="1"/>
      <p:bldP spid="99847" grpId="0" autoUpdateAnimBg="0"/>
      <p:bldP spid="99848" grpId="0" autoUpdateAnimBg="0"/>
      <p:bldP spid="99849" grpId="0" animBg="1"/>
      <p:bldP spid="99850" grpId="0" animBg="1" autoUpdateAnimBg="0"/>
      <p:bldP spid="99851" grpId="0" autoUpdateAnimBg="0"/>
      <p:bldP spid="99852" grpId="0" autoUpdateAnimBg="0"/>
      <p:bldP spid="998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56" y="338667"/>
            <a:ext cx="10453511" cy="10668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6600CC"/>
                </a:solidFill>
              </a:rPr>
              <a:t>Example 3: Find </a:t>
            </a:r>
            <a:r>
              <a:rPr lang="en-US" sz="4000" b="1" dirty="0">
                <a:solidFill>
                  <a:srgbClr val="6600CC"/>
                </a:solidFill>
              </a:rPr>
              <a:t>the slope between (5, 4) and (-3, 4).</a:t>
            </a:r>
          </a:p>
        </p:txBody>
      </p:sp>
      <p:graphicFrame>
        <p:nvGraphicFramePr>
          <p:cNvPr id="100355" name="Object 3"/>
          <p:cNvGraphicFramePr>
            <a:graphicFrameLocks noChangeAspect="1"/>
          </p:cNvGraphicFramePr>
          <p:nvPr/>
        </p:nvGraphicFramePr>
        <p:xfrm>
          <a:off x="2438400" y="1600200"/>
          <a:ext cx="2457450" cy="141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4" imgW="742849" imgH="419100" progId="Equation.3">
                  <p:embed/>
                </p:oleObj>
              </mc:Choice>
              <mc:Fallback>
                <p:oleObj name="Equation" r:id="rId4" imgW="742849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600200"/>
                        <a:ext cx="2457450" cy="141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6" name="Object 4"/>
          <p:cNvGraphicFramePr>
            <a:graphicFrameLocks noChangeAspect="1"/>
          </p:cNvGraphicFramePr>
          <p:nvPr/>
        </p:nvGraphicFramePr>
        <p:xfrm>
          <a:off x="2424113" y="3124201"/>
          <a:ext cx="2832100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tion" r:id="rId6" imgW="857216" imgH="409643" progId="Equation.3">
                  <p:embed/>
                </p:oleObj>
              </mc:Choice>
              <mc:Fallback>
                <p:oleObj name="Equation" r:id="rId6" imgW="857216" imgH="40964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3" y="3124201"/>
                        <a:ext cx="2832100" cy="137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7" name="Object 5"/>
          <p:cNvGraphicFramePr>
            <a:graphicFrameLocks noChangeAspect="1"/>
          </p:cNvGraphicFramePr>
          <p:nvPr/>
        </p:nvGraphicFramePr>
        <p:xfrm>
          <a:off x="5492751" y="3200401"/>
          <a:ext cx="1084263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8" imgW="323951" imgH="381000" progId="Equation.3">
                  <p:embed/>
                </p:oleObj>
              </mc:Choice>
              <mc:Fallback>
                <p:oleObj name="Equation" r:id="rId8" imgW="323951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1" y="3200401"/>
                        <a:ext cx="1084263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2590800" y="5257800"/>
            <a:ext cx="3892550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4000"/>
              <a:t>This slope is zero.</a:t>
            </a: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6705600" y="990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1</a:t>
            </a:r>
            <a:r>
              <a:rPr lang="en-US"/>
              <a:t>    y</a:t>
            </a:r>
            <a:r>
              <a:rPr lang="en-US" baseline="-25000"/>
              <a:t>1</a:t>
            </a: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8709375" y="914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   y</a:t>
            </a:r>
            <a:r>
              <a:rPr lang="en-US" baseline="-25000" dirty="0"/>
              <a:t>2</a:t>
            </a:r>
          </a:p>
        </p:txBody>
      </p:sp>
      <p:graphicFrame>
        <p:nvGraphicFramePr>
          <p:cNvPr id="100361" name="Object 9"/>
          <p:cNvGraphicFramePr>
            <a:graphicFrameLocks noGrp="1" noChangeAspect="1"/>
          </p:cNvGraphicFramePr>
          <p:nvPr>
            <p:ph idx="1"/>
          </p:nvPr>
        </p:nvGraphicFramePr>
        <p:xfrm>
          <a:off x="6645276" y="3375025"/>
          <a:ext cx="855663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10" imgW="228735" imgH="171585" progId="Equation.3">
                  <p:embed/>
                </p:oleObj>
              </mc:Choice>
              <mc:Fallback>
                <p:oleObj name="Equation" r:id="rId10" imgW="228735" imgH="1715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5276" y="3375025"/>
                        <a:ext cx="855663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6925580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8" grpId="0" animBg="1" autoUpdateAnimBg="0"/>
      <p:bldP spid="100359" grpId="0"/>
      <p:bldP spid="10036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FCAEB847D634198BC4FC80A0EF2DBA1"/>
  <p:tag name="SLIDEID" val="0FCAEB847D634198BC4FC80A0EF2DBA1"/>
  <p:tag name="SLIDEORDER" val="1"/>
  <p:tag name="SLIDETYPE" val="Q"/>
  <p:tag name="DEMOGRAPHIC" val="False"/>
  <p:tag name="SPEEDSCORING" val="False"/>
  <p:tag name="VALUES" val="Correct¤Incorrect¤Incorrect¤Incorrect"/>
  <p:tag name="QUESTIONALIAS" val="Determine the slope of the line shown."/>
  <p:tag name="ANSWERSALIAS" val="-2¤-½¤½¤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12"/>
  <p:tag name="FONTSIZE" val="32"/>
  <p:tag name="BULLETTYPE" val="ppBulletArabicPeriod"/>
  <p:tag name="ANSWERTEXT" val="-2&#10;-½&#10;½&#10;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2570</TotalTime>
  <Words>601</Words>
  <Application>Microsoft Office PowerPoint</Application>
  <PresentationFormat>Widescreen</PresentationFormat>
  <Paragraphs>145</Paragraphs>
  <Slides>21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Times</vt:lpstr>
      <vt:lpstr>Times New Roman</vt:lpstr>
      <vt:lpstr>Office Theme</vt:lpstr>
      <vt:lpstr>Equation</vt:lpstr>
      <vt:lpstr>The Slope-Formula</vt:lpstr>
      <vt:lpstr>Objective:</vt:lpstr>
      <vt:lpstr>Random Fact: Why Learn This?</vt:lpstr>
      <vt:lpstr>Slope Formula:</vt:lpstr>
      <vt:lpstr>Example 1: Calculate the slope between (-3, 6) and (5, 2)</vt:lpstr>
      <vt:lpstr>Find the slope between (-3, 6) and (5, 2)</vt:lpstr>
      <vt:lpstr>Example 2: Find the slope between (5, 4) and (5, 2).</vt:lpstr>
      <vt:lpstr>Find the slope between (5, 4) and (5, 2).</vt:lpstr>
      <vt:lpstr>Example 3: Find the slope between (5, 4) and (-3, 4).</vt:lpstr>
      <vt:lpstr>PowerPoint Presentation</vt:lpstr>
      <vt:lpstr>PowerPoint Presentation</vt:lpstr>
      <vt:lpstr>Example 4: Determine the slope of the line shown.</vt:lpstr>
      <vt:lpstr>Example 5: Find the slope of the linear relationship.</vt:lpstr>
      <vt:lpstr>Homework:  Slope: Two-Point Formula Worksheet</vt:lpstr>
      <vt:lpstr>Do Now (5 minutes):</vt:lpstr>
      <vt:lpstr>Real World Connection:</vt:lpstr>
      <vt:lpstr>Example 6:</vt:lpstr>
      <vt:lpstr>Example 6:</vt:lpstr>
      <vt:lpstr>Example 7: </vt:lpstr>
      <vt:lpstr>Example 7: </vt:lpstr>
      <vt:lpstr>Homework: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Slope-Formula</dc:title>
  <dc:creator>Cassandra</dc:creator>
  <cp:lastModifiedBy>Cassandra Klimczuk</cp:lastModifiedBy>
  <cp:revision>18</cp:revision>
  <dcterms:created xsi:type="dcterms:W3CDTF">2013-12-23T22:49:56Z</dcterms:created>
  <dcterms:modified xsi:type="dcterms:W3CDTF">2020-02-24T12:53:16Z</dcterms:modified>
</cp:coreProperties>
</file>