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1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90" r:id="rId4"/>
    <p:sldId id="258" r:id="rId5"/>
    <p:sldId id="260" r:id="rId6"/>
    <p:sldId id="276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1" r:id="rId17"/>
    <p:sldId id="271" r:id="rId18"/>
    <p:sldId id="273" r:id="rId19"/>
    <p:sldId id="274" r:id="rId20"/>
    <p:sldId id="282" r:id="rId21"/>
    <p:sldId id="283" r:id="rId22"/>
    <p:sldId id="285" r:id="rId23"/>
    <p:sldId id="286" r:id="rId24"/>
    <p:sldId id="287" r:id="rId25"/>
    <p:sldId id="28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6F96F-2AC0-4400-A9CE-B22F416029ED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DC739-28AE-4634-A4AC-6C84A0718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3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6E0FFF9-FBAF-4F26-A791-956E5B89BD6C}" type="slidenum">
              <a:rPr lang="en-GB" sz="1200"/>
              <a:pPr eaLnBrk="1" hangingPunct="1"/>
              <a:t>5</a:t>
            </a:fld>
            <a:endParaRPr lang="en-GB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471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BC4EDDA-1B2C-4F6A-8D51-24B61AE60D55}" type="slidenum">
              <a:rPr lang="en-GB" sz="1200"/>
              <a:pPr eaLnBrk="1" hangingPunct="1"/>
              <a:t>15</a:t>
            </a:fld>
            <a:endParaRPr lang="en-GB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68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F9CA981-3A38-4217-9906-5CCCD2D8C92D}" type="slidenum">
              <a:rPr lang="en-GB" sz="1200"/>
              <a:pPr eaLnBrk="1" hangingPunct="1"/>
              <a:t>17</a:t>
            </a:fld>
            <a:endParaRPr lang="en-GB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68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40BA160-87B4-4922-ACCB-571BD85D3895}" type="slidenum">
              <a:rPr lang="en-GB" sz="1200"/>
              <a:pPr eaLnBrk="1" hangingPunct="1"/>
              <a:t>7</a:t>
            </a:fld>
            <a:endParaRPr lang="en-GB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32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7F6F959-BA66-4869-AEC4-01B5113A5CFD}" type="slidenum">
              <a:rPr lang="en-GB" sz="1200"/>
              <a:pPr eaLnBrk="1" hangingPunct="1"/>
              <a:t>8</a:t>
            </a:fld>
            <a:endParaRPr lang="en-GB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79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26805A2-8BCA-4334-A370-504545A36E57}" type="slidenum">
              <a:rPr lang="en-GB" sz="1200"/>
              <a:pPr eaLnBrk="1" hangingPunct="1"/>
              <a:t>9</a:t>
            </a:fld>
            <a:endParaRPr lang="en-GB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07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F02CF64-0489-42AB-AA2E-5CAE97ED26FE}" type="slidenum">
              <a:rPr lang="en-GB" sz="1200"/>
              <a:pPr eaLnBrk="1" hangingPunct="1"/>
              <a:t>10</a:t>
            </a:fld>
            <a:endParaRPr lang="en-GB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378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7196E4C-5108-4029-A601-62A4D163B8AC}" type="slidenum">
              <a:rPr lang="en-GB" sz="1200"/>
              <a:pPr eaLnBrk="1" hangingPunct="1"/>
              <a:t>11</a:t>
            </a:fld>
            <a:endParaRPr lang="en-GB" sz="12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/>
            <a:endParaRPr lang="en-US" altLang="en-US"/>
          </a:p>
        </p:txBody>
      </p:sp>
      <p:sp>
        <p:nvSpPr>
          <p:cNvPr id="3584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447830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64BE9ED-F1E8-4BC6-A58C-25292C598A9F}" type="slidenum">
              <a:rPr lang="en-GB" sz="1200"/>
              <a:pPr eaLnBrk="1" hangingPunct="1"/>
              <a:t>12</a:t>
            </a:fld>
            <a:endParaRPr lang="en-GB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80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79B2F75-0246-4E39-82A4-E49BAF01F2EA}" type="slidenum">
              <a:rPr lang="en-GB" sz="1200"/>
              <a:pPr eaLnBrk="1" hangingPunct="1"/>
              <a:t>13</a:t>
            </a:fld>
            <a:endParaRPr lang="en-GB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2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8E40E9B-36B7-4EFE-BD21-A5B52A0F8F90}" type="slidenum">
              <a:rPr lang="en-GB" sz="1200"/>
              <a:pPr eaLnBrk="1" hangingPunct="1"/>
              <a:t>14</a:t>
            </a:fld>
            <a:endParaRPr lang="en-GB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15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018B-E0A3-4592-B41B-8A9B84C70608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3AD5-2B52-40D0-B9CC-978AABAF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0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018B-E0A3-4592-B41B-8A9B84C70608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3AD5-2B52-40D0-B9CC-978AABAF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1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018B-E0A3-4592-B41B-8A9B84C70608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3AD5-2B52-40D0-B9CC-978AABAF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8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018B-E0A3-4592-B41B-8A9B84C70608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3AD5-2B52-40D0-B9CC-978AABAF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73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018B-E0A3-4592-B41B-8A9B84C70608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3AD5-2B52-40D0-B9CC-978AABAF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06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018B-E0A3-4592-B41B-8A9B84C70608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3AD5-2B52-40D0-B9CC-978AABAF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6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018B-E0A3-4592-B41B-8A9B84C70608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3AD5-2B52-40D0-B9CC-978AABAF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56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018B-E0A3-4592-B41B-8A9B84C70608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3AD5-2B52-40D0-B9CC-978AABAF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45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018B-E0A3-4592-B41B-8A9B84C70608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3AD5-2B52-40D0-B9CC-978AABAF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66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018B-E0A3-4592-B41B-8A9B84C70608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3AD5-2B52-40D0-B9CC-978AABAF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86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018B-E0A3-4592-B41B-8A9B84C70608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3AD5-2B52-40D0-B9CC-978AABAF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05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8018B-E0A3-4592-B41B-8A9B84C70608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13AD5-2B52-40D0-B9CC-978AABAF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1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tags" Target="../tags/tag21.xml"/><Relationship Id="rId7" Type="http://schemas.openxmlformats.org/officeDocument/2006/relationships/image" Target="../media/image14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128789"/>
            <a:ext cx="9144000" cy="1436464"/>
          </a:xfrm>
        </p:spPr>
        <p:txBody>
          <a:bodyPr/>
          <a:lstStyle/>
          <a:p>
            <a:r>
              <a:rPr lang="en-US" dirty="0"/>
              <a:t>Using Intercepts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38031"/>
            <a:ext cx="9144000" cy="1655762"/>
          </a:xfrm>
        </p:spPr>
        <p:txBody>
          <a:bodyPr>
            <a:normAutofit/>
          </a:bodyPr>
          <a:lstStyle/>
          <a:p>
            <a:r>
              <a:rPr lang="en-US" sz="4800" dirty="0"/>
              <a:t>Section 4.2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370" y="2620791"/>
            <a:ext cx="5989480" cy="372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955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  <a:solidFill>
            <a:srgbClr val="FF9900"/>
          </a:solidFill>
        </p:spPr>
        <p:txBody>
          <a:bodyPr/>
          <a:lstStyle/>
          <a:p>
            <a:pPr eaLnBrk="1" hangingPunct="1"/>
            <a:r>
              <a:rPr lang="en-US"/>
              <a:t>Intercepts of a Graph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03669"/>
            <a:ext cx="9144000" cy="5715000"/>
          </a:xfrm>
        </p:spPr>
        <p:txBody>
          <a:bodyPr/>
          <a:lstStyle/>
          <a:p>
            <a:pPr eaLnBrk="1" hangingPunct="1"/>
            <a:r>
              <a:rPr lang="en-US" sz="4800" dirty="0"/>
              <a:t>Or a graph could have no intercept.</a:t>
            </a:r>
            <a:r>
              <a:rPr lang="en-US" sz="7200" dirty="0"/>
              <a:t> </a:t>
            </a:r>
          </a:p>
          <a:p>
            <a:pPr eaLnBrk="1" hangingPunct="1"/>
            <a:endParaRPr lang="en-US" dirty="0"/>
          </a:p>
        </p:txBody>
      </p:sp>
      <p:pic>
        <p:nvPicPr>
          <p:cNvPr id="1085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626" y="1688205"/>
            <a:ext cx="5176837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8550" name="Oval 6"/>
          <p:cNvSpPr>
            <a:spLocks noChangeArrowheads="1"/>
          </p:cNvSpPr>
          <p:nvPr/>
        </p:nvSpPr>
        <p:spPr bwMode="auto">
          <a:xfrm>
            <a:off x="4419600" y="2971800"/>
            <a:ext cx="1447800" cy="1295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26858"/>
      </p:ext>
    </p:extLst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  <p:bldP spid="10855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09600"/>
            <a:ext cx="12191999" cy="1143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 anchor="b">
            <a:normAutofit fontScale="90000"/>
          </a:bodyPr>
          <a:lstStyle/>
          <a:p>
            <a:pPr algn="l" eaLnBrk="1" hangingPunct="1"/>
            <a:r>
              <a:rPr lang="en-US" altLang="en-US" dirty="0"/>
              <a:t>	Example 1: Find the x- and y-intercepts.</a:t>
            </a:r>
            <a:br>
              <a:rPr lang="en-US" altLang="en-US" dirty="0"/>
            </a:br>
            <a:r>
              <a:rPr lang="en-US" altLang="en-US" dirty="0"/>
              <a:t>			x - 2y = 12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1981200"/>
            <a:ext cx="7772400" cy="4114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>
            <a:normAutofit/>
          </a:bodyPr>
          <a:lstStyle/>
          <a:p>
            <a:pPr marL="342900" indent="-342900"/>
            <a:r>
              <a:rPr lang="en-US" altLang="en-US" sz="4000" dirty="0"/>
              <a:t>x-intercept:  Plug in </a:t>
            </a:r>
            <a:r>
              <a:rPr lang="en-US" altLang="en-US" sz="4000" b="1" dirty="0">
                <a:solidFill>
                  <a:srgbClr val="3333CC"/>
                </a:solidFill>
              </a:rPr>
              <a:t>0</a:t>
            </a:r>
            <a:r>
              <a:rPr lang="en-US" altLang="en-US" sz="4000" dirty="0"/>
              <a:t> for y.</a:t>
            </a:r>
          </a:p>
          <a:p>
            <a:pPr marL="342900" indent="-342900"/>
            <a:r>
              <a:rPr lang="en-US" altLang="en-US" sz="4000" dirty="0"/>
              <a:t>x - 2(</a:t>
            </a:r>
            <a:r>
              <a:rPr lang="en-US" altLang="en-US" sz="4000" b="1" dirty="0">
                <a:solidFill>
                  <a:srgbClr val="3333CC"/>
                </a:solidFill>
              </a:rPr>
              <a:t>0</a:t>
            </a:r>
            <a:r>
              <a:rPr lang="en-US" altLang="en-US" sz="4000" dirty="0"/>
              <a:t>) = 12</a:t>
            </a:r>
          </a:p>
          <a:p>
            <a:pPr marL="342900" indent="-342900"/>
            <a:r>
              <a:rPr lang="en-US" altLang="en-US" sz="4000" dirty="0"/>
              <a:t>x = 12; </a:t>
            </a:r>
            <a:r>
              <a:rPr lang="en-US" altLang="en-US" sz="4000" b="1" dirty="0">
                <a:solidFill>
                  <a:srgbClr val="FF3300"/>
                </a:solidFill>
              </a:rPr>
              <a:t>(12, 0)</a:t>
            </a:r>
            <a:endParaRPr lang="en-US" altLang="en-US" sz="4000" dirty="0">
              <a:solidFill>
                <a:srgbClr val="FF3300"/>
              </a:solidFill>
            </a:endParaRPr>
          </a:p>
          <a:p>
            <a:pPr marL="342900" indent="-342900"/>
            <a:r>
              <a:rPr lang="en-US" altLang="en-US" sz="4000" dirty="0"/>
              <a:t>y-intercept:  Plug in </a:t>
            </a:r>
            <a:r>
              <a:rPr lang="en-US" altLang="en-US" sz="4000" b="1" dirty="0">
                <a:solidFill>
                  <a:srgbClr val="3333CC"/>
                </a:solidFill>
              </a:rPr>
              <a:t>0</a:t>
            </a:r>
            <a:r>
              <a:rPr lang="en-US" altLang="en-US" sz="4000" dirty="0"/>
              <a:t> for x.</a:t>
            </a:r>
          </a:p>
          <a:p>
            <a:pPr marL="342900" indent="-342900"/>
            <a:r>
              <a:rPr lang="en-US" altLang="en-US" sz="4000" b="1" dirty="0">
                <a:solidFill>
                  <a:srgbClr val="3333CC"/>
                </a:solidFill>
              </a:rPr>
              <a:t>0</a:t>
            </a:r>
            <a:r>
              <a:rPr lang="en-US" altLang="en-US" sz="4000" dirty="0"/>
              <a:t> - 2y = 12</a:t>
            </a:r>
          </a:p>
          <a:p>
            <a:pPr marL="342900" indent="-342900"/>
            <a:r>
              <a:rPr lang="en-US" altLang="en-US" sz="4000" dirty="0"/>
              <a:t>y = -6; </a:t>
            </a:r>
            <a:r>
              <a:rPr lang="en-US" altLang="en-US" sz="4000" b="1" dirty="0">
                <a:solidFill>
                  <a:srgbClr val="FF3300"/>
                </a:solidFill>
              </a:rPr>
              <a:t>(0, -6)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487898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Here is the graph of x - 2y = 12</a:t>
            </a:r>
            <a:endParaRPr lang="en-GB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6096000" y="914400"/>
            <a:ext cx="0" cy="54864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2667000" y="3810000"/>
            <a:ext cx="70104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5410200" y="3657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4724400" y="3657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3352800" y="3657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038600" y="3657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8915400" y="3657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8229600" y="3657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7543800" y="3657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6781800" y="3657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5943600" y="44196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5943600" y="49530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5943600" y="54864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5943600" y="6019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5943600" y="32766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5943600" y="26670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5943600" y="21336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5943600" y="16002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5394326" y="5705476"/>
            <a:ext cx="6588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/>
              <a:t>-12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4419601" y="3886201"/>
            <a:ext cx="481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/>
              <a:t>-6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5505450" y="1295401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/>
              <a:t>12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7391400" y="38242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/>
              <a:t>6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3048001" y="3886201"/>
            <a:ext cx="6588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/>
              <a:t>-12</a:t>
            </a:r>
          </a:p>
        </p:txBody>
      </p:sp>
      <p:sp>
        <p:nvSpPr>
          <p:cNvPr id="140316" name="Oval 28"/>
          <p:cNvSpPr>
            <a:spLocks noChangeArrowheads="1"/>
          </p:cNvSpPr>
          <p:nvPr/>
        </p:nvSpPr>
        <p:spPr bwMode="auto">
          <a:xfrm>
            <a:off x="88392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0317" name="Oval 29"/>
          <p:cNvSpPr>
            <a:spLocks noChangeArrowheads="1"/>
          </p:cNvSpPr>
          <p:nvPr/>
        </p:nvSpPr>
        <p:spPr bwMode="auto">
          <a:xfrm>
            <a:off x="60198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0318" name="Text Box 30"/>
          <p:cNvSpPr txBox="1">
            <a:spLocks noChangeArrowheads="1"/>
          </p:cNvSpPr>
          <p:nvPr/>
        </p:nvSpPr>
        <p:spPr bwMode="auto">
          <a:xfrm>
            <a:off x="8382001" y="3810001"/>
            <a:ext cx="1133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accent2"/>
                </a:solidFill>
              </a:rPr>
              <a:t>(12, 0)</a:t>
            </a:r>
          </a:p>
        </p:txBody>
      </p:sp>
      <p:sp>
        <p:nvSpPr>
          <p:cNvPr id="140320" name="Text Box 32"/>
          <p:cNvSpPr txBox="1">
            <a:spLocks noChangeArrowheads="1"/>
          </p:cNvSpPr>
          <p:nvPr/>
        </p:nvSpPr>
        <p:spPr bwMode="auto">
          <a:xfrm>
            <a:off x="6019800" y="4800601"/>
            <a:ext cx="1074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accent2"/>
                </a:solidFill>
              </a:rPr>
              <a:t>(0, -6)</a:t>
            </a:r>
          </a:p>
        </p:txBody>
      </p:sp>
      <p:sp>
        <p:nvSpPr>
          <p:cNvPr id="140321" name="Text Box 33"/>
          <p:cNvSpPr txBox="1">
            <a:spLocks noChangeArrowheads="1"/>
          </p:cNvSpPr>
          <p:nvPr/>
        </p:nvSpPr>
        <p:spPr bwMode="auto">
          <a:xfrm>
            <a:off x="1812926" y="914401"/>
            <a:ext cx="260667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3600" b="1"/>
              <a:t>Use the graph to check your answer.</a:t>
            </a:r>
          </a:p>
        </p:txBody>
      </p:sp>
      <p:sp>
        <p:nvSpPr>
          <p:cNvPr id="15391" name="Line 34"/>
          <p:cNvSpPr>
            <a:spLocks noChangeShapeType="1"/>
          </p:cNvSpPr>
          <p:nvPr/>
        </p:nvSpPr>
        <p:spPr bwMode="auto">
          <a:xfrm flipV="1">
            <a:off x="3657600" y="3200400"/>
            <a:ext cx="670560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2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0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0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0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0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0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0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0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0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0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16" grpId="0" animBg="1"/>
      <p:bldP spid="140317" grpId="0" animBg="1"/>
      <p:bldP spid="140318" grpId="0"/>
      <p:bldP spid="1403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2209800" y="1371600"/>
            <a:ext cx="7772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/>
              <a:t>x-intercept:  Plug in </a:t>
            </a:r>
            <a:r>
              <a:rPr lang="en-US" altLang="en-US" sz="3600" b="1">
                <a:solidFill>
                  <a:srgbClr val="3333CC"/>
                </a:solidFill>
              </a:rPr>
              <a:t>0</a:t>
            </a:r>
            <a:r>
              <a:rPr lang="en-US" altLang="en-US" sz="3600"/>
              <a:t> for y.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>
                <a:cs typeface="Times New Roman" panose="02020603050405020304" pitchFamily="18" charset="0"/>
              </a:rPr>
              <a:t> </a:t>
            </a:r>
            <a:r>
              <a:rPr lang="en-US" altLang="en-US" sz="3600" b="1">
                <a:solidFill>
                  <a:srgbClr val="3333CC"/>
                </a:solidFill>
              </a:rPr>
              <a:t>0 </a:t>
            </a:r>
            <a:r>
              <a:rPr lang="en-US" altLang="en-US" sz="3600" b="1"/>
              <a:t>= x</a:t>
            </a:r>
            <a:r>
              <a:rPr lang="en-US" altLang="en-US" sz="3600"/>
              <a:t> + 4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/>
              <a:t>x = - 4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>
                <a:solidFill>
                  <a:srgbClr val="FF3300"/>
                </a:solidFill>
              </a:rPr>
              <a:t>x-intercept: (-4, 0)</a:t>
            </a:r>
            <a:endParaRPr lang="en-US" altLang="en-US" sz="3600">
              <a:solidFill>
                <a:srgbClr val="FF3300"/>
              </a:solidFill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/>
              <a:t>y-intercept:  Plug in </a:t>
            </a:r>
            <a:r>
              <a:rPr lang="en-US" altLang="en-US" sz="3600" b="1">
                <a:solidFill>
                  <a:srgbClr val="3333CC"/>
                </a:solidFill>
              </a:rPr>
              <a:t>0</a:t>
            </a:r>
            <a:r>
              <a:rPr lang="en-US" altLang="en-US" sz="3600"/>
              <a:t> for x.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/>
              <a:t>y</a:t>
            </a:r>
            <a:r>
              <a:rPr lang="en-US" altLang="en-US" sz="3600">
                <a:cs typeface="Times New Roman" panose="02020603050405020304" pitchFamily="18" charset="0"/>
              </a:rPr>
              <a:t>² = </a:t>
            </a:r>
            <a:r>
              <a:rPr lang="en-US" altLang="en-US" sz="3600" b="1">
                <a:solidFill>
                  <a:srgbClr val="3333CC"/>
                </a:solidFill>
              </a:rPr>
              <a:t>0</a:t>
            </a:r>
            <a:r>
              <a:rPr lang="en-US" altLang="en-US" sz="3600"/>
              <a:t> + 4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/>
              <a:t>y </a:t>
            </a:r>
            <a:r>
              <a:rPr lang="en-US" altLang="en-US" sz="3600">
                <a:cs typeface="Times New Roman" panose="02020603050405020304" pitchFamily="18" charset="0"/>
              </a:rPr>
              <a:t>= ±2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>
                <a:solidFill>
                  <a:srgbClr val="FF3300"/>
                </a:solidFill>
              </a:rPr>
              <a:t>y-intercepts: (0, 2) and (0, -2)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title"/>
          </p:nvPr>
        </p:nvSpPr>
        <p:spPr>
          <a:xfrm>
            <a:off x="1262130" y="152400"/>
            <a:ext cx="872007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4000" dirty="0"/>
              <a:t>	Example 2: </a:t>
            </a:r>
            <a:r>
              <a:rPr lang="en-US" altLang="en-US" sz="4000" b="1" dirty="0"/>
              <a:t>Find the x- and y-intercepts.</a:t>
            </a:r>
            <a:br>
              <a:rPr lang="en-US" altLang="en-US" sz="4000" b="1" dirty="0"/>
            </a:br>
            <a:r>
              <a:rPr lang="en-US" altLang="en-US" sz="4000" dirty="0"/>
              <a:t> 			y</a:t>
            </a:r>
            <a:r>
              <a:rPr lang="en-US" altLang="en-US" sz="4000" dirty="0">
                <a:cs typeface="Times New Roman" panose="02020603050405020304" pitchFamily="18" charset="0"/>
              </a:rPr>
              <a:t>² = x + 4</a:t>
            </a:r>
            <a:endParaRPr lang="en-US" sz="4000" dirty="0"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060232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8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8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80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280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280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280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Here is the graph of y</a:t>
            </a:r>
            <a:r>
              <a:rPr lang="en-US" altLang="en-US" sz="4000">
                <a:cs typeface="Times New Roman" panose="02020603050405020304" pitchFamily="18" charset="0"/>
              </a:rPr>
              <a:t>² = x + 4</a:t>
            </a:r>
            <a:endParaRPr lang="en-GB" sz="4000">
              <a:cs typeface="Times New Roman" panose="02020603050405020304" pitchFamily="18" charset="0"/>
            </a:endParaRPr>
          </a:p>
        </p:txBody>
      </p:sp>
      <p:sp>
        <p:nvSpPr>
          <p:cNvPr id="17411" name="Line 4"/>
          <p:cNvSpPr>
            <a:spLocks noChangeShapeType="1"/>
          </p:cNvSpPr>
          <p:nvPr/>
        </p:nvSpPr>
        <p:spPr bwMode="auto">
          <a:xfrm>
            <a:off x="6096000" y="914400"/>
            <a:ext cx="0" cy="54864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Line 5"/>
          <p:cNvSpPr>
            <a:spLocks noChangeShapeType="1"/>
          </p:cNvSpPr>
          <p:nvPr/>
        </p:nvSpPr>
        <p:spPr bwMode="auto">
          <a:xfrm flipH="1">
            <a:off x="2667000" y="3810000"/>
            <a:ext cx="70104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Line 8"/>
          <p:cNvSpPr>
            <a:spLocks noChangeShapeType="1"/>
          </p:cNvSpPr>
          <p:nvPr/>
        </p:nvSpPr>
        <p:spPr bwMode="auto">
          <a:xfrm>
            <a:off x="5410200" y="3657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9"/>
          <p:cNvSpPr>
            <a:spLocks noChangeShapeType="1"/>
          </p:cNvSpPr>
          <p:nvPr/>
        </p:nvSpPr>
        <p:spPr bwMode="auto">
          <a:xfrm>
            <a:off x="4724400" y="3657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10"/>
          <p:cNvSpPr>
            <a:spLocks noChangeShapeType="1"/>
          </p:cNvSpPr>
          <p:nvPr/>
        </p:nvSpPr>
        <p:spPr bwMode="auto">
          <a:xfrm>
            <a:off x="3352800" y="3657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11"/>
          <p:cNvSpPr>
            <a:spLocks noChangeShapeType="1"/>
          </p:cNvSpPr>
          <p:nvPr/>
        </p:nvSpPr>
        <p:spPr bwMode="auto">
          <a:xfrm>
            <a:off x="4038600" y="3657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12"/>
          <p:cNvSpPr>
            <a:spLocks noChangeShapeType="1"/>
          </p:cNvSpPr>
          <p:nvPr/>
        </p:nvSpPr>
        <p:spPr bwMode="auto">
          <a:xfrm>
            <a:off x="8915400" y="3657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3"/>
          <p:cNvSpPr>
            <a:spLocks noChangeShapeType="1"/>
          </p:cNvSpPr>
          <p:nvPr/>
        </p:nvSpPr>
        <p:spPr bwMode="auto">
          <a:xfrm>
            <a:off x="8229600" y="3657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4"/>
          <p:cNvSpPr>
            <a:spLocks noChangeShapeType="1"/>
          </p:cNvSpPr>
          <p:nvPr/>
        </p:nvSpPr>
        <p:spPr bwMode="auto">
          <a:xfrm>
            <a:off x="7543800" y="3657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5"/>
          <p:cNvSpPr>
            <a:spLocks noChangeShapeType="1"/>
          </p:cNvSpPr>
          <p:nvPr/>
        </p:nvSpPr>
        <p:spPr bwMode="auto">
          <a:xfrm>
            <a:off x="6781800" y="3657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9"/>
          <p:cNvSpPr>
            <a:spLocks noChangeShapeType="1"/>
          </p:cNvSpPr>
          <p:nvPr/>
        </p:nvSpPr>
        <p:spPr bwMode="auto">
          <a:xfrm>
            <a:off x="5943600" y="44196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20"/>
          <p:cNvSpPr>
            <a:spLocks noChangeShapeType="1"/>
          </p:cNvSpPr>
          <p:nvPr/>
        </p:nvSpPr>
        <p:spPr bwMode="auto">
          <a:xfrm>
            <a:off x="5943600" y="49530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21"/>
          <p:cNvSpPr>
            <a:spLocks noChangeShapeType="1"/>
          </p:cNvSpPr>
          <p:nvPr/>
        </p:nvSpPr>
        <p:spPr bwMode="auto">
          <a:xfrm>
            <a:off x="5943600" y="54864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22"/>
          <p:cNvSpPr>
            <a:spLocks noChangeShapeType="1"/>
          </p:cNvSpPr>
          <p:nvPr/>
        </p:nvSpPr>
        <p:spPr bwMode="auto">
          <a:xfrm>
            <a:off x="5943600" y="6019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23"/>
          <p:cNvSpPr>
            <a:spLocks noChangeShapeType="1"/>
          </p:cNvSpPr>
          <p:nvPr/>
        </p:nvSpPr>
        <p:spPr bwMode="auto">
          <a:xfrm>
            <a:off x="5943600" y="32766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24"/>
          <p:cNvSpPr>
            <a:spLocks noChangeShapeType="1"/>
          </p:cNvSpPr>
          <p:nvPr/>
        </p:nvSpPr>
        <p:spPr bwMode="auto">
          <a:xfrm>
            <a:off x="5943600" y="26670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25"/>
          <p:cNvSpPr>
            <a:spLocks noChangeShapeType="1"/>
          </p:cNvSpPr>
          <p:nvPr/>
        </p:nvSpPr>
        <p:spPr bwMode="auto">
          <a:xfrm>
            <a:off x="5943600" y="21336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6"/>
          <p:cNvSpPr>
            <a:spLocks noChangeShapeType="1"/>
          </p:cNvSpPr>
          <p:nvPr/>
        </p:nvSpPr>
        <p:spPr bwMode="auto">
          <a:xfrm>
            <a:off x="5943600" y="16002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Text Box 27"/>
          <p:cNvSpPr txBox="1">
            <a:spLocks noChangeArrowheads="1"/>
          </p:cNvSpPr>
          <p:nvPr/>
        </p:nvSpPr>
        <p:spPr bwMode="auto">
          <a:xfrm>
            <a:off x="5394326" y="5705476"/>
            <a:ext cx="481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/>
              <a:t>-4</a:t>
            </a:r>
          </a:p>
        </p:txBody>
      </p:sp>
      <p:sp>
        <p:nvSpPr>
          <p:cNvPr id="17430" name="Text Box 28"/>
          <p:cNvSpPr txBox="1">
            <a:spLocks noChangeArrowheads="1"/>
          </p:cNvSpPr>
          <p:nvPr/>
        </p:nvSpPr>
        <p:spPr bwMode="auto">
          <a:xfrm>
            <a:off x="4419601" y="3886201"/>
            <a:ext cx="481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/>
              <a:t>-2</a:t>
            </a:r>
          </a:p>
        </p:txBody>
      </p:sp>
      <p:sp>
        <p:nvSpPr>
          <p:cNvPr id="17431" name="Text Box 29"/>
          <p:cNvSpPr txBox="1">
            <a:spLocks noChangeArrowheads="1"/>
          </p:cNvSpPr>
          <p:nvPr/>
        </p:nvSpPr>
        <p:spPr bwMode="auto">
          <a:xfrm>
            <a:off x="5505450" y="1295401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/>
              <a:t>4</a:t>
            </a:r>
          </a:p>
        </p:txBody>
      </p:sp>
      <p:sp>
        <p:nvSpPr>
          <p:cNvPr id="17432" name="Text Box 30"/>
          <p:cNvSpPr txBox="1">
            <a:spLocks noChangeArrowheads="1"/>
          </p:cNvSpPr>
          <p:nvPr/>
        </p:nvSpPr>
        <p:spPr bwMode="auto">
          <a:xfrm>
            <a:off x="7391400" y="38242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/>
              <a:t>2</a:t>
            </a:r>
          </a:p>
        </p:txBody>
      </p:sp>
      <p:sp>
        <p:nvSpPr>
          <p:cNvPr id="17433" name="Text Box 31"/>
          <p:cNvSpPr txBox="1">
            <a:spLocks noChangeArrowheads="1"/>
          </p:cNvSpPr>
          <p:nvPr/>
        </p:nvSpPr>
        <p:spPr bwMode="auto">
          <a:xfrm>
            <a:off x="8705850" y="38242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/>
              <a:t>4</a:t>
            </a:r>
          </a:p>
        </p:txBody>
      </p:sp>
      <p:sp>
        <p:nvSpPr>
          <p:cNvPr id="17434" name="Freeform 34"/>
          <p:cNvSpPr>
            <a:spLocks/>
          </p:cNvSpPr>
          <p:nvPr/>
        </p:nvSpPr>
        <p:spPr bwMode="auto">
          <a:xfrm>
            <a:off x="3352800" y="2590800"/>
            <a:ext cx="5334000" cy="2438400"/>
          </a:xfrm>
          <a:custGeom>
            <a:avLst/>
            <a:gdLst>
              <a:gd name="T0" fmla="*/ 4730151 w 2544"/>
              <a:gd name="T1" fmla="*/ 0 h 1720"/>
              <a:gd name="T2" fmla="*/ 1811547 w 2544"/>
              <a:gd name="T3" fmla="*/ 204145 h 1720"/>
              <a:gd name="T4" fmla="*/ 0 w 2544"/>
              <a:gd name="T5" fmla="*/ 1224871 h 1720"/>
              <a:gd name="T6" fmla="*/ 1811547 w 2544"/>
              <a:gd name="T7" fmla="*/ 2245596 h 1720"/>
              <a:gd name="T8" fmla="*/ 5334000 w 2544"/>
              <a:gd name="T9" fmla="*/ 2381693 h 1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44" h="1720">
                <a:moveTo>
                  <a:pt x="2256" y="0"/>
                </a:moveTo>
                <a:cubicBezTo>
                  <a:pt x="1748" y="0"/>
                  <a:pt x="1240" y="0"/>
                  <a:pt x="864" y="144"/>
                </a:cubicBezTo>
                <a:cubicBezTo>
                  <a:pt x="488" y="288"/>
                  <a:pt x="0" y="624"/>
                  <a:pt x="0" y="864"/>
                </a:cubicBezTo>
                <a:cubicBezTo>
                  <a:pt x="0" y="1104"/>
                  <a:pt x="440" y="1448"/>
                  <a:pt x="864" y="1584"/>
                </a:cubicBezTo>
                <a:cubicBezTo>
                  <a:pt x="1288" y="1720"/>
                  <a:pt x="1916" y="1700"/>
                  <a:pt x="2544" y="1680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75" name="Oval 35"/>
          <p:cNvSpPr>
            <a:spLocks noChangeArrowheads="1"/>
          </p:cNvSpPr>
          <p:nvPr/>
        </p:nvSpPr>
        <p:spPr bwMode="auto">
          <a:xfrm>
            <a:off x="32766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8276" name="Oval 36"/>
          <p:cNvSpPr>
            <a:spLocks noChangeArrowheads="1"/>
          </p:cNvSpPr>
          <p:nvPr/>
        </p:nvSpPr>
        <p:spPr bwMode="auto">
          <a:xfrm>
            <a:off x="6019800" y="259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8277" name="Oval 37"/>
          <p:cNvSpPr>
            <a:spLocks noChangeArrowheads="1"/>
          </p:cNvSpPr>
          <p:nvPr/>
        </p:nvSpPr>
        <p:spPr bwMode="auto">
          <a:xfrm>
            <a:off x="60198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8278" name="Text Box 38"/>
          <p:cNvSpPr txBox="1">
            <a:spLocks noChangeArrowheads="1"/>
          </p:cNvSpPr>
          <p:nvPr/>
        </p:nvSpPr>
        <p:spPr bwMode="auto">
          <a:xfrm>
            <a:off x="2590800" y="3886201"/>
            <a:ext cx="1074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accent2"/>
                </a:solidFill>
              </a:rPr>
              <a:t>(-4, 0)</a:t>
            </a:r>
          </a:p>
        </p:txBody>
      </p:sp>
      <p:sp>
        <p:nvSpPr>
          <p:cNvPr id="138279" name="Text Box 39"/>
          <p:cNvSpPr txBox="1">
            <a:spLocks noChangeArrowheads="1"/>
          </p:cNvSpPr>
          <p:nvPr/>
        </p:nvSpPr>
        <p:spPr bwMode="auto">
          <a:xfrm>
            <a:off x="6096001" y="2133601"/>
            <a:ext cx="955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accent2"/>
                </a:solidFill>
              </a:rPr>
              <a:t>(0, 2)</a:t>
            </a:r>
          </a:p>
        </p:txBody>
      </p:sp>
      <p:sp>
        <p:nvSpPr>
          <p:cNvPr id="138280" name="Text Box 40"/>
          <p:cNvSpPr txBox="1">
            <a:spLocks noChangeArrowheads="1"/>
          </p:cNvSpPr>
          <p:nvPr/>
        </p:nvSpPr>
        <p:spPr bwMode="auto">
          <a:xfrm>
            <a:off x="6019800" y="4876801"/>
            <a:ext cx="1074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accent2"/>
                </a:solidFill>
              </a:rPr>
              <a:t>(0, -2)</a:t>
            </a:r>
          </a:p>
        </p:txBody>
      </p:sp>
      <p:sp>
        <p:nvSpPr>
          <p:cNvPr id="138281" name="Text Box 41"/>
          <p:cNvSpPr txBox="1">
            <a:spLocks noChangeArrowheads="1"/>
          </p:cNvSpPr>
          <p:nvPr/>
        </p:nvSpPr>
        <p:spPr bwMode="auto">
          <a:xfrm>
            <a:off x="1812926" y="914401"/>
            <a:ext cx="260667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3600" b="1"/>
              <a:t>Use the graph to check your answer.</a:t>
            </a:r>
          </a:p>
        </p:txBody>
      </p:sp>
    </p:spTree>
    <p:extLst>
      <p:ext uri="{BB962C8B-B14F-4D97-AF65-F5344CB8AC3E}">
        <p14:creationId xmlns:p14="http://schemas.microsoft.com/office/powerpoint/2010/main" val="292676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8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8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8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8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8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8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8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8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8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8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8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75" grpId="0" animBg="1"/>
      <p:bldP spid="138276" grpId="0" animBg="1"/>
      <p:bldP spid="138277" grpId="0" animBg="1"/>
      <p:bldP spid="138278" grpId="0"/>
      <p:bldP spid="138279" grpId="0"/>
      <p:bldP spid="138280" grpId="0"/>
      <p:bldP spid="1382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Example 3: What is the x-intercept of</a:t>
            </a:r>
            <a:br>
              <a:rPr lang="en-US" sz="4000" dirty="0"/>
            </a:br>
            <a:r>
              <a:rPr lang="en-US" sz="4000" dirty="0"/>
              <a:t>3x – 4y = 24?</a:t>
            </a:r>
          </a:p>
        </p:txBody>
      </p:sp>
      <p:sp>
        <p:nvSpPr>
          <p:cNvPr id="130051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981200" y="1828800"/>
            <a:ext cx="4114800" cy="38862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4000"/>
              <a:t>(3, 0)</a:t>
            </a:r>
          </a:p>
          <a:p>
            <a:pPr marL="609600" indent="-609600">
              <a:buFontTx/>
              <a:buAutoNum type="arabicPeriod"/>
            </a:pPr>
            <a:r>
              <a:rPr lang="en-US" sz="4000"/>
              <a:t>(8, 0)</a:t>
            </a:r>
          </a:p>
          <a:p>
            <a:pPr marL="609600" indent="-609600">
              <a:buFontTx/>
              <a:buAutoNum type="arabicPeriod"/>
            </a:pPr>
            <a:r>
              <a:rPr lang="en-US" sz="4000"/>
              <a:t>(0, -4)</a:t>
            </a:r>
          </a:p>
          <a:p>
            <a:pPr marL="609600" indent="-609600">
              <a:buFontTx/>
              <a:buAutoNum type="arabicPeriod"/>
            </a:pPr>
            <a:r>
              <a:rPr lang="en-US" sz="4000"/>
              <a:t>(0, -6)</a:t>
            </a:r>
          </a:p>
        </p:txBody>
      </p:sp>
      <p:graphicFrame>
        <p:nvGraphicFramePr>
          <p:cNvPr id="130052" name="Group 4" hidden="1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1905000" y="6070601"/>
          <a:ext cx="8382000" cy="549275"/>
        </p:xfrm>
        <a:graphic>
          <a:graphicData uri="http://schemas.openxmlformats.org/drawingml/2006/table">
            <a:tbl>
              <a:tblPr/>
              <a:tblGrid>
                <a:gridCol w="41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0117" name="CorShape1"/>
          <p:cNvSpPr>
            <a:spLocks/>
          </p:cNvSpPr>
          <p:nvPr>
            <p:custDataLst>
              <p:tags r:id="rId4"/>
            </p:custDataLst>
          </p:nvPr>
        </p:nvSpPr>
        <p:spPr bwMode="auto">
          <a:xfrm rot="10800000">
            <a:off x="1685925" y="2728913"/>
            <a:ext cx="368300" cy="368300"/>
          </a:xfrm>
          <a:custGeom>
            <a:avLst/>
            <a:gdLst>
              <a:gd name="T0" fmla="*/ 313055 w 960"/>
              <a:gd name="T1" fmla="*/ 224183 h 1104"/>
              <a:gd name="T2" fmla="*/ 368300 w 960"/>
              <a:gd name="T3" fmla="*/ 112091 h 1104"/>
              <a:gd name="T4" fmla="*/ 220980 w 960"/>
              <a:gd name="T5" fmla="*/ 0 h 1104"/>
              <a:gd name="T6" fmla="*/ 0 w 960"/>
              <a:gd name="T7" fmla="*/ 304248 h 1104"/>
              <a:gd name="T8" fmla="*/ 0 w 960"/>
              <a:gd name="T9" fmla="*/ 368300 h 1104"/>
              <a:gd name="T10" fmla="*/ 239395 w 960"/>
              <a:gd name="T11" fmla="*/ 112091 h 1104"/>
              <a:gd name="T12" fmla="*/ 313055 w 960"/>
              <a:gd name="T13" fmla="*/ 224183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118" name="AutoShape 70"/>
          <p:cNvSpPr>
            <a:spLocks noChangeArrowheads="1"/>
          </p:cNvSpPr>
          <p:nvPr/>
        </p:nvSpPr>
        <p:spPr bwMode="auto">
          <a:xfrm>
            <a:off x="4267200" y="2514600"/>
            <a:ext cx="7010400" cy="38862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6000"/>
              <a:t> You try this one.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115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01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117" grpId="0" animBg="1"/>
      <p:bldP spid="1301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PQuestion"/>
          <p:cNvSpPr>
            <a:spLocks noGrp="1" noChangeArrowheads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r>
              <a:rPr lang="en-US" sz="4000" dirty="0"/>
              <a:t>Example 4: What is the y-intercept of -x + 2y = 8?</a:t>
            </a:r>
          </a:p>
        </p:txBody>
      </p:sp>
      <p:graphicFrame>
        <p:nvGraphicFramePr>
          <p:cNvPr id="65541" name="Group 5" hidden="1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905000" y="6070601"/>
          <a:ext cx="8382000" cy="549275"/>
        </p:xfrm>
        <a:graphic>
          <a:graphicData uri="http://schemas.openxmlformats.org/drawingml/2006/table">
            <a:tbl>
              <a:tblPr/>
              <a:tblGrid>
                <a:gridCol w="41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284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981200" y="1828800"/>
            <a:ext cx="4114800" cy="38862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4000"/>
              <a:t>(-1, 0)</a:t>
            </a:r>
          </a:p>
          <a:p>
            <a:pPr marL="609600" indent="-609600">
              <a:buFontTx/>
              <a:buAutoNum type="arabicPeriod"/>
            </a:pPr>
            <a:r>
              <a:rPr lang="en-US" sz="4000"/>
              <a:t>(-8, 0)</a:t>
            </a:r>
          </a:p>
          <a:p>
            <a:pPr marL="609600" indent="-609600">
              <a:buFontTx/>
              <a:buAutoNum type="arabicPeriod"/>
            </a:pPr>
            <a:r>
              <a:rPr lang="en-US" sz="4000"/>
              <a:t>(0, 2)</a:t>
            </a:r>
          </a:p>
          <a:p>
            <a:pPr marL="609600" indent="-609600">
              <a:buFontTx/>
              <a:buAutoNum type="arabicPeriod"/>
            </a:pPr>
            <a:r>
              <a:rPr lang="en-US" sz="4000"/>
              <a:t>(0, 4)</a:t>
            </a:r>
          </a:p>
        </p:txBody>
      </p:sp>
      <p:sp>
        <p:nvSpPr>
          <p:cNvPr id="65609" name="CorShape1"/>
          <p:cNvSpPr>
            <a:spLocks/>
          </p:cNvSpPr>
          <p:nvPr>
            <p:custDataLst>
              <p:tags r:id="rId4"/>
            </p:custDataLst>
          </p:nvPr>
        </p:nvSpPr>
        <p:spPr bwMode="auto">
          <a:xfrm rot="10800000">
            <a:off x="1685925" y="4192588"/>
            <a:ext cx="368300" cy="368300"/>
          </a:xfrm>
          <a:custGeom>
            <a:avLst/>
            <a:gdLst>
              <a:gd name="T0" fmla="*/ 313055 w 960"/>
              <a:gd name="T1" fmla="*/ 224183 h 1104"/>
              <a:gd name="T2" fmla="*/ 368300 w 960"/>
              <a:gd name="T3" fmla="*/ 112091 h 1104"/>
              <a:gd name="T4" fmla="*/ 220980 w 960"/>
              <a:gd name="T5" fmla="*/ 0 h 1104"/>
              <a:gd name="T6" fmla="*/ 0 w 960"/>
              <a:gd name="T7" fmla="*/ 304248 h 1104"/>
              <a:gd name="T8" fmla="*/ 0 w 960"/>
              <a:gd name="T9" fmla="*/ 368300 h 1104"/>
              <a:gd name="T10" fmla="*/ 239395 w 960"/>
              <a:gd name="T11" fmla="*/ 112091 h 1104"/>
              <a:gd name="T12" fmla="*/ 313055 w 960"/>
              <a:gd name="T13" fmla="*/ 224183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70"/>
          <p:cNvSpPr>
            <a:spLocks noChangeArrowheads="1"/>
          </p:cNvSpPr>
          <p:nvPr/>
        </p:nvSpPr>
        <p:spPr bwMode="auto">
          <a:xfrm>
            <a:off x="4267200" y="2514600"/>
            <a:ext cx="7010400" cy="38862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6000" dirty="0"/>
              <a:t>And this one.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613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09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Example 5: What is the y-intercept of x = 3?</a:t>
            </a:r>
          </a:p>
        </p:txBody>
      </p:sp>
      <p:graphicFrame>
        <p:nvGraphicFramePr>
          <p:cNvPr id="132099" name="Group 3" hidden="1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905000" y="6070601"/>
          <a:ext cx="8382000" cy="549275"/>
        </p:xfrm>
        <a:graphic>
          <a:graphicData uri="http://schemas.openxmlformats.org/drawingml/2006/table">
            <a:tbl>
              <a:tblPr/>
              <a:tblGrid>
                <a:gridCol w="41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2164" name="CorShape1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10800000">
            <a:off x="1685925" y="4192588"/>
            <a:ext cx="368300" cy="368300"/>
          </a:xfrm>
          <a:custGeom>
            <a:avLst/>
            <a:gdLst>
              <a:gd name="T0" fmla="*/ 313055 w 960"/>
              <a:gd name="T1" fmla="*/ 224183 h 1104"/>
              <a:gd name="T2" fmla="*/ 368300 w 960"/>
              <a:gd name="T3" fmla="*/ 112091 h 1104"/>
              <a:gd name="T4" fmla="*/ 220980 w 960"/>
              <a:gd name="T5" fmla="*/ 0 h 1104"/>
              <a:gd name="T6" fmla="*/ 0 w 960"/>
              <a:gd name="T7" fmla="*/ 304248 h 1104"/>
              <a:gd name="T8" fmla="*/ 0 w 960"/>
              <a:gd name="T9" fmla="*/ 368300 h 1104"/>
              <a:gd name="T10" fmla="*/ 239395 w 960"/>
              <a:gd name="T11" fmla="*/ 112091 h 1104"/>
              <a:gd name="T12" fmla="*/ 313055 w 960"/>
              <a:gd name="T13" fmla="*/ 224183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65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981200" y="1828800"/>
            <a:ext cx="4114800" cy="38862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4000"/>
              <a:t>(3, 0)</a:t>
            </a:r>
          </a:p>
          <a:p>
            <a:pPr marL="609600" indent="-609600">
              <a:buFontTx/>
              <a:buAutoNum type="arabicPeriod"/>
            </a:pPr>
            <a:r>
              <a:rPr lang="en-US" sz="4000"/>
              <a:t>(-3, 0)</a:t>
            </a:r>
          </a:p>
          <a:p>
            <a:pPr marL="609600" indent="-609600">
              <a:buFontTx/>
              <a:buAutoNum type="arabicPeriod"/>
            </a:pPr>
            <a:r>
              <a:rPr lang="en-US" sz="4000"/>
              <a:t>(0, 3)</a:t>
            </a:r>
          </a:p>
          <a:p>
            <a:pPr marL="609600" indent="-609600">
              <a:buFontTx/>
              <a:buAutoNum type="arabicPeriod"/>
            </a:pPr>
            <a:r>
              <a:rPr lang="en-US" sz="4000"/>
              <a:t>None</a:t>
            </a:r>
          </a:p>
        </p:txBody>
      </p:sp>
      <p:sp>
        <p:nvSpPr>
          <p:cNvPr id="132166" name="AutoShape 70"/>
          <p:cNvSpPr>
            <a:spLocks noChangeArrowheads="1"/>
          </p:cNvSpPr>
          <p:nvPr/>
        </p:nvSpPr>
        <p:spPr bwMode="auto">
          <a:xfrm>
            <a:off x="4267200" y="2514600"/>
            <a:ext cx="7010400" cy="38862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6000"/>
              <a:t>And this one.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756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2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2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2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2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2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2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64" grpId="0" animBg="1"/>
      <p:bldP spid="13216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Homework: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4.2 Homework #1: Using Intercepts</a:t>
            </a:r>
          </a:p>
        </p:txBody>
      </p:sp>
    </p:spTree>
    <p:extLst>
      <p:ext uri="{BB962C8B-B14F-4D97-AF65-F5344CB8AC3E}">
        <p14:creationId xmlns:p14="http://schemas.microsoft.com/office/powerpoint/2010/main" val="3106621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30333"/>
            <a:ext cx="10515600" cy="1325563"/>
          </a:xfrm>
        </p:spPr>
        <p:txBody>
          <a:bodyPr/>
          <a:lstStyle/>
          <a:p>
            <a:r>
              <a:rPr lang="en-US" dirty="0"/>
              <a:t>Example 6: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4096"/>
            <a:ext cx="12192000" cy="544286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Trish can run the 200m dash in 25 seconds. </a:t>
            </a:r>
          </a:p>
          <a:p>
            <a:pPr marL="0" indent="0">
              <a:buNone/>
            </a:pPr>
            <a:r>
              <a:rPr lang="en-US" dirty="0"/>
              <a:t>The function f(x) = 200 – 8x gives the distance remaining to run after x seconds.</a:t>
            </a:r>
          </a:p>
          <a:p>
            <a:pPr marL="0" indent="0">
              <a:buNone/>
            </a:pPr>
            <a:r>
              <a:rPr lang="en-US" dirty="0"/>
              <a:t>a) Graph this function and find the intercepts.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x-intercept is (25, 0)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y-intercept is (0, 200)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292653"/>
              </p:ext>
            </p:extLst>
          </p:nvPr>
        </p:nvGraphicFramePr>
        <p:xfrm>
          <a:off x="164563" y="3694685"/>
          <a:ext cx="474228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/>
                        <a:t>x = t</a:t>
                      </a:r>
                      <a:r>
                        <a:rPr lang="en-US" sz="2400" b="1" dirty="0"/>
                        <a:t>ime in sec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f(x) = remaining distance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865" y="2094360"/>
            <a:ext cx="4082603" cy="40826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96574" y="3243918"/>
            <a:ext cx="651140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200</a:t>
            </a:r>
          </a:p>
          <a:p>
            <a:endParaRPr lang="en-US" sz="1500" b="1" dirty="0"/>
          </a:p>
          <a:p>
            <a:r>
              <a:rPr lang="en-US" sz="2400" b="1" dirty="0"/>
              <a:t>150</a:t>
            </a:r>
          </a:p>
          <a:p>
            <a:endParaRPr lang="en-US" b="1" dirty="0"/>
          </a:p>
          <a:p>
            <a:r>
              <a:rPr lang="en-US" sz="2400" b="1" dirty="0"/>
              <a:t>100</a:t>
            </a:r>
          </a:p>
          <a:p>
            <a:endParaRPr lang="en-US" b="1" dirty="0"/>
          </a:p>
          <a:p>
            <a:r>
              <a:rPr lang="en-US" sz="2400" b="1" dirty="0"/>
              <a:t> 50</a:t>
            </a:r>
          </a:p>
          <a:p>
            <a:endParaRPr lang="en-US" sz="1700" b="1" dirty="0"/>
          </a:p>
          <a:p>
            <a:r>
              <a:rPr lang="en-US" sz="2400" b="1" dirty="0"/>
              <a:t>  0</a:t>
            </a:r>
          </a:p>
        </p:txBody>
      </p:sp>
      <p:sp>
        <p:nvSpPr>
          <p:cNvPr id="8" name="Oval 7"/>
          <p:cNvSpPr/>
          <p:nvPr/>
        </p:nvSpPr>
        <p:spPr>
          <a:xfrm>
            <a:off x="7144682" y="3416892"/>
            <a:ext cx="157638" cy="111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747847" y="3994295"/>
            <a:ext cx="157638" cy="111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402519" y="4584581"/>
            <a:ext cx="157638" cy="111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031441" y="5200624"/>
            <a:ext cx="157638" cy="111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776269" y="5932572"/>
            <a:ext cx="157638" cy="111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7266355" y="3433282"/>
            <a:ext cx="2575854" cy="261120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6200000">
            <a:off x="4303901" y="4392755"/>
            <a:ext cx="3990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Remaining Distance in Meters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57621" y="6086810"/>
            <a:ext cx="39022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0      6       12     18    24</a:t>
            </a:r>
          </a:p>
          <a:p>
            <a:r>
              <a:rPr lang="en-US" sz="2400" b="1" dirty="0"/>
              <a:t>          Time in Seconds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079" y="1957213"/>
            <a:ext cx="1570477" cy="1628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2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Find x- and y-intercepts and interpret their meanings in real world situations.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Use x- and y-intercepts to graph lines. </a:t>
            </a:r>
          </a:p>
        </p:txBody>
      </p:sp>
    </p:spTree>
    <p:extLst>
      <p:ext uri="{BB962C8B-B14F-4D97-AF65-F5344CB8AC3E}">
        <p14:creationId xmlns:p14="http://schemas.microsoft.com/office/powerpoint/2010/main" val="418670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30333"/>
            <a:ext cx="10515600" cy="1325563"/>
          </a:xfrm>
        </p:spPr>
        <p:txBody>
          <a:bodyPr/>
          <a:lstStyle/>
          <a:p>
            <a:r>
              <a:rPr lang="en-US" dirty="0"/>
              <a:t>Example 6: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4096"/>
            <a:ext cx="12192000" cy="60144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Trish can run the 200m dash in 25 seconds. </a:t>
            </a:r>
          </a:p>
          <a:p>
            <a:pPr marL="0" indent="0">
              <a:buNone/>
            </a:pPr>
            <a:r>
              <a:rPr lang="en-US" dirty="0"/>
              <a:t>The function f(x) = 200-8x gives the distance remaining to run after x seconds.</a:t>
            </a:r>
          </a:p>
          <a:p>
            <a:pPr marL="0" indent="0">
              <a:buNone/>
            </a:pPr>
            <a:r>
              <a:rPr lang="en-US" dirty="0"/>
              <a:t>x-intercept is (25, 0)</a:t>
            </a:r>
          </a:p>
          <a:p>
            <a:pPr marL="0" indent="0">
              <a:buNone/>
            </a:pPr>
            <a:r>
              <a:rPr lang="en-US" dirty="0"/>
              <a:t>y-intercept is (0, 200)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b) What does each intercept represent?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x-intercept – She will finish the race in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                   25 seconds.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y-intercept – The number of meters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                    she has to run at the start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                    of the race is 200 meters.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865" y="2094360"/>
            <a:ext cx="4082603" cy="40826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57621" y="6086810"/>
            <a:ext cx="39022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0      6       12     18    24</a:t>
            </a:r>
          </a:p>
          <a:p>
            <a:r>
              <a:rPr lang="en-US" sz="2400" b="1" dirty="0"/>
              <a:t>          Time in Seconds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96574" y="3243918"/>
            <a:ext cx="651140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200</a:t>
            </a:r>
          </a:p>
          <a:p>
            <a:endParaRPr lang="en-US" sz="1500" b="1" dirty="0"/>
          </a:p>
          <a:p>
            <a:r>
              <a:rPr lang="en-US" sz="2400" b="1" dirty="0"/>
              <a:t>150</a:t>
            </a:r>
          </a:p>
          <a:p>
            <a:endParaRPr lang="en-US" b="1" dirty="0"/>
          </a:p>
          <a:p>
            <a:r>
              <a:rPr lang="en-US" sz="2400" b="1" dirty="0"/>
              <a:t>100</a:t>
            </a:r>
          </a:p>
          <a:p>
            <a:endParaRPr lang="en-US" b="1" dirty="0"/>
          </a:p>
          <a:p>
            <a:r>
              <a:rPr lang="en-US" sz="2400" b="1" dirty="0"/>
              <a:t> 50</a:t>
            </a:r>
          </a:p>
          <a:p>
            <a:endParaRPr lang="en-US" sz="1700" b="1" dirty="0"/>
          </a:p>
          <a:p>
            <a:r>
              <a:rPr lang="en-US" sz="2400" b="1" dirty="0"/>
              <a:t>  0</a:t>
            </a:r>
          </a:p>
        </p:txBody>
      </p:sp>
      <p:sp>
        <p:nvSpPr>
          <p:cNvPr id="8" name="Oval 7"/>
          <p:cNvSpPr/>
          <p:nvPr/>
        </p:nvSpPr>
        <p:spPr>
          <a:xfrm>
            <a:off x="7144682" y="3416892"/>
            <a:ext cx="157638" cy="111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747847" y="3994295"/>
            <a:ext cx="157638" cy="111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402519" y="4584581"/>
            <a:ext cx="157638" cy="111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031441" y="5200624"/>
            <a:ext cx="157638" cy="111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776269" y="5932572"/>
            <a:ext cx="157638" cy="111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7266355" y="3433282"/>
            <a:ext cx="2575854" cy="261120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6200000">
            <a:off x="4303901" y="4392755"/>
            <a:ext cx="3990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Remaining Distance in Meters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079" y="1957213"/>
            <a:ext cx="1570477" cy="1628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57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r>
              <a:rPr lang="en-US" dirty="0"/>
              <a:t>How to use intercepts to graph linear functions: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Step 1: Find the x-intercept and plot the point.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Step 2: Find the y-intercept and plot the point.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Step 3: Connect the two points with a line. </a:t>
            </a:r>
          </a:p>
        </p:txBody>
      </p:sp>
    </p:spTree>
    <p:extLst>
      <p:ext uri="{BB962C8B-B14F-4D97-AF65-F5344CB8AC3E}">
        <p14:creationId xmlns:p14="http://schemas.microsoft.com/office/powerpoint/2010/main" val="144553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24089"/>
            <a:ext cx="409575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035934"/>
            <a:ext cx="8915400" cy="5486400"/>
          </a:xfrm>
          <a:noFill/>
          <a:ln/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/>
              <a:t>Find your x-intercept: </a:t>
            </a:r>
          </a:p>
          <a:p>
            <a:pPr marL="609600" indent="-609600">
              <a:buNone/>
            </a:pPr>
            <a:r>
              <a:rPr lang="en-US" dirty="0"/>
              <a:t>	Let y = 0</a:t>
            </a:r>
          </a:p>
          <a:p>
            <a:pPr marL="609600" indent="-609600">
              <a:buNone/>
            </a:pPr>
            <a:r>
              <a:rPr lang="en-US" dirty="0"/>
              <a:t>	-2x + 3(0) = 12</a:t>
            </a:r>
          </a:p>
          <a:p>
            <a:pPr marL="609600" indent="-609600">
              <a:buNone/>
            </a:pPr>
            <a:r>
              <a:rPr lang="en-US" dirty="0"/>
              <a:t>	x = -6;  </a:t>
            </a:r>
            <a:r>
              <a:rPr lang="en-US" dirty="0">
                <a:solidFill>
                  <a:schemeClr val="hlink"/>
                </a:solidFill>
              </a:rPr>
              <a:t>(-6, 0)</a:t>
            </a:r>
          </a:p>
          <a:p>
            <a:pPr marL="609600" indent="-609600">
              <a:buFontTx/>
              <a:buAutoNum type="arabicPeriod" startAt="2"/>
            </a:pPr>
            <a:r>
              <a:rPr lang="en-US" dirty="0"/>
              <a:t>Find your y-intercept:</a:t>
            </a:r>
          </a:p>
          <a:p>
            <a:pPr marL="609600" indent="-609600">
              <a:buNone/>
            </a:pPr>
            <a:r>
              <a:rPr lang="en-US" dirty="0"/>
              <a:t>	Let x = 0</a:t>
            </a:r>
          </a:p>
          <a:p>
            <a:pPr marL="609600" indent="-609600">
              <a:buNone/>
            </a:pPr>
            <a:r>
              <a:rPr lang="en-US" dirty="0"/>
              <a:t>	-2(0) + 3y = 12</a:t>
            </a:r>
          </a:p>
          <a:p>
            <a:pPr marL="609600" indent="-609600">
              <a:buNone/>
            </a:pPr>
            <a:r>
              <a:rPr lang="en-US" dirty="0"/>
              <a:t>	y = 4;  </a:t>
            </a:r>
            <a:r>
              <a:rPr lang="en-US" dirty="0">
                <a:solidFill>
                  <a:schemeClr val="hlink"/>
                </a:solidFill>
              </a:rPr>
              <a:t>(0, 4)</a:t>
            </a:r>
          </a:p>
          <a:p>
            <a:pPr marL="609600" indent="-609600">
              <a:buNone/>
            </a:pPr>
            <a:r>
              <a:rPr lang="en-US" dirty="0"/>
              <a:t>3.	Graph both points and draw a line through them.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7832"/>
            <a:ext cx="12192000" cy="10668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u="sng" dirty="0"/>
              <a:t>Example 7: Graphing with intercepts:</a:t>
            </a:r>
            <a:br>
              <a:rPr lang="en-US" u="sng" dirty="0"/>
            </a:br>
            <a:r>
              <a:rPr lang="en-US" dirty="0"/>
              <a:t>		</a:t>
            </a:r>
            <a:br>
              <a:rPr lang="en-US" dirty="0"/>
            </a:br>
            <a:r>
              <a:rPr lang="en-US" dirty="0"/>
              <a:t>                      -2x + 3y = 12</a:t>
            </a:r>
            <a:endParaRPr lang="en-US" u="sng" dirty="0"/>
          </a:p>
        </p:txBody>
      </p:sp>
      <p:sp>
        <p:nvSpPr>
          <p:cNvPr id="83977" name="Line 9"/>
          <p:cNvSpPr>
            <a:spLocks noChangeShapeType="1"/>
          </p:cNvSpPr>
          <p:nvPr/>
        </p:nvSpPr>
        <p:spPr bwMode="auto">
          <a:xfrm flipV="1">
            <a:off x="6477000" y="2457450"/>
            <a:ext cx="3962400" cy="19240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3" name="Oval 5"/>
          <p:cNvSpPr>
            <a:spLocks noChangeArrowheads="1"/>
          </p:cNvSpPr>
          <p:nvPr/>
        </p:nvSpPr>
        <p:spPr bwMode="auto">
          <a:xfrm>
            <a:off x="7162800" y="3962400"/>
            <a:ext cx="114300" cy="1143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4" name="Oval 6"/>
          <p:cNvSpPr>
            <a:spLocks noChangeArrowheads="1"/>
          </p:cNvSpPr>
          <p:nvPr/>
        </p:nvSpPr>
        <p:spPr bwMode="auto">
          <a:xfrm>
            <a:off x="9620250" y="2765425"/>
            <a:ext cx="114300" cy="1143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8323100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  <p:bldP spid="83977" grpId="0" animBg="1"/>
      <p:bldP spid="83973" grpId="0" animBg="1"/>
      <p:bldP spid="8397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PQuestion"/>
          <p:cNvSpPr>
            <a:spLocks noGrp="1" noChangeArrowheads="1"/>
          </p:cNvSpPr>
          <p:nvPr>
            <p:ph type="title"/>
          </p:nvPr>
        </p:nvSpPr>
        <p:spPr>
          <a:xfrm>
            <a:off x="592428" y="228600"/>
            <a:ext cx="9389772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8: Which is the graph of y = x + 2?</a:t>
            </a:r>
          </a:p>
        </p:txBody>
      </p:sp>
      <p:sp>
        <p:nvSpPr>
          <p:cNvPr id="86019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09800" y="1371600"/>
            <a:ext cx="4114800" cy="48006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6200"/>
              <a:t>.</a:t>
            </a:r>
          </a:p>
          <a:p>
            <a:pPr marL="609600" indent="-609600">
              <a:buFontTx/>
              <a:buAutoNum type="arabicPeriod"/>
            </a:pPr>
            <a:r>
              <a:rPr lang="en-US" sz="6200"/>
              <a:t>.</a:t>
            </a:r>
          </a:p>
          <a:p>
            <a:pPr marL="609600" indent="-609600">
              <a:buFontTx/>
              <a:buAutoNum type="arabicPeriod"/>
            </a:pPr>
            <a:r>
              <a:rPr lang="en-US" sz="6200"/>
              <a:t>.</a:t>
            </a:r>
          </a:p>
          <a:p>
            <a:pPr marL="609600" indent="-609600">
              <a:buFontTx/>
              <a:buAutoNum type="arabicPeriod"/>
            </a:pPr>
            <a:r>
              <a:rPr lang="en-US" sz="6200"/>
              <a:t>.</a:t>
            </a:r>
          </a:p>
        </p:txBody>
      </p:sp>
      <p:pic>
        <p:nvPicPr>
          <p:cNvPr id="86129" name="Picture 1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640139"/>
            <a:ext cx="1138238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130" name="Picture 1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727576"/>
            <a:ext cx="11430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131" name="Picture 1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46351"/>
            <a:ext cx="1144588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132" name="Picture 1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54151"/>
            <a:ext cx="1138238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6133" name="CorShape1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10800000">
            <a:off x="1752600" y="5029200"/>
            <a:ext cx="571500" cy="571500"/>
          </a:xfrm>
          <a:custGeom>
            <a:avLst/>
            <a:gdLst>
              <a:gd name="T0" fmla="*/ 816 w 960"/>
              <a:gd name="T1" fmla="*/ 672 h 1104"/>
              <a:gd name="T2" fmla="*/ 960 w 960"/>
              <a:gd name="T3" fmla="*/ 336 h 1104"/>
              <a:gd name="T4" fmla="*/ 576 w 960"/>
              <a:gd name="T5" fmla="*/ 0 h 1104"/>
              <a:gd name="T6" fmla="*/ 0 w 960"/>
              <a:gd name="T7" fmla="*/ 912 h 1104"/>
              <a:gd name="T8" fmla="*/ 0 w 960"/>
              <a:gd name="T9" fmla="*/ 1104 h 1104"/>
              <a:gd name="T10" fmla="*/ 624 w 960"/>
              <a:gd name="T11" fmla="*/ 336 h 1104"/>
              <a:gd name="T12" fmla="*/ 816 w 960"/>
              <a:gd name="T13" fmla="*/ 672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70"/>
          <p:cNvSpPr>
            <a:spLocks noChangeArrowheads="1"/>
          </p:cNvSpPr>
          <p:nvPr/>
        </p:nvSpPr>
        <p:spPr bwMode="auto">
          <a:xfrm>
            <a:off x="5027053" y="1619475"/>
            <a:ext cx="7010400" cy="4111624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6000" dirty="0"/>
              <a:t> You try this one.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996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133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Exit ticket( 5 minutes)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A function has an x-intercept of 4 and a y-intercept of 2. 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Name two points on the graph of this function and EXPLAIN how you knew they were points on the graph. </a:t>
            </a:r>
          </a:p>
        </p:txBody>
      </p:sp>
    </p:spTree>
    <p:extLst>
      <p:ext uri="{BB962C8B-B14F-4D97-AF65-F5344CB8AC3E}">
        <p14:creationId xmlns:p14="http://schemas.microsoft.com/office/powerpoint/2010/main" val="96483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/>
              <a:t>4.2 Homework #2: Using Intercepts</a:t>
            </a:r>
          </a:p>
        </p:txBody>
      </p:sp>
    </p:spTree>
    <p:extLst>
      <p:ext uri="{BB962C8B-B14F-4D97-AF65-F5344CB8AC3E}">
        <p14:creationId xmlns:p14="http://schemas.microsoft.com/office/powerpoint/2010/main" val="4135507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4.2 Exploration</a:t>
            </a:r>
          </a:p>
        </p:txBody>
      </p:sp>
    </p:spTree>
    <p:extLst>
      <p:ext uri="{BB962C8B-B14F-4D97-AF65-F5344CB8AC3E}">
        <p14:creationId xmlns:p14="http://schemas.microsoft.com/office/powerpoint/2010/main" val="401959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5306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Random Fact: Who uses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5165"/>
            <a:ext cx="121920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/>
              <a:t>Divers can use intercepts to determine the time a safe ascent will take</a:t>
            </a:r>
            <a:r>
              <a:rPr lang="en-US" dirty="0"/>
              <a:t>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219" y="1716942"/>
            <a:ext cx="4009140" cy="514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36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1143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 anchor="ctr">
            <a:normAutofit fontScale="90000"/>
          </a:bodyPr>
          <a:lstStyle/>
          <a:p>
            <a:pPr eaLnBrk="1" hangingPunct="1"/>
            <a:r>
              <a:rPr lang="en-US" altLang="en-US" sz="4000" dirty="0"/>
              <a:t>What does it mean to </a:t>
            </a:r>
            <a:r>
              <a:rPr lang="en-US" altLang="en-US" sz="4000" b="1" dirty="0"/>
              <a:t>INTERCEPT</a:t>
            </a:r>
            <a:r>
              <a:rPr lang="en-US" altLang="en-US" sz="4000" dirty="0"/>
              <a:t> a pass in football?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395210"/>
            <a:ext cx="8686800" cy="3733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sz="4000" dirty="0"/>
              <a:t>The path of the defender </a:t>
            </a:r>
            <a:r>
              <a:rPr lang="en-US" altLang="en-US" sz="4000" b="1" dirty="0">
                <a:solidFill>
                  <a:srgbClr val="FF3300"/>
                </a:solidFill>
              </a:rPr>
              <a:t>crosses</a:t>
            </a:r>
            <a:r>
              <a:rPr lang="en-US" altLang="en-US" sz="4000" dirty="0"/>
              <a:t> the path of the thrown football.</a:t>
            </a:r>
          </a:p>
        </p:txBody>
      </p:sp>
      <p:pic>
        <p:nvPicPr>
          <p:cNvPr id="103428" name="Picture 4" descr="quarterbac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022600"/>
            <a:ext cx="2133600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29" name="Picture 5" descr="Intercepti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6" y="2514601"/>
            <a:ext cx="3152775" cy="248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30" name="Line 6"/>
          <p:cNvSpPr>
            <a:spLocks noChangeShapeType="1"/>
          </p:cNvSpPr>
          <p:nvPr/>
        </p:nvSpPr>
        <p:spPr bwMode="auto">
          <a:xfrm flipV="1">
            <a:off x="4114800" y="2971800"/>
            <a:ext cx="5181600" cy="6096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1827214" y="5383214"/>
            <a:ext cx="83835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000">
                <a:latin typeface="Times" panose="02020603050405020304" pitchFamily="18" charset="0"/>
              </a:rPr>
              <a:t>In algebra, what are x- and y-intercepts?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807504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autoUpdateAnimBg="0"/>
      <p:bldP spid="103430" grpId="0" animBg="1"/>
      <p:bldP spid="1034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762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 anchor="ctr">
            <a:normAutofit/>
          </a:bodyPr>
          <a:lstStyle/>
          <a:p>
            <a:r>
              <a:rPr lang="en-US" altLang="en-US"/>
              <a:t>What are the x- and y-intercepts?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990600"/>
            <a:ext cx="4800600" cy="5562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7" tIns="44450" rIns="90487" bIns="44450" rtlCol="0"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3600" dirty="0"/>
              <a:t>The </a:t>
            </a:r>
            <a:r>
              <a:rPr lang="en-US" altLang="en-US" sz="3600" b="1" u="sng" dirty="0">
                <a:solidFill>
                  <a:schemeClr val="hlink"/>
                </a:solidFill>
              </a:rPr>
              <a:t>x-intercept</a:t>
            </a:r>
            <a:r>
              <a:rPr lang="en-US" altLang="en-US" sz="3600" dirty="0"/>
              <a:t> is where the graph crosses the x-axis.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600" dirty="0"/>
              <a:t>	The y-coordinate is always 0.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600" dirty="0"/>
              <a:t>The </a:t>
            </a:r>
            <a:r>
              <a:rPr lang="en-US" altLang="en-US" sz="3600" b="1" u="sng" dirty="0">
                <a:solidFill>
                  <a:schemeClr val="hlink"/>
                </a:solidFill>
              </a:rPr>
              <a:t>y-intercept</a:t>
            </a:r>
            <a:r>
              <a:rPr lang="en-US" altLang="en-US" sz="3600" dirty="0"/>
              <a:t> is where the graph crosses the y-axis.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600" dirty="0"/>
              <a:t>	The x-coordinate is always 0.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1295400"/>
            <a:ext cx="250666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6324600" y="1828800"/>
            <a:ext cx="3048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4" name="Oval 6"/>
          <p:cNvSpPr>
            <a:spLocks noChangeArrowheads="1"/>
          </p:cNvSpPr>
          <p:nvPr/>
        </p:nvSpPr>
        <p:spPr bwMode="auto">
          <a:xfrm>
            <a:off x="8128000" y="474345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58375" name="Oval 7"/>
          <p:cNvSpPr>
            <a:spLocks noChangeArrowheads="1"/>
          </p:cNvSpPr>
          <p:nvPr/>
        </p:nvSpPr>
        <p:spPr bwMode="auto">
          <a:xfrm>
            <a:off x="9396413" y="2006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8763001" y="1249364"/>
            <a:ext cx="1063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3200" b="1">
                <a:solidFill>
                  <a:schemeClr val="hlink"/>
                </a:solidFill>
              </a:rPr>
              <a:t>(2, 0)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8610601" y="4724400"/>
            <a:ext cx="12089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3200" b="1">
                <a:solidFill>
                  <a:schemeClr val="hlink"/>
                </a:solidFill>
              </a:rPr>
              <a:t>(0, -6)</a:t>
            </a:r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6324600" y="4572000"/>
            <a:ext cx="1752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35666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  <p:bldP spid="58373" grpId="0" animBg="1"/>
      <p:bldP spid="58374" grpId="0" animBg="1"/>
      <p:bldP spid="58375" grpId="0" animBg="1"/>
      <p:bldP spid="58376" grpId="0"/>
      <p:bldP spid="58377" grpId="0"/>
      <p:bldP spid="583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990600"/>
          </a:xfrm>
          <a:solidFill>
            <a:srgbClr val="FF990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z="6600"/>
              <a:t>The Intercepts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 flipH="1">
            <a:off x="2438400" y="4114800"/>
            <a:ext cx="7162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V="1">
            <a:off x="6019800" y="2209800"/>
            <a:ext cx="0" cy="3810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9448800" y="3505201"/>
            <a:ext cx="4572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6019800" y="1905001"/>
            <a:ext cx="5334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6324600" y="22098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6629400" y="22098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6934200" y="22098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5715000" y="22098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5410200" y="22098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7239000" y="22098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2514600" y="38100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2514600" y="44196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2514600" y="47244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2514600" y="35052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2514600" y="50292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2514600" y="53340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2514600" y="56388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2514600" y="22860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2514600" y="25908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2514600" y="28956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2514600" y="32004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7543800" y="22098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>
            <a:off x="7848600" y="22098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8763000" y="22098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9067800" y="22098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9372600" y="21336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2590800" y="22098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2895600" y="22098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3200400" y="22098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4495800" y="22098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4800600" y="22098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>
            <a:off x="5105400" y="22098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3505200" y="22098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>
            <a:off x="3810000" y="22098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>
            <a:off x="4191000" y="22098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8153400" y="22098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>
            <a:off x="8458200" y="22098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Oval 40"/>
          <p:cNvSpPr>
            <a:spLocks noChangeArrowheads="1"/>
          </p:cNvSpPr>
          <p:nvPr/>
        </p:nvSpPr>
        <p:spPr bwMode="auto">
          <a:xfrm>
            <a:off x="6477000" y="3886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81" name="Oval 41"/>
          <p:cNvSpPr>
            <a:spLocks noChangeArrowheads="1"/>
          </p:cNvSpPr>
          <p:nvPr/>
        </p:nvSpPr>
        <p:spPr bwMode="auto">
          <a:xfrm>
            <a:off x="5867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4490" name="Line 42"/>
          <p:cNvSpPr>
            <a:spLocks noChangeShapeType="1"/>
          </p:cNvSpPr>
          <p:nvPr/>
        </p:nvSpPr>
        <p:spPr bwMode="auto">
          <a:xfrm>
            <a:off x="5562600" y="1295400"/>
            <a:ext cx="2133600" cy="51054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91" name="AutoShape 43"/>
          <p:cNvSpPr>
            <a:spLocks noChangeArrowheads="1"/>
          </p:cNvSpPr>
          <p:nvPr/>
        </p:nvSpPr>
        <p:spPr bwMode="auto">
          <a:xfrm>
            <a:off x="1524000" y="1524000"/>
            <a:ext cx="4191000" cy="1828800"/>
          </a:xfrm>
          <a:prstGeom prst="rightArrow">
            <a:avLst>
              <a:gd name="adj1" fmla="val 50000"/>
              <a:gd name="adj2" fmla="val 572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800"/>
              <a:t>Y-Intercept = 6</a:t>
            </a:r>
            <a:endParaRPr lang="en-US"/>
          </a:p>
        </p:txBody>
      </p:sp>
      <p:sp>
        <p:nvSpPr>
          <p:cNvPr id="104492" name="AutoShape 44"/>
          <p:cNvSpPr>
            <a:spLocks noChangeArrowheads="1"/>
          </p:cNvSpPr>
          <p:nvPr/>
        </p:nvSpPr>
        <p:spPr bwMode="auto">
          <a:xfrm>
            <a:off x="1905000" y="3200400"/>
            <a:ext cx="4419600" cy="1828800"/>
          </a:xfrm>
          <a:prstGeom prst="rightArrow">
            <a:avLst>
              <a:gd name="adj1" fmla="val 50000"/>
              <a:gd name="adj2" fmla="val 60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800" dirty="0"/>
              <a:t>X-Intercept = 2</a:t>
            </a:r>
            <a:endParaRPr lang="en-US" dirty="0"/>
          </a:p>
        </p:txBody>
      </p:sp>
      <p:sp>
        <p:nvSpPr>
          <p:cNvPr id="104493" name="AutoShape 45"/>
          <p:cNvSpPr>
            <a:spLocks noChangeArrowheads="1"/>
          </p:cNvSpPr>
          <p:nvPr/>
        </p:nvSpPr>
        <p:spPr bwMode="auto">
          <a:xfrm>
            <a:off x="6553200" y="457200"/>
            <a:ext cx="5029200" cy="4572000"/>
          </a:xfrm>
          <a:prstGeom prst="cloudCallout">
            <a:avLst>
              <a:gd name="adj1" fmla="val -32514"/>
              <a:gd name="adj2" fmla="val 176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400"/>
              <a:t>The intercepts are where the line crosses the axis.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1475800"/>
      </p:ext>
    </p:extLst>
  </p:cSld>
  <p:clrMapOvr>
    <a:masterClrMapping/>
  </p:clrMapOvr>
  <p:transition advTm="2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104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104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" fill="hold"/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" fill="hold"/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" fill="hold"/>
                                        <p:tgtEl>
                                          <p:spTgt spid="104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" fill="hold"/>
                                        <p:tgtEl>
                                          <p:spTgt spid="104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" fill="hold"/>
                                        <p:tgtEl>
                                          <p:spTgt spid="104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" fill="hold"/>
                                        <p:tgtEl>
                                          <p:spTgt spid="104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"/>
                                        <p:tgtEl>
                                          <p:spTgt spid="1044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90" grpId="0" animBg="1"/>
      <p:bldP spid="104491" grpId="0" animBg="1" autoUpdateAnimBg="0"/>
      <p:bldP spid="104492" grpId="0" animBg="1" autoUpdateAnimBg="0"/>
      <p:bldP spid="104493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  <a:solidFill>
            <a:srgbClr val="FF9900"/>
          </a:solidFill>
        </p:spPr>
        <p:txBody>
          <a:bodyPr/>
          <a:lstStyle/>
          <a:p>
            <a:pPr eaLnBrk="1" hangingPunct="1"/>
            <a:r>
              <a:rPr lang="en-US"/>
              <a:t>Intercepts of a Graph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43000"/>
            <a:ext cx="9144000" cy="5715000"/>
          </a:xfrm>
        </p:spPr>
        <p:txBody>
          <a:bodyPr/>
          <a:lstStyle/>
          <a:p>
            <a:pPr eaLnBrk="1" hangingPunct="1"/>
            <a:r>
              <a:rPr lang="en-US" sz="4800" dirty="0"/>
              <a:t>A graph can have one intercept</a:t>
            </a:r>
            <a:endParaRPr lang="en-US" sz="7200" dirty="0"/>
          </a:p>
          <a:p>
            <a:pPr eaLnBrk="1" hangingPunct="1"/>
            <a:endParaRPr lang="en-US" dirty="0"/>
          </a:p>
        </p:txBody>
      </p:sp>
      <p:pic>
        <p:nvPicPr>
          <p:cNvPr id="1065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1" y="2438401"/>
            <a:ext cx="6276975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503" name="Oval 7"/>
          <p:cNvSpPr>
            <a:spLocks noChangeArrowheads="1"/>
          </p:cNvSpPr>
          <p:nvPr/>
        </p:nvSpPr>
        <p:spPr bwMode="auto">
          <a:xfrm>
            <a:off x="6096000" y="586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6156325" y="2174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/>
              <a:t>y</a:t>
            </a:r>
          </a:p>
        </p:txBody>
      </p:sp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9067800" y="5867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625476998"/>
      </p:ext>
    </p:extLst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3" grpId="0" animBg="1"/>
      <p:bldP spid="106504" grpId="0"/>
      <p:bldP spid="1065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  <a:solidFill>
            <a:srgbClr val="FF9900"/>
          </a:solidFill>
        </p:spPr>
        <p:txBody>
          <a:bodyPr/>
          <a:lstStyle/>
          <a:p>
            <a:pPr eaLnBrk="1" hangingPunct="1"/>
            <a:r>
              <a:rPr lang="en-US"/>
              <a:t>Intercepts of a Graph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43000"/>
            <a:ext cx="9144000" cy="5715000"/>
          </a:xfrm>
        </p:spPr>
        <p:txBody>
          <a:bodyPr/>
          <a:lstStyle/>
          <a:p>
            <a:pPr algn="ctr" eaLnBrk="1" hangingPunct="1"/>
            <a:r>
              <a:rPr lang="en-US" sz="4600" dirty="0"/>
              <a:t>A graph can have several intercepts</a:t>
            </a:r>
          </a:p>
          <a:p>
            <a:pPr eaLnBrk="1" hangingPunct="1"/>
            <a:endParaRPr lang="en-US" sz="4000" dirty="0"/>
          </a:p>
        </p:txBody>
      </p: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362200"/>
            <a:ext cx="4648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7526" name="Oval 6"/>
          <p:cNvSpPr>
            <a:spLocks noChangeArrowheads="1"/>
          </p:cNvSpPr>
          <p:nvPr/>
        </p:nvSpPr>
        <p:spPr bwMode="auto">
          <a:xfrm>
            <a:off x="6019800" y="5791200"/>
            <a:ext cx="1524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80833"/>
      </p:ext>
    </p:extLst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0E49A56309405E9677A49C9C39BD91"/>
  <p:tag name="SLIDETYPE" val="Q"/>
  <p:tag name="DEMOGRAPHIC" val="False"/>
  <p:tag name="SPEEDSCORING" val="False"/>
  <p:tag name="SLIDEORDER" val="2"/>
  <p:tag name="SLIDEGUID" val="E3BA2CFBBFF94627BA69DD2A72F4A2C3"/>
  <p:tag name="VALUES" val="Incorrect¤Incorrect¤Incorrect¤Correct"/>
  <p:tag name="QUESTIONALIAS" val="What is the y-intercept of-x + 2y = 8?"/>
  <p:tag name="ANSWERSALIAS" val="(-1, 0)¤(-8, 0)¤(0, 2)¤(0, 4)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True"/>
  <p:tag name="ISRESPTABLE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2"/>
  <p:tag name="FONTSIZE" val="40"/>
  <p:tag name="BULLETTYPE" val="ppBulletArabicPeriod"/>
  <p:tag name="ANSWERTEXT" val="(-1, 0)&#10;(-8, 0)&#10;(0, 2)&#10;(0, 4)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C0E49A56309405E9677A49C9C39BD91"/>
  <p:tag name="SLIDETYPE" val="Q"/>
  <p:tag name="DEMOGRAPHIC" val="False"/>
  <p:tag name="SPEEDSCORING" val="False"/>
  <p:tag name="VALUES" val="Incorrect¤Incorrect¤Incorrect¤Correct"/>
  <p:tag name="SLIDEORDER" val="3"/>
  <p:tag name="SLIDEGUID" val="CC189DCF257C4FF1B2971644B81191CE"/>
  <p:tag name="QUESTIONALIAS" val="What is the y-intercept ofx = 3?"/>
  <p:tag name="ANSWERSALIAS" val="(3, 0)¤(-3, 0)¤(0, 3)¤Non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True"/>
  <p:tag name="ISRESPTABLE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29"/>
  <p:tag name="FONTSIZE" val="40"/>
  <p:tag name="BULLETTYPE" val="ppBulletArabicPeriod"/>
  <p:tag name="ANSWERTEXT" val="(3, 0)&#10;(-3, 0)&#10;(0, 3)&#10;Non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EF8E5A21A4647B8BBBAC64999648847"/>
  <p:tag name="SLIDEID" val="AEF8E5A21A4647B8BBBAC64999648847"/>
  <p:tag name="SLIDEORDER" val="1"/>
  <p:tag name="SLIDETYPE" val="Q"/>
  <p:tag name="DEMOGRAPHIC" val="False"/>
  <p:tag name="SPEEDSCORING" val="False"/>
  <p:tag name="VALUES" val="Incorrect¤Incorrect¤Incorrect¤Correct"/>
  <p:tag name="QUESTIONALIAS" val="Which is the graph of y = x + 2?"/>
  <p:tag name="ANSWERSALIAS" val=".¤.¤.¤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10"/>
  <p:tag name="FONTSIZE" val="62"/>
  <p:tag name="BULLETTYPE" val="ppBulletArabicPeriod"/>
  <p:tag name="ANSWERTEXT" val=".&#10;.&#10;.&#10;.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3.1|4.3|6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C0E49A56309405E9677A49C9C39BD91"/>
  <p:tag name="SLIDEID" val="0C0E49A56309405E9677A49C9C39BD91"/>
  <p:tag name="SLIDEORDER" val="1"/>
  <p:tag name="SLIDETYPE" val="Q"/>
  <p:tag name="DEMOGRAPHIC" val="False"/>
  <p:tag name="SPEEDSCORING" val="False"/>
  <p:tag name="VALUES" val="Incorrect¤Correct¤Incorrect¤Incorrect"/>
  <p:tag name="QUESTIONALIAS" val="What is the x-intercept of3x – 4y = 24?"/>
  <p:tag name="ANSWERSALIAS" val="(3, 0)¤(8, 0)¤(0, -4)¤(0, -6)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2"/>
  <p:tag name="FONTSIZE" val="40"/>
  <p:tag name="BULLETTYPE" val="ppBulletArabicPeriod"/>
  <p:tag name="ANSWERTEXT" val="(3, 0)&#10;(8, 0)&#10;(0, -4)&#10;(0, -6)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True"/>
  <p:tag name="ISRESPTABLE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1047</Words>
  <Application>Microsoft Office PowerPoint</Application>
  <PresentationFormat>Widescreen</PresentationFormat>
  <Paragraphs>278</Paragraphs>
  <Slides>25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Times</vt:lpstr>
      <vt:lpstr>Times New Roman</vt:lpstr>
      <vt:lpstr>Office Theme</vt:lpstr>
      <vt:lpstr>Using Intercepts</vt:lpstr>
      <vt:lpstr>Objectives</vt:lpstr>
      <vt:lpstr>Classwork:</vt:lpstr>
      <vt:lpstr>Random Fact: Who uses this?</vt:lpstr>
      <vt:lpstr>What does it mean to INTERCEPT a pass in football?</vt:lpstr>
      <vt:lpstr>What are the x- and y-intercepts?</vt:lpstr>
      <vt:lpstr>The Intercepts</vt:lpstr>
      <vt:lpstr>Intercepts of a Graph</vt:lpstr>
      <vt:lpstr>Intercepts of a Graph</vt:lpstr>
      <vt:lpstr>Intercepts of a Graph</vt:lpstr>
      <vt:lpstr> Example 1: Find the x- and y-intercepts.    x - 2y = 12</vt:lpstr>
      <vt:lpstr>Here is the graph of x - 2y = 12</vt:lpstr>
      <vt:lpstr> Example 2: Find the x- and y-intercepts.     y² = x + 4</vt:lpstr>
      <vt:lpstr>Here is the graph of y² = x + 4</vt:lpstr>
      <vt:lpstr>Example 3: What is the x-intercept of 3x – 4y = 24?</vt:lpstr>
      <vt:lpstr>Example 4: What is the y-intercept of -x + 2y = 8?</vt:lpstr>
      <vt:lpstr>Example 5: What is the y-intercept of x = 3?</vt:lpstr>
      <vt:lpstr>Homework: </vt:lpstr>
      <vt:lpstr>Example 6: </vt:lpstr>
      <vt:lpstr>Example 6: </vt:lpstr>
      <vt:lpstr>How to use intercepts to graph linear functions:</vt:lpstr>
      <vt:lpstr>Example 7: Graphing with intercepts:                          -2x + 3y = 12</vt:lpstr>
      <vt:lpstr>Example 8: Which is the graph of y = x + 2?</vt:lpstr>
      <vt:lpstr>Exit ticket( 5 minutes)</vt:lpstr>
      <vt:lpstr>Homework: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Intercepts</dc:title>
  <dc:creator>Cassandra</dc:creator>
  <cp:lastModifiedBy>Cassandra</cp:lastModifiedBy>
  <cp:revision>16</cp:revision>
  <dcterms:created xsi:type="dcterms:W3CDTF">2013-11-20T20:56:15Z</dcterms:created>
  <dcterms:modified xsi:type="dcterms:W3CDTF">2020-02-23T13:37:34Z</dcterms:modified>
</cp:coreProperties>
</file>