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notesSlides/notesSlide20.xml" ContentType="application/vnd.openxmlformats-officedocument.presentationml.notesSlide+xml"/>
  <Override PartName="/ppt/tags/tag2.xml" ContentType="application/vnd.openxmlformats-officedocument.presentationml.tags+xml"/>
  <Override PartName="/ppt/notesSlides/notesSlide2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20" r:id="rId3"/>
    <p:sldId id="257" r:id="rId4"/>
    <p:sldId id="259" r:id="rId5"/>
    <p:sldId id="258" r:id="rId6"/>
    <p:sldId id="260" r:id="rId7"/>
    <p:sldId id="261" r:id="rId8"/>
    <p:sldId id="262" r:id="rId9"/>
    <p:sldId id="264" r:id="rId10"/>
    <p:sldId id="263" r:id="rId11"/>
    <p:sldId id="265" r:id="rId12"/>
    <p:sldId id="266" r:id="rId13"/>
    <p:sldId id="267" r:id="rId14"/>
    <p:sldId id="317" r:id="rId15"/>
    <p:sldId id="268" r:id="rId16"/>
    <p:sldId id="269" r:id="rId17"/>
    <p:sldId id="270" r:id="rId18"/>
    <p:sldId id="271" r:id="rId19"/>
    <p:sldId id="272" r:id="rId20"/>
    <p:sldId id="302" r:id="rId21"/>
    <p:sldId id="300" r:id="rId22"/>
    <p:sldId id="273" r:id="rId23"/>
    <p:sldId id="274" r:id="rId24"/>
    <p:sldId id="275" r:id="rId25"/>
    <p:sldId id="318" r:id="rId26"/>
    <p:sldId id="304" r:id="rId27"/>
    <p:sldId id="282" r:id="rId28"/>
    <p:sldId id="284" r:id="rId29"/>
    <p:sldId id="312" r:id="rId30"/>
    <p:sldId id="313" r:id="rId31"/>
    <p:sldId id="314" r:id="rId32"/>
    <p:sldId id="305" r:id="rId33"/>
    <p:sldId id="306" r:id="rId34"/>
    <p:sldId id="307" r:id="rId35"/>
    <p:sldId id="308" r:id="rId36"/>
    <p:sldId id="309" r:id="rId37"/>
    <p:sldId id="310" r:id="rId38"/>
    <p:sldId id="311" r:id="rId39"/>
    <p:sldId id="315" r:id="rId40"/>
    <p:sldId id="31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andra" initials="C" lastIdx="1" clrIdx="0">
    <p:extLst>
      <p:ext uri="{19B8F6BF-5375-455C-9EA6-DF929625EA0E}">
        <p15:presenceInfo xmlns:p15="http://schemas.microsoft.com/office/powerpoint/2012/main" userId="5582f9727478ee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826248-79AB-49F4-AC67-5E5DE95997AA}" type="datetimeFigureOut">
              <a:rPr lang="en-US" smtClean="0"/>
              <a:t>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467B0-00FF-4626-A82A-C0BFEFF5AD21}" type="slidenum">
              <a:rPr lang="en-US" smtClean="0"/>
              <a:t>‹#›</a:t>
            </a:fld>
            <a:endParaRPr lang="en-US"/>
          </a:p>
        </p:txBody>
      </p:sp>
    </p:spTree>
    <p:extLst>
      <p:ext uri="{BB962C8B-B14F-4D97-AF65-F5344CB8AC3E}">
        <p14:creationId xmlns:p14="http://schemas.microsoft.com/office/powerpoint/2010/main" val="17353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1</a:t>
            </a:fld>
            <a:endParaRPr lang="en-US"/>
          </a:p>
        </p:txBody>
      </p:sp>
    </p:spTree>
    <p:extLst>
      <p:ext uri="{BB962C8B-B14F-4D97-AF65-F5344CB8AC3E}">
        <p14:creationId xmlns:p14="http://schemas.microsoft.com/office/powerpoint/2010/main" val="3821994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11</a:t>
            </a:fld>
            <a:endParaRPr lang="en-US"/>
          </a:p>
        </p:txBody>
      </p:sp>
    </p:spTree>
    <p:extLst>
      <p:ext uri="{BB962C8B-B14F-4D97-AF65-F5344CB8AC3E}">
        <p14:creationId xmlns:p14="http://schemas.microsoft.com/office/powerpoint/2010/main" val="3100504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12</a:t>
            </a:fld>
            <a:endParaRPr lang="en-US"/>
          </a:p>
        </p:txBody>
      </p:sp>
    </p:spTree>
    <p:extLst>
      <p:ext uri="{BB962C8B-B14F-4D97-AF65-F5344CB8AC3E}">
        <p14:creationId xmlns:p14="http://schemas.microsoft.com/office/powerpoint/2010/main" val="3100504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13</a:t>
            </a:fld>
            <a:endParaRPr lang="en-US"/>
          </a:p>
        </p:txBody>
      </p:sp>
    </p:spTree>
    <p:extLst>
      <p:ext uri="{BB962C8B-B14F-4D97-AF65-F5344CB8AC3E}">
        <p14:creationId xmlns:p14="http://schemas.microsoft.com/office/powerpoint/2010/main" val="3100504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15</a:t>
            </a:fld>
            <a:endParaRPr lang="en-US"/>
          </a:p>
        </p:txBody>
      </p:sp>
    </p:spTree>
    <p:extLst>
      <p:ext uri="{BB962C8B-B14F-4D97-AF65-F5344CB8AC3E}">
        <p14:creationId xmlns:p14="http://schemas.microsoft.com/office/powerpoint/2010/main" val="3255581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689A0E-E3B5-49CD-A528-71EF5BCFB71D}" type="slidenum">
              <a:rPr lang="en-US" altLang="en-US"/>
              <a:pPr/>
              <a:t>16</a:t>
            </a:fld>
            <a:endParaRPr lang="en-US" altLang="en-US"/>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25494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0CDAB-B6B2-4686-B652-29FBA1B2BFE4}" type="slidenum">
              <a:rPr lang="en-US" altLang="en-US"/>
              <a:pPr/>
              <a:t>17</a:t>
            </a:fld>
            <a:endParaRPr lang="en-US" altLang="en-US"/>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p:txBody>
          <a:bodyPr/>
          <a:lstStyle/>
          <a:p>
            <a:r>
              <a:rPr lang="en-US"/>
              <a:t>The notation can be confusing when topics such as composition of functions or inverse functions are discussed. But, at the fundamental level, the notation is easy to use and understand. The trick is to break it into its pieces and discuss what each piece represents.</a:t>
            </a:r>
          </a:p>
        </p:txBody>
      </p:sp>
    </p:spTree>
    <p:extLst>
      <p:ext uri="{BB962C8B-B14F-4D97-AF65-F5344CB8AC3E}">
        <p14:creationId xmlns:p14="http://schemas.microsoft.com/office/powerpoint/2010/main" val="2654684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260B02-5DD9-4FCF-AE51-2A0CEA2B9C71}" type="slidenum">
              <a:rPr lang="en-US" altLang="en-US"/>
              <a:pPr/>
              <a:t>18</a:t>
            </a:fld>
            <a:endParaRPr lang="en-US" altLang="en-US"/>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r>
              <a:rPr lang="en-US"/>
              <a:t>One of the really big deals is to remember that y is f(x). That means that f(x) and y are interchangeable. </a:t>
            </a:r>
          </a:p>
        </p:txBody>
      </p:sp>
    </p:spTree>
    <p:extLst>
      <p:ext uri="{BB962C8B-B14F-4D97-AF65-F5344CB8AC3E}">
        <p14:creationId xmlns:p14="http://schemas.microsoft.com/office/powerpoint/2010/main" val="4033590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19</a:t>
            </a:fld>
            <a:endParaRPr lang="en-US"/>
          </a:p>
        </p:txBody>
      </p:sp>
    </p:spTree>
    <p:extLst>
      <p:ext uri="{BB962C8B-B14F-4D97-AF65-F5344CB8AC3E}">
        <p14:creationId xmlns:p14="http://schemas.microsoft.com/office/powerpoint/2010/main" val="3287832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20</a:t>
            </a:fld>
            <a:endParaRPr lang="en-US"/>
          </a:p>
        </p:txBody>
      </p:sp>
    </p:spTree>
    <p:extLst>
      <p:ext uri="{BB962C8B-B14F-4D97-AF65-F5344CB8AC3E}">
        <p14:creationId xmlns:p14="http://schemas.microsoft.com/office/powerpoint/2010/main" val="3287832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21</a:t>
            </a:fld>
            <a:endParaRPr lang="en-US"/>
          </a:p>
        </p:txBody>
      </p:sp>
    </p:spTree>
    <p:extLst>
      <p:ext uri="{BB962C8B-B14F-4D97-AF65-F5344CB8AC3E}">
        <p14:creationId xmlns:p14="http://schemas.microsoft.com/office/powerpoint/2010/main" val="112754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3</a:t>
            </a:fld>
            <a:endParaRPr lang="en-US"/>
          </a:p>
        </p:txBody>
      </p:sp>
    </p:spTree>
    <p:extLst>
      <p:ext uri="{BB962C8B-B14F-4D97-AF65-F5344CB8AC3E}">
        <p14:creationId xmlns:p14="http://schemas.microsoft.com/office/powerpoint/2010/main" val="1375347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2CF15-5DD9-4F39-BC15-A924A6DE41B4}" type="slidenum">
              <a:rPr lang="en-US" altLang="en-US"/>
              <a:pPr/>
              <a:t>22</a:t>
            </a:fld>
            <a:endParaRPr lang="en-US" altLang="en-US"/>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39848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03E4F-C4D7-4C96-993A-418105ADB101}" type="slidenum">
              <a:rPr lang="en-US" altLang="en-US"/>
              <a:pPr/>
              <a:t>23</a:t>
            </a:fld>
            <a:endParaRPr lang="en-US" altLang="en-US"/>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6786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F9D2C0-F3E4-40E2-B3D5-8AF90E52320B}" type="slidenum">
              <a:rPr lang="en-US" altLang="en-US"/>
              <a:pPr/>
              <a:t>24</a:t>
            </a:fld>
            <a:endParaRPr lang="en-US" altLang="en-US"/>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9523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26</a:t>
            </a:fld>
            <a:endParaRPr lang="en-US"/>
          </a:p>
        </p:txBody>
      </p:sp>
    </p:spTree>
    <p:extLst>
      <p:ext uri="{BB962C8B-B14F-4D97-AF65-F5344CB8AC3E}">
        <p14:creationId xmlns:p14="http://schemas.microsoft.com/office/powerpoint/2010/main" val="636518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9BC4CF2-F138-46A8-9BE6-9063F2DB98AA}" type="slidenum">
              <a:rPr lang="en-US" altLang="en-US" sz="1200"/>
              <a:pPr/>
              <a:t>27</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823577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235FA5A-41A5-4F70-92E4-06B8A25C731D}" type="slidenum">
              <a:rPr lang="en-US" altLang="en-US" sz="1200"/>
              <a:pPr/>
              <a:t>28</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61679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29</a:t>
            </a:fld>
            <a:endParaRPr lang="en-US"/>
          </a:p>
        </p:txBody>
      </p:sp>
    </p:spTree>
    <p:extLst>
      <p:ext uri="{BB962C8B-B14F-4D97-AF65-F5344CB8AC3E}">
        <p14:creationId xmlns:p14="http://schemas.microsoft.com/office/powerpoint/2010/main" val="37353195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30</a:t>
            </a:fld>
            <a:endParaRPr lang="en-US"/>
          </a:p>
        </p:txBody>
      </p:sp>
    </p:spTree>
    <p:extLst>
      <p:ext uri="{BB962C8B-B14F-4D97-AF65-F5344CB8AC3E}">
        <p14:creationId xmlns:p14="http://schemas.microsoft.com/office/powerpoint/2010/main" val="39529272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31</a:t>
            </a:fld>
            <a:endParaRPr lang="en-US"/>
          </a:p>
        </p:txBody>
      </p:sp>
    </p:spTree>
    <p:extLst>
      <p:ext uri="{BB962C8B-B14F-4D97-AF65-F5344CB8AC3E}">
        <p14:creationId xmlns:p14="http://schemas.microsoft.com/office/powerpoint/2010/main" val="35653606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4A431E3-7380-4FDF-9818-D0E7AB55BE68}" type="slidenum">
              <a:rPr lang="en-US" altLang="en-US" sz="1200"/>
              <a:pPr/>
              <a:t>32</a:t>
            </a:fld>
            <a:endParaRPr lang="en-US" alt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087717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4</a:t>
            </a:fld>
            <a:endParaRPr lang="en-US"/>
          </a:p>
        </p:txBody>
      </p:sp>
    </p:spTree>
    <p:extLst>
      <p:ext uri="{BB962C8B-B14F-4D97-AF65-F5344CB8AC3E}">
        <p14:creationId xmlns:p14="http://schemas.microsoft.com/office/powerpoint/2010/main" val="23122407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CB12C49-6356-461F-B92B-5B696A2864EB}" type="slidenum">
              <a:rPr lang="en-US" altLang="en-US" sz="1200"/>
              <a:pPr/>
              <a:t>33</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9941786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7506732E-B029-4F4B-AB12-7A0FCC411162}" type="slidenum">
              <a:rPr lang="en-US" altLang="en-US" sz="1200"/>
              <a:pPr/>
              <a:t>34</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2066155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CF3F24F-B3DF-415E-AFE6-242B8FEAC989}" type="slidenum">
              <a:rPr lang="en-US" altLang="en-US" sz="1200"/>
              <a:pPr/>
              <a:t>35</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719204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08553DE-14B9-46BA-AA46-24D9CE07CE6C}" type="slidenum">
              <a:rPr lang="en-US" altLang="en-US" sz="1200"/>
              <a:pPr/>
              <a:t>36</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143830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3BB218F-35BC-41F4-833E-8231EF721C2F}" type="slidenum">
              <a:rPr lang="en-US" altLang="en-US" sz="1200"/>
              <a:pPr/>
              <a:t>37</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750128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BD45629-B39D-4F6E-94A8-48E1408ADD3B}" type="slidenum">
              <a:rPr lang="en-US" altLang="en-US" sz="1200"/>
              <a:pPr/>
              <a:t>38</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73998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5</a:t>
            </a:fld>
            <a:endParaRPr lang="en-US"/>
          </a:p>
        </p:txBody>
      </p:sp>
    </p:spTree>
    <p:extLst>
      <p:ext uri="{BB962C8B-B14F-4D97-AF65-F5344CB8AC3E}">
        <p14:creationId xmlns:p14="http://schemas.microsoft.com/office/powerpoint/2010/main" val="2312240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6</a:t>
            </a:fld>
            <a:endParaRPr lang="en-US"/>
          </a:p>
        </p:txBody>
      </p:sp>
    </p:spTree>
    <p:extLst>
      <p:ext uri="{BB962C8B-B14F-4D97-AF65-F5344CB8AC3E}">
        <p14:creationId xmlns:p14="http://schemas.microsoft.com/office/powerpoint/2010/main" val="188421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7</a:t>
            </a:fld>
            <a:endParaRPr lang="en-US"/>
          </a:p>
        </p:txBody>
      </p:sp>
    </p:spTree>
    <p:extLst>
      <p:ext uri="{BB962C8B-B14F-4D97-AF65-F5344CB8AC3E}">
        <p14:creationId xmlns:p14="http://schemas.microsoft.com/office/powerpoint/2010/main" val="1637489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8</a:t>
            </a:fld>
            <a:endParaRPr lang="en-US"/>
          </a:p>
        </p:txBody>
      </p:sp>
    </p:spTree>
    <p:extLst>
      <p:ext uri="{BB962C8B-B14F-4D97-AF65-F5344CB8AC3E}">
        <p14:creationId xmlns:p14="http://schemas.microsoft.com/office/powerpoint/2010/main" val="387575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9</a:t>
            </a:fld>
            <a:endParaRPr lang="en-US"/>
          </a:p>
        </p:txBody>
      </p:sp>
    </p:spTree>
    <p:extLst>
      <p:ext uri="{BB962C8B-B14F-4D97-AF65-F5344CB8AC3E}">
        <p14:creationId xmlns:p14="http://schemas.microsoft.com/office/powerpoint/2010/main" val="387575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9467B0-00FF-4626-A82A-C0BFEFF5AD21}" type="slidenum">
              <a:rPr lang="en-US" smtClean="0"/>
              <a:t>10</a:t>
            </a:fld>
            <a:endParaRPr lang="en-US"/>
          </a:p>
        </p:txBody>
      </p:sp>
    </p:spTree>
    <p:extLst>
      <p:ext uri="{BB962C8B-B14F-4D97-AF65-F5344CB8AC3E}">
        <p14:creationId xmlns:p14="http://schemas.microsoft.com/office/powerpoint/2010/main" val="4006238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59A4C1-0C74-474C-8ADF-58115DE368E2}"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2008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59A4C1-0C74-474C-8ADF-58115DE368E2}"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367423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59A4C1-0C74-474C-8ADF-58115DE368E2}"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420049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3E8EF8-1858-4235-9C78-BBE19310D4B8}" type="slidenum">
              <a:rPr lang="en-US" altLang="en-US"/>
              <a:pPr>
                <a:defRPr/>
              </a:pPr>
              <a:t>‹#›</a:t>
            </a:fld>
            <a:endParaRPr lang="en-US" altLang="en-US"/>
          </a:p>
        </p:txBody>
      </p:sp>
    </p:spTree>
    <p:extLst>
      <p:ext uri="{BB962C8B-B14F-4D97-AF65-F5344CB8AC3E}">
        <p14:creationId xmlns:p14="http://schemas.microsoft.com/office/powerpoint/2010/main" val="372663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59A4C1-0C74-474C-8ADF-58115DE368E2}"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1191473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59A4C1-0C74-474C-8ADF-58115DE368E2}"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416218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59A4C1-0C74-474C-8ADF-58115DE368E2}" type="datetimeFigureOut">
              <a:rPr lang="en-US" smtClean="0"/>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2550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59A4C1-0C74-474C-8ADF-58115DE368E2}" type="datetimeFigureOut">
              <a:rPr lang="en-US" smtClean="0"/>
              <a:t>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343893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59A4C1-0C74-474C-8ADF-58115DE368E2}" type="datetimeFigureOut">
              <a:rPr lang="en-US" smtClean="0"/>
              <a:t>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382186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9A4C1-0C74-474C-8ADF-58115DE368E2}" type="datetimeFigureOut">
              <a:rPr lang="en-US" smtClean="0"/>
              <a:t>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49468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59A4C1-0C74-474C-8ADF-58115DE368E2}" type="datetimeFigureOut">
              <a:rPr lang="en-US" smtClean="0"/>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108533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59A4C1-0C74-474C-8ADF-58115DE368E2}" type="datetimeFigureOut">
              <a:rPr lang="en-US" smtClean="0"/>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DAE71-DACB-4A94-A9BE-4BFF654F2EB4}" type="slidenum">
              <a:rPr lang="en-US" smtClean="0"/>
              <a:t>‹#›</a:t>
            </a:fld>
            <a:endParaRPr lang="en-US"/>
          </a:p>
        </p:txBody>
      </p:sp>
    </p:spTree>
    <p:extLst>
      <p:ext uri="{BB962C8B-B14F-4D97-AF65-F5344CB8AC3E}">
        <p14:creationId xmlns:p14="http://schemas.microsoft.com/office/powerpoint/2010/main" val="3550953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9A4C1-0C74-474C-8ADF-58115DE368E2}" type="datetimeFigureOut">
              <a:rPr lang="en-US" smtClean="0"/>
              <a:t>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DAE71-DACB-4A94-A9BE-4BFF654F2EB4}" type="slidenum">
              <a:rPr lang="en-US" smtClean="0"/>
              <a:t>‹#›</a:t>
            </a:fld>
            <a:endParaRPr lang="en-US"/>
          </a:p>
        </p:txBody>
      </p:sp>
    </p:spTree>
    <p:extLst>
      <p:ext uri="{BB962C8B-B14F-4D97-AF65-F5344CB8AC3E}">
        <p14:creationId xmlns:p14="http://schemas.microsoft.com/office/powerpoint/2010/main" val="4039858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22.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a:t>Writing Functions</a:t>
            </a:r>
          </a:p>
        </p:txBody>
      </p:sp>
      <p:sp>
        <p:nvSpPr>
          <p:cNvPr id="3" name="Subtitle 2"/>
          <p:cNvSpPr>
            <a:spLocks noGrp="1"/>
          </p:cNvSpPr>
          <p:nvPr>
            <p:ph type="subTitle" idx="1"/>
          </p:nvPr>
        </p:nvSpPr>
        <p:spPr>
          <a:xfrm>
            <a:off x="1371600" y="2133600"/>
            <a:ext cx="6400800" cy="1752600"/>
          </a:xfrm>
        </p:spPr>
        <p:txBody>
          <a:bodyPr>
            <a:normAutofit/>
          </a:bodyPr>
          <a:lstStyle/>
          <a:p>
            <a:r>
              <a:rPr lang="en-US" sz="3600" b="1" dirty="0">
                <a:solidFill>
                  <a:srgbClr val="FF0000"/>
                </a:solidFill>
              </a:rPr>
              <a:t>Section 3.3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267672"/>
            <a:ext cx="4419600" cy="3248140"/>
          </a:xfrm>
          <a:prstGeom prst="rect">
            <a:avLst/>
          </a:prstGeom>
        </p:spPr>
      </p:pic>
    </p:spTree>
    <p:extLst>
      <p:ext uri="{BB962C8B-B14F-4D97-AF65-F5344CB8AC3E}">
        <p14:creationId xmlns:p14="http://schemas.microsoft.com/office/powerpoint/2010/main" val="75922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0" y="1600200"/>
            <a:ext cx="9144000" cy="4525963"/>
          </a:xfrm>
        </p:spPr>
        <p:txBody>
          <a:bodyPr/>
          <a:lstStyle/>
          <a:p>
            <a:pPr marL="0" indent="0">
              <a:buNone/>
            </a:pPr>
            <a:r>
              <a:rPr lang="en-US" dirty="0"/>
              <a:t>The </a:t>
            </a:r>
            <a:r>
              <a:rPr lang="en-US" b="1" dirty="0">
                <a:solidFill>
                  <a:srgbClr val="FF0000"/>
                </a:solidFill>
              </a:rPr>
              <a:t>input</a:t>
            </a:r>
            <a:r>
              <a:rPr lang="en-US" dirty="0"/>
              <a:t> of a function is the </a:t>
            </a:r>
            <a:r>
              <a:rPr lang="en-US" u="sng" dirty="0"/>
              <a:t>independent </a:t>
            </a:r>
            <a:r>
              <a:rPr lang="en-US" dirty="0"/>
              <a:t>variable. </a:t>
            </a:r>
          </a:p>
          <a:p>
            <a:pPr marL="0" indent="0">
              <a:buNone/>
            </a:pPr>
            <a:r>
              <a:rPr lang="en-US" dirty="0"/>
              <a:t>The </a:t>
            </a:r>
            <a:r>
              <a:rPr lang="en-US" b="1" dirty="0">
                <a:solidFill>
                  <a:srgbClr val="FF0000"/>
                </a:solidFill>
              </a:rPr>
              <a:t>output</a:t>
            </a:r>
            <a:r>
              <a:rPr lang="en-US" dirty="0"/>
              <a:t> of a function is the </a:t>
            </a:r>
            <a:r>
              <a:rPr lang="en-US" u="sng" dirty="0"/>
              <a:t>dependent </a:t>
            </a:r>
            <a:r>
              <a:rPr lang="en-US" dirty="0"/>
              <a:t>variable. </a:t>
            </a:r>
          </a:p>
          <a:p>
            <a:pPr marL="0" indent="0">
              <a:buNone/>
            </a:pPr>
            <a:endParaRPr lang="en-US" dirty="0"/>
          </a:p>
          <a:p>
            <a:pPr marL="0" indent="0">
              <a:buNone/>
            </a:pPr>
            <a:r>
              <a:rPr lang="en-US" dirty="0"/>
              <a:t>The value of the dependent variable (y) </a:t>
            </a:r>
            <a:r>
              <a:rPr lang="en-US" b="1" i="1" dirty="0"/>
              <a:t>depends on </a:t>
            </a:r>
            <a:r>
              <a:rPr lang="en-US" dirty="0"/>
              <a:t>the value of the independent variable (x). </a:t>
            </a:r>
          </a:p>
        </p:txBody>
      </p:sp>
    </p:spTree>
    <p:extLst>
      <p:ext uri="{BB962C8B-B14F-4D97-AF65-F5344CB8AC3E}">
        <p14:creationId xmlns:p14="http://schemas.microsoft.com/office/powerpoint/2010/main" val="4181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Example 3:</a:t>
            </a:r>
          </a:p>
        </p:txBody>
      </p:sp>
      <p:sp>
        <p:nvSpPr>
          <p:cNvPr id="3" name="Content Placeholder 2"/>
          <p:cNvSpPr>
            <a:spLocks noGrp="1"/>
          </p:cNvSpPr>
          <p:nvPr>
            <p:ph idx="1"/>
          </p:nvPr>
        </p:nvSpPr>
        <p:spPr>
          <a:xfrm>
            <a:off x="0" y="533400"/>
            <a:ext cx="9144000" cy="6324600"/>
          </a:xfrm>
        </p:spPr>
        <p:txBody>
          <a:bodyPr>
            <a:normAutofit/>
          </a:bodyPr>
          <a:lstStyle/>
          <a:p>
            <a:pPr marL="0" indent="0">
              <a:buNone/>
            </a:pPr>
            <a:r>
              <a:rPr lang="en-US" dirty="0"/>
              <a:t>Identify the independent and dependent variables in each situation. </a:t>
            </a:r>
          </a:p>
          <a:p>
            <a:pPr marL="0" indent="0">
              <a:buNone/>
            </a:pPr>
            <a:endParaRPr lang="en-US" dirty="0"/>
          </a:p>
          <a:p>
            <a:pPr marL="0" indent="0">
              <a:buNone/>
            </a:pPr>
            <a:r>
              <a:rPr lang="en-US" dirty="0"/>
              <a:t>a) A painter must measure a room before deciding   </a:t>
            </a:r>
          </a:p>
          <a:p>
            <a:pPr marL="0" indent="0">
              <a:buNone/>
            </a:pPr>
            <a:r>
              <a:rPr lang="en-US" dirty="0"/>
              <a:t>     how much paint to buy.</a:t>
            </a:r>
          </a:p>
          <a:p>
            <a:pPr marL="0" indent="0">
              <a:buNone/>
            </a:pPr>
            <a:endParaRPr lang="en-US" dirty="0"/>
          </a:p>
          <a:p>
            <a:pPr marL="0" indent="0">
              <a:buNone/>
            </a:pPr>
            <a:r>
              <a:rPr lang="en-US" dirty="0"/>
              <a:t>The amount of paint depends on the measurement.</a:t>
            </a:r>
          </a:p>
          <a:p>
            <a:pPr marL="0" indent="0">
              <a:buNone/>
            </a:pPr>
            <a:endParaRPr lang="en-US" dirty="0"/>
          </a:p>
          <a:p>
            <a:pPr marL="0" indent="0">
              <a:buNone/>
            </a:pPr>
            <a:r>
              <a:rPr lang="en-US" b="1" dirty="0">
                <a:solidFill>
                  <a:srgbClr val="FF0000"/>
                </a:solidFill>
              </a:rPr>
              <a:t>Dependent: The amount of paint</a:t>
            </a:r>
          </a:p>
          <a:p>
            <a:pPr marL="0" indent="0">
              <a:buNone/>
            </a:pPr>
            <a:r>
              <a:rPr lang="en-US" b="1" dirty="0">
                <a:solidFill>
                  <a:srgbClr val="FF0000"/>
                </a:solidFill>
              </a:rPr>
              <a:t>Independent: The measurement</a:t>
            </a:r>
          </a:p>
          <a:p>
            <a:pPr marL="0" indent="0">
              <a:buNone/>
            </a:pPr>
            <a:endParaRPr lang="en-US" dirty="0"/>
          </a:p>
        </p:txBody>
      </p:sp>
    </p:spTree>
    <p:extLst>
      <p:ext uri="{BB962C8B-B14F-4D97-AF65-F5344CB8AC3E}">
        <p14:creationId xmlns:p14="http://schemas.microsoft.com/office/powerpoint/2010/main" val="118290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Example 3:</a:t>
            </a:r>
          </a:p>
        </p:txBody>
      </p:sp>
      <p:sp>
        <p:nvSpPr>
          <p:cNvPr id="3" name="Content Placeholder 2"/>
          <p:cNvSpPr>
            <a:spLocks noGrp="1"/>
          </p:cNvSpPr>
          <p:nvPr>
            <p:ph idx="1"/>
          </p:nvPr>
        </p:nvSpPr>
        <p:spPr>
          <a:xfrm>
            <a:off x="0" y="533400"/>
            <a:ext cx="9144000" cy="6324600"/>
          </a:xfrm>
        </p:spPr>
        <p:txBody>
          <a:bodyPr>
            <a:normAutofit/>
          </a:bodyPr>
          <a:lstStyle/>
          <a:p>
            <a:pPr marL="0" indent="0">
              <a:buNone/>
            </a:pPr>
            <a:r>
              <a:rPr lang="en-US" dirty="0"/>
              <a:t>Identify the independent and dependent variables in each situation. </a:t>
            </a:r>
          </a:p>
          <a:p>
            <a:pPr marL="0" indent="0">
              <a:buNone/>
            </a:pPr>
            <a:endParaRPr lang="en-US" dirty="0"/>
          </a:p>
          <a:p>
            <a:pPr marL="0" indent="0">
              <a:buNone/>
            </a:pPr>
            <a:r>
              <a:rPr lang="en-US" dirty="0"/>
              <a:t>b) The height of a candle decreases for every hour it </a:t>
            </a:r>
          </a:p>
          <a:p>
            <a:pPr marL="0" indent="0">
              <a:buNone/>
            </a:pPr>
            <a:r>
              <a:rPr lang="en-US" dirty="0"/>
              <a:t>      burns.</a:t>
            </a:r>
          </a:p>
          <a:p>
            <a:pPr marL="0" indent="0">
              <a:buNone/>
            </a:pPr>
            <a:endParaRPr lang="en-US" dirty="0"/>
          </a:p>
          <a:p>
            <a:pPr marL="0" indent="0">
              <a:buNone/>
            </a:pPr>
            <a:r>
              <a:rPr lang="en-US" dirty="0"/>
              <a:t>The height of the candle depends on the number of hours.</a:t>
            </a:r>
          </a:p>
          <a:p>
            <a:pPr marL="0" indent="0">
              <a:buNone/>
            </a:pPr>
            <a:endParaRPr lang="en-US" dirty="0"/>
          </a:p>
          <a:p>
            <a:pPr marL="0" indent="0">
              <a:buNone/>
            </a:pPr>
            <a:r>
              <a:rPr lang="en-US" b="1" dirty="0">
                <a:solidFill>
                  <a:srgbClr val="FF0000"/>
                </a:solidFill>
              </a:rPr>
              <a:t>Dependent: The height of the candle</a:t>
            </a:r>
          </a:p>
          <a:p>
            <a:pPr marL="0" indent="0">
              <a:buNone/>
            </a:pPr>
            <a:r>
              <a:rPr lang="en-US" b="1" dirty="0">
                <a:solidFill>
                  <a:srgbClr val="FF0000"/>
                </a:solidFill>
              </a:rPr>
              <a:t>Independent: The number of hours</a:t>
            </a:r>
          </a:p>
          <a:p>
            <a:pPr marL="0" indent="0">
              <a:buNone/>
            </a:pPr>
            <a:endParaRPr lang="en-US" dirty="0"/>
          </a:p>
        </p:txBody>
      </p:sp>
    </p:spTree>
    <p:extLst>
      <p:ext uri="{BB962C8B-B14F-4D97-AF65-F5344CB8AC3E}">
        <p14:creationId xmlns:p14="http://schemas.microsoft.com/office/powerpoint/2010/main" val="298472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Example 3:</a:t>
            </a:r>
          </a:p>
        </p:txBody>
      </p:sp>
      <p:sp>
        <p:nvSpPr>
          <p:cNvPr id="3" name="Content Placeholder 2"/>
          <p:cNvSpPr>
            <a:spLocks noGrp="1"/>
          </p:cNvSpPr>
          <p:nvPr>
            <p:ph idx="1"/>
          </p:nvPr>
        </p:nvSpPr>
        <p:spPr>
          <a:xfrm>
            <a:off x="0" y="533400"/>
            <a:ext cx="9144000" cy="6324600"/>
          </a:xfrm>
        </p:spPr>
        <p:txBody>
          <a:bodyPr>
            <a:normAutofit/>
          </a:bodyPr>
          <a:lstStyle/>
          <a:p>
            <a:pPr marL="0" indent="0">
              <a:buNone/>
            </a:pPr>
            <a:r>
              <a:rPr lang="en-US" dirty="0"/>
              <a:t>Identify the independent and dependent variables in each situation. </a:t>
            </a:r>
          </a:p>
          <a:p>
            <a:pPr marL="0" indent="0">
              <a:buNone/>
            </a:pPr>
            <a:endParaRPr lang="en-US" dirty="0"/>
          </a:p>
          <a:p>
            <a:pPr marL="0" indent="0">
              <a:buNone/>
            </a:pPr>
            <a:r>
              <a:rPr lang="en-US" dirty="0"/>
              <a:t>c) A veterinarian must weigh an animal before </a:t>
            </a:r>
          </a:p>
          <a:p>
            <a:pPr marL="0" indent="0">
              <a:buNone/>
            </a:pPr>
            <a:r>
              <a:rPr lang="en-US" dirty="0"/>
              <a:t>    determining the amount of medication.</a:t>
            </a:r>
          </a:p>
          <a:p>
            <a:pPr marL="0" indent="0">
              <a:buNone/>
            </a:pPr>
            <a:endParaRPr lang="en-US" dirty="0"/>
          </a:p>
          <a:p>
            <a:pPr marL="0" indent="0">
              <a:buNone/>
            </a:pPr>
            <a:r>
              <a:rPr lang="en-US" dirty="0"/>
              <a:t>The amount of medication depends on the weight of the animal.</a:t>
            </a:r>
          </a:p>
          <a:p>
            <a:pPr marL="0" indent="0">
              <a:buNone/>
            </a:pPr>
            <a:endParaRPr lang="en-US" dirty="0"/>
          </a:p>
          <a:p>
            <a:pPr marL="0" indent="0">
              <a:buNone/>
            </a:pPr>
            <a:r>
              <a:rPr lang="en-US" b="1" dirty="0">
                <a:solidFill>
                  <a:srgbClr val="FF0000"/>
                </a:solidFill>
              </a:rPr>
              <a:t>Dependent: The amount medication</a:t>
            </a:r>
          </a:p>
          <a:p>
            <a:pPr marL="0" indent="0">
              <a:buNone/>
            </a:pPr>
            <a:r>
              <a:rPr lang="en-US" b="1" dirty="0">
                <a:solidFill>
                  <a:srgbClr val="FF0000"/>
                </a:solidFill>
              </a:rPr>
              <a:t>Independent: The weight of the animal</a:t>
            </a:r>
          </a:p>
        </p:txBody>
      </p:sp>
    </p:spTree>
    <p:extLst>
      <p:ext uri="{BB962C8B-B14F-4D97-AF65-F5344CB8AC3E}">
        <p14:creationId xmlns:p14="http://schemas.microsoft.com/office/powerpoint/2010/main" val="298472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Homework</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a:t>3.3 Homework: Writing Functions</a:t>
            </a:r>
          </a:p>
          <a:p>
            <a:pPr marL="0" indent="0" algn="ctr">
              <a:buNone/>
            </a:pPr>
            <a:r>
              <a:rPr lang="en-US" dirty="0"/>
              <a:t>(Examples: 1, 3 – 6, 13 – 16, 32)</a:t>
            </a:r>
          </a:p>
        </p:txBody>
      </p:sp>
    </p:spTree>
    <p:extLst>
      <p:ext uri="{BB962C8B-B14F-4D97-AF65-F5344CB8AC3E}">
        <p14:creationId xmlns:p14="http://schemas.microsoft.com/office/powerpoint/2010/main" val="2555863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An algebraic expression that defines a function is a </a:t>
            </a:r>
            <a:r>
              <a:rPr lang="en-US" b="1" u="sng" dirty="0"/>
              <a:t>function rule. </a:t>
            </a:r>
          </a:p>
          <a:p>
            <a:pPr marL="0" indent="0">
              <a:buNone/>
            </a:pPr>
            <a:endParaRPr lang="en-US" b="1" u="sng" dirty="0"/>
          </a:p>
          <a:p>
            <a:pPr marL="0" indent="0">
              <a:buNone/>
            </a:pPr>
            <a:r>
              <a:rPr lang="en-US" u="sng" dirty="0"/>
              <a:t>Example: </a:t>
            </a:r>
          </a:p>
          <a:p>
            <a:pPr marL="0" indent="0">
              <a:buNone/>
            </a:pPr>
            <a:r>
              <a:rPr lang="en-US" b="1" dirty="0"/>
              <a:t>5·x</a:t>
            </a:r>
            <a:r>
              <a:rPr lang="en-US" dirty="0"/>
              <a:t> is a function rule in the example about Tasha’s earnings.</a:t>
            </a:r>
          </a:p>
        </p:txBody>
      </p:sp>
    </p:spTree>
    <p:extLst>
      <p:ext uri="{BB962C8B-B14F-4D97-AF65-F5344CB8AC3E}">
        <p14:creationId xmlns:p14="http://schemas.microsoft.com/office/powerpoint/2010/main" val="209015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a:xfrm>
            <a:off x="685800" y="228600"/>
            <a:ext cx="7772400" cy="1143000"/>
          </a:xfrm>
        </p:spPr>
        <p:txBody>
          <a:bodyPr/>
          <a:lstStyle/>
          <a:p>
            <a:r>
              <a:rPr lang="en-US" sz="5400" b="1" i="1" dirty="0">
                <a:solidFill>
                  <a:srgbClr val="0000CC"/>
                </a:solidFill>
              </a:rPr>
              <a:t>y = 5x</a:t>
            </a:r>
            <a:r>
              <a:rPr lang="en-US" dirty="0"/>
              <a:t>  </a:t>
            </a:r>
          </a:p>
        </p:txBody>
      </p:sp>
      <p:sp>
        <p:nvSpPr>
          <p:cNvPr id="419843" name="Rectangle 3"/>
          <p:cNvSpPr>
            <a:spLocks noGrp="1" noChangeArrowheads="1"/>
          </p:cNvSpPr>
          <p:nvPr>
            <p:ph type="body" idx="1"/>
          </p:nvPr>
        </p:nvSpPr>
        <p:spPr>
          <a:xfrm>
            <a:off x="0" y="1600200"/>
            <a:ext cx="9144000" cy="4876800"/>
          </a:xfrm>
        </p:spPr>
        <p:txBody>
          <a:bodyPr>
            <a:normAutofit/>
          </a:bodyPr>
          <a:lstStyle/>
          <a:p>
            <a:pPr marL="0" indent="0" algn="ctr">
              <a:buNone/>
            </a:pPr>
            <a:r>
              <a:rPr lang="en-US" sz="3600" dirty="0"/>
              <a:t>This describes y as a function of x.</a:t>
            </a:r>
          </a:p>
          <a:p>
            <a:pPr marL="0" indent="0" algn="ctr">
              <a:buNone/>
            </a:pPr>
            <a:r>
              <a:rPr lang="en-US" sz="3600" dirty="0"/>
              <a:t>Suppose we give it the name “</a:t>
            </a:r>
            <a:r>
              <a:rPr lang="en-US" sz="3600" b="1" i="1" dirty="0"/>
              <a:t>f</a:t>
            </a:r>
            <a:r>
              <a:rPr lang="en-US" sz="3600" dirty="0"/>
              <a:t>.” </a:t>
            </a:r>
          </a:p>
          <a:p>
            <a:pPr marL="0" indent="0" algn="ctr">
              <a:buNone/>
            </a:pPr>
            <a:r>
              <a:rPr lang="en-US" sz="3600" dirty="0"/>
              <a:t>Then you can use the function notation:</a:t>
            </a:r>
          </a:p>
          <a:p>
            <a:pPr algn="ctr">
              <a:buFontTx/>
              <a:buNone/>
            </a:pPr>
            <a:r>
              <a:rPr lang="en-US" sz="3600" b="1" i="1" dirty="0">
                <a:solidFill>
                  <a:srgbClr val="FF0000"/>
                </a:solidFill>
              </a:rPr>
              <a:t>f(x) = 5x</a:t>
            </a:r>
            <a:r>
              <a:rPr lang="en-US" sz="3600" dirty="0"/>
              <a:t> </a:t>
            </a:r>
          </a:p>
          <a:p>
            <a:pPr algn="ctr"/>
            <a:endParaRPr lang="en-US" sz="3600" dirty="0"/>
          </a:p>
          <a:p>
            <a:pPr marL="0" indent="0" algn="ctr">
              <a:buNone/>
            </a:pPr>
            <a:r>
              <a:rPr lang="en-US" sz="3600" dirty="0"/>
              <a:t>The symbol </a:t>
            </a:r>
            <a:r>
              <a:rPr lang="en-US" sz="3600" b="1" i="1" dirty="0">
                <a:solidFill>
                  <a:srgbClr val="660066"/>
                </a:solidFill>
              </a:rPr>
              <a:t>f(x)</a:t>
            </a:r>
            <a:r>
              <a:rPr lang="en-US" sz="3600" dirty="0"/>
              <a:t> is read as </a:t>
            </a:r>
            <a:r>
              <a:rPr lang="en-US" sz="3600" b="1" dirty="0">
                <a:solidFill>
                  <a:srgbClr val="7030A0"/>
                </a:solidFill>
              </a:rPr>
              <a:t>“</a:t>
            </a:r>
            <a:r>
              <a:rPr lang="en-US" sz="3600" b="1" i="1" dirty="0">
                <a:solidFill>
                  <a:srgbClr val="660066"/>
                </a:solidFill>
              </a:rPr>
              <a:t>the value of f at x”</a:t>
            </a:r>
            <a:r>
              <a:rPr lang="en-US" sz="3600" dirty="0"/>
              <a:t>       or simply </a:t>
            </a:r>
            <a:r>
              <a:rPr lang="en-US" sz="3600" b="1" dirty="0">
                <a:solidFill>
                  <a:srgbClr val="7030A0"/>
                </a:solidFill>
              </a:rPr>
              <a:t>“</a:t>
            </a:r>
            <a:r>
              <a:rPr lang="en-US" sz="3600" b="1" i="1" dirty="0">
                <a:solidFill>
                  <a:srgbClr val="660066"/>
                </a:solidFill>
              </a:rPr>
              <a:t>f of x”</a:t>
            </a:r>
          </a:p>
        </p:txBody>
      </p:sp>
    </p:spTree>
    <p:extLst>
      <p:ext uri="{BB962C8B-B14F-4D97-AF65-F5344CB8AC3E}">
        <p14:creationId xmlns:p14="http://schemas.microsoft.com/office/powerpoint/2010/main" val="2305652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19843">
                                            <p:txEl>
                                              <p:pRg st="0" end="0"/>
                                            </p:txEl>
                                          </p:spTgt>
                                        </p:tgtEl>
                                        <p:attrNameLst>
                                          <p:attrName>style.visibility</p:attrName>
                                        </p:attrNameLst>
                                      </p:cBhvr>
                                      <p:to>
                                        <p:strVal val="visible"/>
                                      </p:to>
                                    </p:set>
                                    <p:anim to="" calcmode="lin" valueType="num">
                                      <p:cBhvr>
                                        <p:cTn id="7" dur="1" fill="hold"/>
                                        <p:tgtEl>
                                          <p:spTgt spid="4198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19843">
                                            <p:txEl>
                                              <p:pRg st="1" end="1"/>
                                            </p:txEl>
                                          </p:spTgt>
                                        </p:tgtEl>
                                        <p:attrNameLst>
                                          <p:attrName>style.visibility</p:attrName>
                                        </p:attrNameLst>
                                      </p:cBhvr>
                                      <p:to>
                                        <p:strVal val="visible"/>
                                      </p:to>
                                    </p:set>
                                    <p:anim to="" calcmode="lin" valueType="num">
                                      <p:cBhvr>
                                        <p:cTn id="12" dur="1" fill="hold"/>
                                        <p:tgtEl>
                                          <p:spTgt spid="41984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19843">
                                            <p:txEl>
                                              <p:pRg st="2" end="2"/>
                                            </p:txEl>
                                          </p:spTgt>
                                        </p:tgtEl>
                                        <p:attrNameLst>
                                          <p:attrName>style.visibility</p:attrName>
                                        </p:attrNameLst>
                                      </p:cBhvr>
                                      <p:to>
                                        <p:strVal val="visible"/>
                                      </p:to>
                                    </p:set>
                                    <p:anim to="" calcmode="lin" valueType="num">
                                      <p:cBhvr>
                                        <p:cTn id="17" dur="1" fill="hold"/>
                                        <p:tgtEl>
                                          <p:spTgt spid="41984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419843">
                                            <p:txEl>
                                              <p:pRg st="3" end="3"/>
                                            </p:txEl>
                                          </p:spTgt>
                                        </p:tgtEl>
                                        <p:attrNameLst>
                                          <p:attrName>style.visibility</p:attrName>
                                        </p:attrNameLst>
                                      </p:cBhvr>
                                      <p:to>
                                        <p:strVal val="visible"/>
                                      </p:to>
                                    </p:set>
                                    <p:anim to="" calcmode="lin" valueType="num">
                                      <p:cBhvr>
                                        <p:cTn id="22" dur="1" fill="hold"/>
                                        <p:tgtEl>
                                          <p:spTgt spid="41984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419843">
                                            <p:txEl>
                                              <p:pRg st="5" end="5"/>
                                            </p:txEl>
                                          </p:spTgt>
                                        </p:tgtEl>
                                        <p:attrNameLst>
                                          <p:attrName>style.visibility</p:attrName>
                                        </p:attrNameLst>
                                      </p:cBhvr>
                                      <p:to>
                                        <p:strVal val="visible"/>
                                      </p:to>
                                    </p:set>
                                    <p:anim to="" calcmode="lin" valueType="num">
                                      <p:cBhvr>
                                        <p:cTn id="27" dur="1" fill="hold"/>
                                        <p:tgtEl>
                                          <p:spTgt spid="41984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685800" y="0"/>
            <a:ext cx="7772400" cy="1143000"/>
          </a:xfrm>
        </p:spPr>
        <p:txBody>
          <a:bodyPr>
            <a:normAutofit fontScale="90000"/>
          </a:bodyPr>
          <a:lstStyle/>
          <a:p>
            <a:r>
              <a:rPr lang="en-US"/>
              <a:t>Function Notation</a:t>
            </a:r>
            <a:br>
              <a:rPr lang="en-US"/>
            </a:br>
            <a:r>
              <a:rPr lang="en-US"/>
              <a:t>The Symbolic Form</a:t>
            </a:r>
          </a:p>
        </p:txBody>
      </p:sp>
      <p:graphicFrame>
        <p:nvGraphicFramePr>
          <p:cNvPr id="414724" name="Object 4"/>
          <p:cNvGraphicFramePr>
            <a:graphicFrameLocks noChangeAspect="1"/>
          </p:cNvGraphicFramePr>
          <p:nvPr/>
        </p:nvGraphicFramePr>
        <p:xfrm>
          <a:off x="1441450" y="4246563"/>
          <a:ext cx="6261100" cy="2001837"/>
        </p:xfrm>
        <a:graphic>
          <a:graphicData uri="http://schemas.openxmlformats.org/presentationml/2006/ole">
            <mc:AlternateContent xmlns:mc="http://schemas.openxmlformats.org/markup-compatibility/2006">
              <mc:Choice xmlns:v="urn:schemas-microsoft-com:vml" Requires="v">
                <p:oleObj spid="_x0000_s1042" name="Equation" r:id="rId4" imgW="1549400" imgH="495300" progId="Equation.DSMT36">
                  <p:embed/>
                </p:oleObj>
              </mc:Choice>
              <mc:Fallback>
                <p:oleObj name="Equation" r:id="rId4" imgW="1549400" imgH="495300" progId="Equation.DSMT3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1450" y="4246563"/>
                        <a:ext cx="6261100" cy="20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4725" name="Rectangle 5"/>
          <p:cNvSpPr>
            <a:spLocks noChangeArrowheads="1"/>
          </p:cNvSpPr>
          <p:nvPr/>
        </p:nvSpPr>
        <p:spPr bwMode="auto">
          <a:xfrm>
            <a:off x="0" y="15240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sz="3200" b="1" i="1" dirty="0"/>
              <a:t>f(x)</a:t>
            </a:r>
            <a:r>
              <a:rPr lang="en-US" sz="3200" dirty="0"/>
              <a:t> is the same as the </a:t>
            </a:r>
            <a:r>
              <a:rPr lang="en-US" sz="3200" b="1" i="1" dirty="0"/>
              <a:t>y</a:t>
            </a:r>
            <a:r>
              <a:rPr lang="en-US" sz="3200" dirty="0"/>
              <a:t>-value for a given </a:t>
            </a:r>
            <a:r>
              <a:rPr lang="en-US" sz="3200" b="1" i="1" dirty="0"/>
              <a:t>x</a:t>
            </a:r>
            <a:r>
              <a:rPr lang="en-US" sz="3200" dirty="0"/>
              <a:t>. </a:t>
            </a:r>
          </a:p>
          <a:p>
            <a:pPr marL="342900" indent="-342900">
              <a:spcBef>
                <a:spcPct val="20000"/>
              </a:spcBef>
              <a:buFontTx/>
              <a:buChar char="•"/>
            </a:pPr>
            <a:endParaRPr lang="en-US" sz="3200" dirty="0"/>
          </a:p>
          <a:p>
            <a:pPr>
              <a:spcBef>
                <a:spcPct val="20000"/>
              </a:spcBef>
            </a:pPr>
            <a:r>
              <a:rPr lang="en-US" sz="3200" dirty="0"/>
              <a:t>Therefore, you can write:</a:t>
            </a:r>
          </a:p>
        </p:txBody>
      </p:sp>
    </p:spTree>
    <p:extLst>
      <p:ext uri="{BB962C8B-B14F-4D97-AF65-F5344CB8AC3E}">
        <p14:creationId xmlns:p14="http://schemas.microsoft.com/office/powerpoint/2010/main" val="3044321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14725">
                                            <p:txEl>
                                              <p:pRg st="0" end="0"/>
                                            </p:txEl>
                                          </p:spTgt>
                                        </p:tgtEl>
                                        <p:attrNameLst>
                                          <p:attrName>style.visibility</p:attrName>
                                        </p:attrNameLst>
                                      </p:cBhvr>
                                      <p:to>
                                        <p:strVal val="visible"/>
                                      </p:to>
                                    </p:set>
                                    <p:anim to="" calcmode="lin" valueType="num">
                                      <p:cBhvr>
                                        <p:cTn id="7" dur="1" fill="hold"/>
                                        <p:tgtEl>
                                          <p:spTgt spid="41472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14725">
                                            <p:txEl>
                                              <p:pRg st="2" end="2"/>
                                            </p:txEl>
                                          </p:spTgt>
                                        </p:tgtEl>
                                        <p:attrNameLst>
                                          <p:attrName>style.visibility</p:attrName>
                                        </p:attrNameLst>
                                      </p:cBhvr>
                                      <p:to>
                                        <p:strVal val="visible"/>
                                      </p:to>
                                    </p:set>
                                    <p:anim to="" calcmode="lin" valueType="num">
                                      <p:cBhvr>
                                        <p:cTn id="12" dur="1" fill="hold"/>
                                        <p:tgtEl>
                                          <p:spTgt spid="414725">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14724"/>
                                        </p:tgtEl>
                                        <p:attrNameLst>
                                          <p:attrName>style.visibility</p:attrName>
                                        </p:attrNameLst>
                                      </p:cBhvr>
                                      <p:to>
                                        <p:strVal val="visible"/>
                                      </p:to>
                                    </p:set>
                                    <p:anim to="" calcmode="lin" valueType="num">
                                      <p:cBhvr>
                                        <p:cTn id="17" dur="1" fill="hold"/>
                                        <p:tgtEl>
                                          <p:spTgt spid="41472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6770" name="Object 2"/>
          <p:cNvGraphicFramePr>
            <a:graphicFrameLocks noChangeAspect="1"/>
          </p:cNvGraphicFramePr>
          <p:nvPr/>
        </p:nvGraphicFramePr>
        <p:xfrm>
          <a:off x="1295400" y="674688"/>
          <a:ext cx="6261100" cy="2001837"/>
        </p:xfrm>
        <a:graphic>
          <a:graphicData uri="http://schemas.openxmlformats.org/presentationml/2006/ole">
            <mc:AlternateContent xmlns:mc="http://schemas.openxmlformats.org/markup-compatibility/2006">
              <mc:Choice xmlns:v="urn:schemas-microsoft-com:vml" Requires="v">
                <p:oleObj spid="_x0000_s2066" name="Equation" r:id="rId4" imgW="1549400" imgH="495300" progId="Equation.DSMT36">
                  <p:embed/>
                </p:oleObj>
              </mc:Choice>
              <mc:Fallback>
                <p:oleObj name="Equation" r:id="rId4" imgW="1549400" imgH="495300" progId="Equation.DSMT3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674688"/>
                        <a:ext cx="6261100" cy="20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16771" name="Group 3"/>
          <p:cNvGrpSpPr>
            <a:grpSpLocks/>
          </p:cNvGrpSpPr>
          <p:nvPr/>
        </p:nvGrpSpPr>
        <p:grpSpPr bwMode="auto">
          <a:xfrm>
            <a:off x="228600" y="2514600"/>
            <a:ext cx="4267200" cy="4127500"/>
            <a:chOff x="432" y="1584"/>
            <a:chExt cx="2208" cy="2600"/>
          </a:xfrm>
        </p:grpSpPr>
        <p:sp>
          <p:nvSpPr>
            <p:cNvPr id="416772" name="Text Box 4"/>
            <p:cNvSpPr txBox="1">
              <a:spLocks noChangeArrowheads="1"/>
            </p:cNvSpPr>
            <p:nvPr/>
          </p:nvSpPr>
          <p:spPr bwMode="auto">
            <a:xfrm>
              <a:off x="432" y="2640"/>
              <a:ext cx="2208" cy="154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charset="0"/>
                </a:rPr>
                <a:t>• Output Value</a:t>
              </a:r>
              <a:br>
                <a:rPr lang="en-US" sz="2800" b="1">
                  <a:latin typeface="Arial" charset="0"/>
                </a:rPr>
              </a:br>
              <a:r>
                <a:rPr lang="en-US" sz="2800" b="1">
                  <a:latin typeface="Arial" charset="0"/>
                </a:rPr>
                <a:t>• Member of the Range</a:t>
              </a:r>
              <a:br>
                <a:rPr lang="en-US" sz="2800" b="1">
                  <a:latin typeface="Arial" charset="0"/>
                </a:rPr>
              </a:br>
              <a:r>
                <a:rPr lang="en-US" sz="2800" b="1">
                  <a:latin typeface="Arial" charset="0"/>
                </a:rPr>
                <a:t>• Dependent Variable </a:t>
              </a:r>
            </a:p>
            <a:p>
              <a:pPr>
                <a:spcBef>
                  <a:spcPct val="50000"/>
                </a:spcBef>
              </a:pPr>
              <a:r>
                <a:rPr lang="en-US" sz="2800" b="1">
                  <a:latin typeface="Arial" charset="0"/>
                </a:rPr>
                <a:t>These are all equivalent names for the </a:t>
              </a:r>
              <a:r>
                <a:rPr lang="en-US" sz="2800" b="1" i="1">
                  <a:latin typeface="Arial" charset="0"/>
                </a:rPr>
                <a:t>y</a:t>
              </a:r>
              <a:r>
                <a:rPr lang="en-US" sz="2800" b="1">
                  <a:latin typeface="Arial" charset="0"/>
                </a:rPr>
                <a:t>.</a:t>
              </a:r>
            </a:p>
          </p:txBody>
        </p:sp>
        <p:sp>
          <p:nvSpPr>
            <p:cNvPr id="416773" name="Line 5"/>
            <p:cNvSpPr>
              <a:spLocks noChangeShapeType="1"/>
            </p:cNvSpPr>
            <p:nvPr/>
          </p:nvSpPr>
          <p:spPr bwMode="auto">
            <a:xfrm flipH="1" flipV="1">
              <a:off x="1152" y="1584"/>
              <a:ext cx="144"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6774" name="Group 6"/>
          <p:cNvGrpSpPr>
            <a:grpSpLocks/>
          </p:cNvGrpSpPr>
          <p:nvPr/>
        </p:nvGrpSpPr>
        <p:grpSpPr bwMode="auto">
          <a:xfrm>
            <a:off x="4648200" y="2209800"/>
            <a:ext cx="4267200" cy="4432300"/>
            <a:chOff x="3120" y="1392"/>
            <a:chExt cx="2208" cy="2792"/>
          </a:xfrm>
        </p:grpSpPr>
        <p:sp>
          <p:nvSpPr>
            <p:cNvPr id="416775" name="Text Box 7"/>
            <p:cNvSpPr txBox="1">
              <a:spLocks noChangeArrowheads="1"/>
            </p:cNvSpPr>
            <p:nvPr/>
          </p:nvSpPr>
          <p:spPr bwMode="auto">
            <a:xfrm>
              <a:off x="3120" y="2640"/>
              <a:ext cx="2208" cy="154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latin typeface="Arial" charset="0"/>
                </a:rPr>
                <a:t>• Input Value</a:t>
              </a:r>
              <a:br>
                <a:rPr lang="en-US" sz="2800" b="1" dirty="0">
                  <a:latin typeface="Arial" charset="0"/>
                </a:rPr>
              </a:br>
              <a:r>
                <a:rPr lang="en-US" sz="2800" b="1" dirty="0">
                  <a:latin typeface="Arial" charset="0"/>
                </a:rPr>
                <a:t>• Member of the Domain</a:t>
              </a:r>
              <a:br>
                <a:rPr lang="en-US" sz="2800" b="1" dirty="0">
                  <a:latin typeface="Arial" charset="0"/>
                </a:rPr>
              </a:br>
              <a:r>
                <a:rPr lang="en-US" sz="2800" b="1" dirty="0">
                  <a:latin typeface="Arial" charset="0"/>
                </a:rPr>
                <a:t>• Independent Variable </a:t>
              </a:r>
            </a:p>
            <a:p>
              <a:pPr>
                <a:spcBef>
                  <a:spcPct val="50000"/>
                </a:spcBef>
              </a:pPr>
              <a:r>
                <a:rPr lang="en-US" sz="2800" b="1" dirty="0">
                  <a:latin typeface="Arial" charset="0"/>
                </a:rPr>
                <a:t>These are all equivalent names for the </a:t>
              </a:r>
              <a:r>
                <a:rPr lang="en-US" sz="2800" b="1" i="1" dirty="0">
                  <a:latin typeface="Arial" charset="0"/>
                </a:rPr>
                <a:t>x</a:t>
              </a:r>
              <a:r>
                <a:rPr lang="en-US" sz="2800" b="1" dirty="0">
                  <a:latin typeface="Arial" charset="0"/>
                </a:rPr>
                <a:t>.</a:t>
              </a:r>
            </a:p>
          </p:txBody>
        </p:sp>
        <p:sp>
          <p:nvSpPr>
            <p:cNvPr id="416776" name="Line 8"/>
            <p:cNvSpPr>
              <a:spLocks noChangeShapeType="1"/>
            </p:cNvSpPr>
            <p:nvPr/>
          </p:nvSpPr>
          <p:spPr bwMode="auto">
            <a:xfrm flipV="1">
              <a:off x="3984" y="1392"/>
              <a:ext cx="48" cy="12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6777" name="Group 9"/>
          <p:cNvGrpSpPr>
            <a:grpSpLocks/>
          </p:cNvGrpSpPr>
          <p:nvPr/>
        </p:nvGrpSpPr>
        <p:grpSpPr bwMode="auto">
          <a:xfrm>
            <a:off x="3352800" y="1676400"/>
            <a:ext cx="2286000" cy="2098675"/>
            <a:chOff x="2256" y="1056"/>
            <a:chExt cx="1296" cy="1322"/>
          </a:xfrm>
        </p:grpSpPr>
        <p:sp>
          <p:nvSpPr>
            <p:cNvPr id="416778" name="Text Box 10"/>
            <p:cNvSpPr txBox="1">
              <a:spLocks noChangeArrowheads="1"/>
            </p:cNvSpPr>
            <p:nvPr/>
          </p:nvSpPr>
          <p:spPr bwMode="auto">
            <a:xfrm>
              <a:off x="2256" y="1776"/>
              <a:ext cx="1296" cy="60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charset="0"/>
                </a:rPr>
                <a:t>Name of the function</a:t>
              </a:r>
            </a:p>
          </p:txBody>
        </p:sp>
        <p:sp>
          <p:nvSpPr>
            <p:cNvPr id="416779" name="Line 11"/>
            <p:cNvSpPr>
              <a:spLocks noChangeShapeType="1"/>
            </p:cNvSpPr>
            <p:nvPr/>
          </p:nvSpPr>
          <p:spPr bwMode="auto">
            <a:xfrm flipH="1" flipV="1">
              <a:off x="3120" y="1056"/>
              <a:ext cx="288" cy="72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6040395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167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1677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167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167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Example 4:</a:t>
            </a:r>
          </a:p>
        </p:txBody>
      </p:sp>
      <p:sp>
        <p:nvSpPr>
          <p:cNvPr id="3" name="Content Placeholder 2"/>
          <p:cNvSpPr>
            <a:spLocks noGrp="1"/>
          </p:cNvSpPr>
          <p:nvPr>
            <p:ph idx="1"/>
          </p:nvPr>
        </p:nvSpPr>
        <p:spPr>
          <a:xfrm>
            <a:off x="0" y="533400"/>
            <a:ext cx="9144000" cy="6248400"/>
          </a:xfrm>
        </p:spPr>
        <p:txBody>
          <a:bodyPr>
            <a:normAutofit fontScale="92500" lnSpcReduction="20000"/>
          </a:bodyPr>
          <a:lstStyle/>
          <a:p>
            <a:pPr marL="0" indent="0">
              <a:buNone/>
            </a:pPr>
            <a:r>
              <a:rPr lang="en-US" dirty="0"/>
              <a:t>Identify the independent and dependent variables. Write an equation in function notation for each situation.</a:t>
            </a:r>
          </a:p>
          <a:p>
            <a:pPr marL="0" indent="0">
              <a:buNone/>
            </a:pPr>
            <a:endParaRPr lang="en-US" dirty="0"/>
          </a:p>
          <a:p>
            <a:pPr marL="514350" indent="-514350">
              <a:buAutoNum type="alphaLcParenR"/>
            </a:pPr>
            <a:r>
              <a:rPr lang="en-US" dirty="0"/>
              <a:t>A math tutor charges $35 per hour.</a:t>
            </a:r>
          </a:p>
          <a:p>
            <a:pPr marL="514350" indent="-514350">
              <a:buAutoNum type="alphaLcParenR"/>
            </a:pPr>
            <a:endParaRPr lang="en-US" dirty="0"/>
          </a:p>
          <a:p>
            <a:pPr marL="0" indent="0">
              <a:buNone/>
            </a:pPr>
            <a:r>
              <a:rPr lang="en-US" dirty="0"/>
              <a:t>The cost depends on the number of hours.</a:t>
            </a:r>
          </a:p>
          <a:p>
            <a:pPr marL="0" indent="0">
              <a:buNone/>
            </a:pPr>
            <a:endParaRPr lang="en-US" dirty="0"/>
          </a:p>
          <a:p>
            <a:pPr marL="0" indent="0">
              <a:buNone/>
            </a:pPr>
            <a:r>
              <a:rPr lang="en-US" dirty="0"/>
              <a:t>Dependent: Cost </a:t>
            </a:r>
          </a:p>
          <a:p>
            <a:pPr marL="0" indent="0">
              <a:buNone/>
            </a:pPr>
            <a:r>
              <a:rPr lang="en-US" dirty="0"/>
              <a:t>Independent: Number of hours</a:t>
            </a:r>
          </a:p>
          <a:p>
            <a:pPr marL="0" indent="0">
              <a:buNone/>
            </a:pPr>
            <a:endParaRPr lang="en-US" dirty="0"/>
          </a:p>
          <a:p>
            <a:pPr marL="0" indent="0">
              <a:buNone/>
            </a:pPr>
            <a:r>
              <a:rPr lang="en-US" dirty="0"/>
              <a:t>Let x = The number of hours.</a:t>
            </a:r>
          </a:p>
          <a:p>
            <a:pPr marL="0" indent="0">
              <a:buNone/>
            </a:pPr>
            <a:endParaRPr lang="en-US" dirty="0"/>
          </a:p>
          <a:p>
            <a:pPr marL="0" indent="0">
              <a:buNone/>
            </a:pPr>
            <a:r>
              <a:rPr lang="en-US" b="1" dirty="0">
                <a:solidFill>
                  <a:schemeClr val="accent4">
                    <a:lumMod val="75000"/>
                  </a:schemeClr>
                </a:solidFill>
              </a:rPr>
              <a:t>f(x) = 35x</a:t>
            </a:r>
          </a:p>
        </p:txBody>
      </p:sp>
    </p:spTree>
    <p:extLst>
      <p:ext uri="{BB962C8B-B14F-4D97-AF65-F5344CB8AC3E}">
        <p14:creationId xmlns:p14="http://schemas.microsoft.com/office/powerpoint/2010/main" val="85252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Now:</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Explain what makes a relation a function?</a:t>
            </a:r>
          </a:p>
          <a:p>
            <a:pPr marL="0" indent="0">
              <a:buNone/>
            </a:pPr>
            <a:endParaRPr lang="en-US" dirty="0"/>
          </a:p>
          <a:p>
            <a:pPr marL="0" indent="0">
              <a:buNone/>
            </a:pPr>
            <a:r>
              <a:rPr lang="en-US" dirty="0"/>
              <a:t>Give an example of a situation in the real world that would be a function. </a:t>
            </a:r>
          </a:p>
        </p:txBody>
      </p:sp>
    </p:spTree>
    <p:extLst>
      <p:ext uri="{BB962C8B-B14F-4D97-AF65-F5344CB8AC3E}">
        <p14:creationId xmlns:p14="http://schemas.microsoft.com/office/powerpoint/2010/main" val="68770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Example 4:</a:t>
            </a:r>
          </a:p>
        </p:txBody>
      </p:sp>
      <p:sp>
        <p:nvSpPr>
          <p:cNvPr id="3" name="Content Placeholder 2"/>
          <p:cNvSpPr>
            <a:spLocks noGrp="1"/>
          </p:cNvSpPr>
          <p:nvPr>
            <p:ph idx="1"/>
          </p:nvPr>
        </p:nvSpPr>
        <p:spPr>
          <a:xfrm>
            <a:off x="0" y="533400"/>
            <a:ext cx="9144000" cy="6248400"/>
          </a:xfrm>
        </p:spPr>
        <p:txBody>
          <a:bodyPr>
            <a:normAutofit fontScale="92500" lnSpcReduction="20000"/>
          </a:bodyPr>
          <a:lstStyle/>
          <a:p>
            <a:pPr marL="0" indent="0">
              <a:buNone/>
            </a:pPr>
            <a:r>
              <a:rPr lang="en-US" dirty="0"/>
              <a:t>Identify the independent and dependent variables. Write an equation in function notation for each situation.</a:t>
            </a:r>
          </a:p>
          <a:p>
            <a:pPr marL="0" indent="0">
              <a:buNone/>
            </a:pPr>
            <a:endParaRPr lang="en-US" dirty="0"/>
          </a:p>
          <a:p>
            <a:pPr marL="0" indent="0">
              <a:buNone/>
            </a:pPr>
            <a:r>
              <a:rPr lang="en-US" dirty="0"/>
              <a:t>b) A fitness center charges a $100 initiation fee plus $40 per month.</a:t>
            </a:r>
          </a:p>
          <a:p>
            <a:pPr marL="0" indent="0">
              <a:buNone/>
            </a:pPr>
            <a:endParaRPr lang="en-US" dirty="0"/>
          </a:p>
          <a:p>
            <a:pPr marL="0" indent="0">
              <a:buNone/>
            </a:pPr>
            <a:r>
              <a:rPr lang="en-US" dirty="0"/>
              <a:t>The cost depends on the number of months.</a:t>
            </a:r>
          </a:p>
          <a:p>
            <a:pPr marL="0" indent="0">
              <a:buNone/>
            </a:pPr>
            <a:endParaRPr lang="en-US" dirty="0"/>
          </a:p>
          <a:p>
            <a:pPr marL="0" indent="0">
              <a:buNone/>
            </a:pPr>
            <a:r>
              <a:rPr lang="en-US" dirty="0"/>
              <a:t>Dependent: Cost </a:t>
            </a:r>
          </a:p>
          <a:p>
            <a:pPr marL="0" indent="0">
              <a:buNone/>
            </a:pPr>
            <a:r>
              <a:rPr lang="en-US" dirty="0"/>
              <a:t>Independent: Number of months</a:t>
            </a:r>
          </a:p>
          <a:p>
            <a:pPr marL="0" indent="0">
              <a:buNone/>
            </a:pPr>
            <a:endParaRPr lang="en-US" dirty="0"/>
          </a:p>
          <a:p>
            <a:pPr marL="0" indent="0">
              <a:buNone/>
            </a:pPr>
            <a:r>
              <a:rPr lang="en-US" dirty="0"/>
              <a:t>Let m = The number of months.</a:t>
            </a:r>
          </a:p>
          <a:p>
            <a:pPr marL="0" indent="0">
              <a:buNone/>
            </a:pPr>
            <a:endParaRPr lang="en-US" dirty="0"/>
          </a:p>
          <a:p>
            <a:pPr marL="0" indent="0">
              <a:buNone/>
            </a:pPr>
            <a:r>
              <a:rPr lang="en-US" b="1" dirty="0">
                <a:solidFill>
                  <a:schemeClr val="accent4">
                    <a:lumMod val="75000"/>
                  </a:schemeClr>
                </a:solidFill>
              </a:rPr>
              <a:t>f(m) = 100 + 40m</a:t>
            </a:r>
          </a:p>
        </p:txBody>
      </p:sp>
    </p:spTree>
    <p:extLst>
      <p:ext uri="{BB962C8B-B14F-4D97-AF65-F5344CB8AC3E}">
        <p14:creationId xmlns:p14="http://schemas.microsoft.com/office/powerpoint/2010/main" val="4644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600200"/>
            <a:ext cx="9144000" cy="4525963"/>
          </a:xfrm>
        </p:spPr>
        <p:txBody>
          <a:bodyPr>
            <a:normAutofit/>
          </a:bodyPr>
          <a:lstStyle/>
          <a:p>
            <a:pPr marL="0" indent="0">
              <a:buNone/>
            </a:pPr>
            <a:r>
              <a:rPr lang="en-US" sz="4400" b="1" u="sng" dirty="0"/>
              <a:t>Evaluating a function </a:t>
            </a:r>
            <a:r>
              <a:rPr lang="en-US" sz="4400" dirty="0"/>
              <a:t>is when you plug a number (the input) into a function and get an answer (the output).</a:t>
            </a:r>
          </a:p>
        </p:txBody>
      </p:sp>
    </p:spTree>
    <p:extLst>
      <p:ext uri="{BB962C8B-B14F-4D97-AF65-F5344CB8AC3E}">
        <p14:creationId xmlns:p14="http://schemas.microsoft.com/office/powerpoint/2010/main" val="1701307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685800" y="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altLang="en-US" dirty="0">
                <a:solidFill>
                  <a:schemeClr val="tx1"/>
                </a:solidFill>
              </a:rPr>
              <a:t>Example 5: </a:t>
            </a:r>
            <a:br>
              <a:rPr lang="en-US" altLang="en-US" dirty="0">
                <a:solidFill>
                  <a:schemeClr val="tx1"/>
                </a:solidFill>
              </a:rPr>
            </a:br>
            <a:r>
              <a:rPr lang="en-US" altLang="en-US" dirty="0">
                <a:solidFill>
                  <a:schemeClr val="tx1"/>
                </a:solidFill>
              </a:rPr>
              <a:t>Given f(x) = 3x - 2, find:</a:t>
            </a:r>
          </a:p>
        </p:txBody>
      </p:sp>
      <p:sp>
        <p:nvSpPr>
          <p:cNvPr id="339971" name="Rectangle 3"/>
          <p:cNvSpPr>
            <a:spLocks noGrp="1" noChangeArrowheads="1"/>
          </p:cNvSpPr>
          <p:nvPr>
            <p:ph type="body" idx="1"/>
          </p:nvPr>
        </p:nvSpPr>
        <p:spPr>
          <a:xfrm>
            <a:off x="685800" y="914400"/>
            <a:ext cx="7772400" cy="362585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pPr>
              <a:buFontTx/>
              <a:buNone/>
            </a:pPr>
            <a:r>
              <a:rPr lang="en-US" altLang="en-US" sz="4000" dirty="0"/>
              <a:t>a)  </a:t>
            </a:r>
            <a:r>
              <a:rPr lang="en-US" altLang="en-US" sz="4000" i="1" dirty="0"/>
              <a:t>f</a:t>
            </a:r>
            <a:r>
              <a:rPr lang="en-US" altLang="en-US" sz="4000" dirty="0"/>
              <a:t>(3)</a:t>
            </a:r>
          </a:p>
          <a:p>
            <a:pPr algn="ctr">
              <a:buFontTx/>
              <a:buNone/>
            </a:pPr>
            <a:endParaRPr lang="en-US" altLang="en-US" sz="4000" i="1" dirty="0"/>
          </a:p>
          <a:p>
            <a:pPr algn="ctr">
              <a:buFontTx/>
              <a:buNone/>
            </a:pPr>
            <a:endParaRPr lang="en-US" altLang="en-US" sz="4000" i="1" dirty="0"/>
          </a:p>
          <a:p>
            <a:pPr algn="ctr">
              <a:buFontTx/>
              <a:buNone/>
            </a:pPr>
            <a:endParaRPr lang="en-US" altLang="en-US" sz="4000" dirty="0"/>
          </a:p>
          <a:p>
            <a:pPr>
              <a:buFontTx/>
              <a:buNone/>
            </a:pPr>
            <a:r>
              <a:rPr lang="en-US" altLang="en-US" sz="4000" dirty="0"/>
              <a:t>b)  </a:t>
            </a:r>
            <a:r>
              <a:rPr lang="en-US" altLang="en-US" sz="4000" i="1" dirty="0"/>
              <a:t>f</a:t>
            </a:r>
            <a:r>
              <a:rPr lang="en-US" altLang="en-US" sz="4000" dirty="0"/>
              <a:t>(-2)</a:t>
            </a:r>
          </a:p>
        </p:txBody>
      </p:sp>
      <p:sp>
        <p:nvSpPr>
          <p:cNvPr id="339972" name="AutoShape 4"/>
          <p:cNvSpPr>
            <a:spLocks noChangeArrowheads="1"/>
          </p:cNvSpPr>
          <p:nvPr/>
        </p:nvSpPr>
        <p:spPr bwMode="auto">
          <a:xfrm>
            <a:off x="5715000" y="27432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73" name="Rectangle 5"/>
          <p:cNvSpPr>
            <a:spLocks noChangeArrowheads="1"/>
          </p:cNvSpPr>
          <p:nvPr/>
        </p:nvSpPr>
        <p:spPr bwMode="auto">
          <a:xfrm>
            <a:off x="3581400" y="2057400"/>
            <a:ext cx="2057400" cy="1752600"/>
          </a:xfrm>
          <a:prstGeom prst="rect">
            <a:avLst/>
          </a:prstGeom>
          <a:solidFill>
            <a:schemeClr val="folHlink"/>
          </a:solidFill>
          <a:ln w="9525">
            <a:miter lim="800000"/>
            <a:headEnd/>
            <a:tailEnd/>
          </a:ln>
          <a:effectLst/>
          <a:scene3d>
            <a:camera prst="legacyObliqueTopLeft"/>
            <a:lightRig rig="legacyFlat3" dir="t"/>
          </a:scene3d>
          <a:sp3d extrusionH="8874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altLang="en-US" sz="6000" i="1">
                <a:latin typeface="Times New Roman" pitchFamily="18" charset="0"/>
              </a:rPr>
              <a:t>3(3)-2</a:t>
            </a:r>
            <a:endParaRPr lang="en-US" altLang="en-US" sz="6000">
              <a:latin typeface="Times New Roman" pitchFamily="18" charset="0"/>
            </a:endParaRPr>
          </a:p>
        </p:txBody>
      </p:sp>
      <p:sp>
        <p:nvSpPr>
          <p:cNvPr id="339974" name="Text Box 6"/>
          <p:cNvSpPr txBox="1">
            <a:spLocks noChangeArrowheads="1"/>
          </p:cNvSpPr>
          <p:nvPr/>
        </p:nvSpPr>
        <p:spPr bwMode="auto">
          <a:xfrm>
            <a:off x="1066800" y="2422525"/>
            <a:ext cx="565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i="1">
                <a:latin typeface="Times New Roman" pitchFamily="18" charset="0"/>
              </a:rPr>
              <a:t>3</a:t>
            </a:r>
          </a:p>
        </p:txBody>
      </p:sp>
      <p:sp>
        <p:nvSpPr>
          <p:cNvPr id="339975" name="Text Box 7"/>
          <p:cNvSpPr txBox="1">
            <a:spLocks noChangeArrowheads="1"/>
          </p:cNvSpPr>
          <p:nvPr/>
        </p:nvSpPr>
        <p:spPr bwMode="auto">
          <a:xfrm>
            <a:off x="7181850" y="2498725"/>
            <a:ext cx="8953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i="1">
                <a:latin typeface="Times New Roman" pitchFamily="18" charset="0"/>
              </a:rPr>
              <a:t>7</a:t>
            </a:r>
          </a:p>
        </p:txBody>
      </p:sp>
      <p:sp>
        <p:nvSpPr>
          <p:cNvPr id="339976" name="AutoShape 8"/>
          <p:cNvSpPr>
            <a:spLocks noChangeArrowheads="1"/>
          </p:cNvSpPr>
          <p:nvPr/>
        </p:nvSpPr>
        <p:spPr bwMode="auto">
          <a:xfrm>
            <a:off x="1981200" y="27432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77" name="AutoShape 9"/>
          <p:cNvSpPr>
            <a:spLocks noChangeArrowheads="1"/>
          </p:cNvSpPr>
          <p:nvPr/>
        </p:nvSpPr>
        <p:spPr bwMode="auto">
          <a:xfrm>
            <a:off x="5702300" y="54864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78" name="Rectangle 10"/>
          <p:cNvSpPr>
            <a:spLocks noChangeArrowheads="1"/>
          </p:cNvSpPr>
          <p:nvPr/>
        </p:nvSpPr>
        <p:spPr bwMode="auto">
          <a:xfrm>
            <a:off x="3568700" y="4800600"/>
            <a:ext cx="2057400" cy="1752600"/>
          </a:xfrm>
          <a:prstGeom prst="rect">
            <a:avLst/>
          </a:prstGeom>
          <a:solidFill>
            <a:schemeClr val="folHlink"/>
          </a:solidFill>
          <a:ln w="9525">
            <a:miter lim="800000"/>
            <a:headEnd/>
            <a:tailEnd/>
          </a:ln>
          <a:effectLst/>
          <a:scene3d>
            <a:camera prst="legacyObliqueTopLeft"/>
            <a:lightRig rig="legacyFlat3" dir="t"/>
          </a:scene3d>
          <a:sp3d extrusionH="8874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altLang="en-US" sz="5000" i="1">
                <a:latin typeface="Times New Roman" pitchFamily="18" charset="0"/>
              </a:rPr>
              <a:t>3(-2)-2</a:t>
            </a:r>
            <a:endParaRPr lang="en-US" altLang="en-US" sz="5000">
              <a:latin typeface="Times New Roman" pitchFamily="18" charset="0"/>
            </a:endParaRPr>
          </a:p>
        </p:txBody>
      </p:sp>
      <p:sp>
        <p:nvSpPr>
          <p:cNvPr id="339979" name="Text Box 11"/>
          <p:cNvSpPr txBox="1">
            <a:spLocks noChangeArrowheads="1"/>
          </p:cNvSpPr>
          <p:nvPr/>
        </p:nvSpPr>
        <p:spPr bwMode="auto">
          <a:xfrm>
            <a:off x="939800" y="5100638"/>
            <a:ext cx="819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i="1">
                <a:latin typeface="Times New Roman" pitchFamily="18" charset="0"/>
              </a:rPr>
              <a:t>-2</a:t>
            </a:r>
          </a:p>
        </p:txBody>
      </p:sp>
      <p:sp>
        <p:nvSpPr>
          <p:cNvPr id="339980" name="Text Box 12"/>
          <p:cNvSpPr txBox="1">
            <a:spLocks noChangeArrowheads="1"/>
          </p:cNvSpPr>
          <p:nvPr/>
        </p:nvSpPr>
        <p:spPr bwMode="auto">
          <a:xfrm>
            <a:off x="7321550" y="5100638"/>
            <a:ext cx="8953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i="1">
                <a:latin typeface="Times New Roman" pitchFamily="18" charset="0"/>
              </a:rPr>
              <a:t>-8</a:t>
            </a:r>
          </a:p>
        </p:txBody>
      </p:sp>
      <p:sp>
        <p:nvSpPr>
          <p:cNvPr id="339981" name="AutoShape 13"/>
          <p:cNvSpPr>
            <a:spLocks noChangeArrowheads="1"/>
          </p:cNvSpPr>
          <p:nvPr/>
        </p:nvSpPr>
        <p:spPr bwMode="auto">
          <a:xfrm>
            <a:off x="1968500" y="54864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82" name="Rectangle 14"/>
          <p:cNvSpPr>
            <a:spLocks noChangeArrowheads="1"/>
          </p:cNvSpPr>
          <p:nvPr/>
        </p:nvSpPr>
        <p:spPr bwMode="auto">
          <a:xfrm>
            <a:off x="2271713" y="942975"/>
            <a:ext cx="850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t>= 7</a:t>
            </a:r>
            <a:endParaRPr lang="en-US" sz="4000"/>
          </a:p>
        </p:txBody>
      </p:sp>
      <p:sp>
        <p:nvSpPr>
          <p:cNvPr id="339983" name="Rectangle 15"/>
          <p:cNvSpPr>
            <a:spLocks noChangeArrowheads="1"/>
          </p:cNvSpPr>
          <p:nvPr/>
        </p:nvSpPr>
        <p:spPr bwMode="auto">
          <a:xfrm>
            <a:off x="2425700" y="3870325"/>
            <a:ext cx="10207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t>= -8</a:t>
            </a:r>
            <a:endParaRPr lang="en-US" sz="4000"/>
          </a:p>
        </p:txBody>
      </p:sp>
    </p:spTree>
    <p:custDataLst>
      <p:tags r:id="rId1"/>
    </p:custDataLst>
    <p:extLst>
      <p:ext uri="{BB962C8B-B14F-4D97-AF65-F5344CB8AC3E}">
        <p14:creationId xmlns:p14="http://schemas.microsoft.com/office/powerpoint/2010/main" val="408807590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 calcmode="lin" valueType="num">
                                      <p:cBhvr>
                                        <p:cTn id="7" dur="500" fill="hold"/>
                                        <p:tgtEl>
                                          <p:spTgt spid="339971">
                                            <p:txEl>
                                              <p:pRg st="0" end="0"/>
                                            </p:txEl>
                                          </p:spTgt>
                                        </p:tgtEl>
                                        <p:attrNameLst>
                                          <p:attrName>ppt_w</p:attrName>
                                        </p:attrNameLst>
                                      </p:cBhvr>
                                      <p:tavLst>
                                        <p:tav tm="0">
                                          <p:val>
                                            <p:strVal val="4*#ppt_w"/>
                                          </p:val>
                                        </p:tav>
                                        <p:tav tm="100000">
                                          <p:val>
                                            <p:strVal val="#ppt_w"/>
                                          </p:val>
                                        </p:tav>
                                      </p:tavLst>
                                    </p:anim>
                                    <p:anim calcmode="lin" valueType="num">
                                      <p:cBhvr>
                                        <p:cTn id="8" dur="500" fill="hold"/>
                                        <p:tgtEl>
                                          <p:spTgt spid="33997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39974"/>
                                        </p:tgtEl>
                                        <p:attrNameLst>
                                          <p:attrName>style.visibility</p:attrName>
                                        </p:attrNameLst>
                                      </p:cBhvr>
                                      <p:to>
                                        <p:strVal val="visible"/>
                                      </p:to>
                                    </p:set>
                                    <p:animEffect transition="in" filter="dissolve">
                                      <p:cBhvr>
                                        <p:cTn id="13" dur="500"/>
                                        <p:tgtEl>
                                          <p:spTgt spid="3399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339976"/>
                                        </p:tgtEl>
                                        <p:attrNameLst>
                                          <p:attrName>style.visibility</p:attrName>
                                        </p:attrNameLst>
                                      </p:cBhvr>
                                      <p:to>
                                        <p:strVal val="visible"/>
                                      </p:to>
                                    </p:set>
                                    <p:anim calcmode="lin" valueType="num">
                                      <p:cBhvr>
                                        <p:cTn id="18" dur="500" fill="hold"/>
                                        <p:tgtEl>
                                          <p:spTgt spid="339976"/>
                                        </p:tgtEl>
                                        <p:attrNameLst>
                                          <p:attrName>ppt_x</p:attrName>
                                        </p:attrNameLst>
                                      </p:cBhvr>
                                      <p:tavLst>
                                        <p:tav tm="0">
                                          <p:val>
                                            <p:strVal val="#ppt_x-#ppt_w/2"/>
                                          </p:val>
                                        </p:tav>
                                        <p:tav tm="100000">
                                          <p:val>
                                            <p:strVal val="#ppt_x"/>
                                          </p:val>
                                        </p:tav>
                                      </p:tavLst>
                                    </p:anim>
                                    <p:anim calcmode="lin" valueType="num">
                                      <p:cBhvr>
                                        <p:cTn id="19" dur="500" fill="hold"/>
                                        <p:tgtEl>
                                          <p:spTgt spid="339976"/>
                                        </p:tgtEl>
                                        <p:attrNameLst>
                                          <p:attrName>ppt_y</p:attrName>
                                        </p:attrNameLst>
                                      </p:cBhvr>
                                      <p:tavLst>
                                        <p:tav tm="0">
                                          <p:val>
                                            <p:strVal val="#ppt_y"/>
                                          </p:val>
                                        </p:tav>
                                        <p:tav tm="100000">
                                          <p:val>
                                            <p:strVal val="#ppt_y"/>
                                          </p:val>
                                        </p:tav>
                                      </p:tavLst>
                                    </p:anim>
                                    <p:anim calcmode="lin" valueType="num">
                                      <p:cBhvr>
                                        <p:cTn id="20" dur="500" fill="hold"/>
                                        <p:tgtEl>
                                          <p:spTgt spid="339976"/>
                                        </p:tgtEl>
                                        <p:attrNameLst>
                                          <p:attrName>ppt_w</p:attrName>
                                        </p:attrNameLst>
                                      </p:cBhvr>
                                      <p:tavLst>
                                        <p:tav tm="0">
                                          <p:val>
                                            <p:fltVal val="0"/>
                                          </p:val>
                                        </p:tav>
                                        <p:tav tm="100000">
                                          <p:val>
                                            <p:strVal val="#ppt_w"/>
                                          </p:val>
                                        </p:tav>
                                      </p:tavLst>
                                    </p:anim>
                                    <p:anim calcmode="lin" valueType="num">
                                      <p:cBhvr>
                                        <p:cTn id="21" dur="500" fill="hold"/>
                                        <p:tgtEl>
                                          <p:spTgt spid="339976"/>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39973"/>
                                        </p:tgtEl>
                                        <p:attrNameLst>
                                          <p:attrName>style.visibility</p:attrName>
                                        </p:attrNameLst>
                                      </p:cBhvr>
                                      <p:to>
                                        <p:strVal val="visible"/>
                                      </p:to>
                                    </p:set>
                                    <p:animEffect transition="in" filter="dissolve">
                                      <p:cBhvr>
                                        <p:cTn id="26" dur="500"/>
                                        <p:tgtEl>
                                          <p:spTgt spid="33997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39972"/>
                                        </p:tgtEl>
                                        <p:attrNameLst>
                                          <p:attrName>style.visibility</p:attrName>
                                        </p:attrNameLst>
                                      </p:cBhvr>
                                      <p:to>
                                        <p:strVal val="visible"/>
                                      </p:to>
                                    </p:set>
                                    <p:anim calcmode="lin" valueType="num">
                                      <p:cBhvr>
                                        <p:cTn id="31" dur="500" fill="hold"/>
                                        <p:tgtEl>
                                          <p:spTgt spid="339972"/>
                                        </p:tgtEl>
                                        <p:attrNameLst>
                                          <p:attrName>ppt_x</p:attrName>
                                        </p:attrNameLst>
                                      </p:cBhvr>
                                      <p:tavLst>
                                        <p:tav tm="0">
                                          <p:val>
                                            <p:strVal val="#ppt_x-#ppt_w/2"/>
                                          </p:val>
                                        </p:tav>
                                        <p:tav tm="100000">
                                          <p:val>
                                            <p:strVal val="#ppt_x"/>
                                          </p:val>
                                        </p:tav>
                                      </p:tavLst>
                                    </p:anim>
                                    <p:anim calcmode="lin" valueType="num">
                                      <p:cBhvr>
                                        <p:cTn id="32" dur="500" fill="hold"/>
                                        <p:tgtEl>
                                          <p:spTgt spid="339972"/>
                                        </p:tgtEl>
                                        <p:attrNameLst>
                                          <p:attrName>ppt_y</p:attrName>
                                        </p:attrNameLst>
                                      </p:cBhvr>
                                      <p:tavLst>
                                        <p:tav tm="0">
                                          <p:val>
                                            <p:strVal val="#ppt_y"/>
                                          </p:val>
                                        </p:tav>
                                        <p:tav tm="100000">
                                          <p:val>
                                            <p:strVal val="#ppt_y"/>
                                          </p:val>
                                        </p:tav>
                                      </p:tavLst>
                                    </p:anim>
                                    <p:anim calcmode="lin" valueType="num">
                                      <p:cBhvr>
                                        <p:cTn id="33" dur="500" fill="hold"/>
                                        <p:tgtEl>
                                          <p:spTgt spid="339972"/>
                                        </p:tgtEl>
                                        <p:attrNameLst>
                                          <p:attrName>ppt_w</p:attrName>
                                        </p:attrNameLst>
                                      </p:cBhvr>
                                      <p:tavLst>
                                        <p:tav tm="0">
                                          <p:val>
                                            <p:fltVal val="0"/>
                                          </p:val>
                                        </p:tav>
                                        <p:tav tm="100000">
                                          <p:val>
                                            <p:strVal val="#ppt_w"/>
                                          </p:val>
                                        </p:tav>
                                      </p:tavLst>
                                    </p:anim>
                                    <p:anim calcmode="lin" valueType="num">
                                      <p:cBhvr>
                                        <p:cTn id="34" dur="500" fill="hold"/>
                                        <p:tgtEl>
                                          <p:spTgt spid="339972"/>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39975"/>
                                        </p:tgtEl>
                                        <p:attrNameLst>
                                          <p:attrName>style.visibility</p:attrName>
                                        </p:attrNameLst>
                                      </p:cBhvr>
                                      <p:to>
                                        <p:strVal val="visible"/>
                                      </p:to>
                                    </p:set>
                                    <p:animEffect transition="in" filter="dissolve">
                                      <p:cBhvr>
                                        <p:cTn id="39" dur="500"/>
                                        <p:tgtEl>
                                          <p:spTgt spid="33997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39982"/>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3" presetClass="entr" presetSubtype="32" fill="hold" grpId="0" nodeType="clickEffect">
                                  <p:stCondLst>
                                    <p:cond delay="0"/>
                                  </p:stCondLst>
                                  <p:childTnLst>
                                    <p:set>
                                      <p:cBhvr>
                                        <p:cTn id="47" dur="1" fill="hold">
                                          <p:stCondLst>
                                            <p:cond delay="0"/>
                                          </p:stCondLst>
                                        </p:cTn>
                                        <p:tgtEl>
                                          <p:spTgt spid="339971">
                                            <p:txEl>
                                              <p:pRg st="4" end="4"/>
                                            </p:txEl>
                                          </p:spTgt>
                                        </p:tgtEl>
                                        <p:attrNameLst>
                                          <p:attrName>style.visibility</p:attrName>
                                        </p:attrNameLst>
                                      </p:cBhvr>
                                      <p:to>
                                        <p:strVal val="visible"/>
                                      </p:to>
                                    </p:set>
                                    <p:anim calcmode="lin" valueType="num">
                                      <p:cBhvr>
                                        <p:cTn id="48" dur="500" fill="hold"/>
                                        <p:tgtEl>
                                          <p:spTgt spid="339971">
                                            <p:txEl>
                                              <p:pRg st="4" end="4"/>
                                            </p:txEl>
                                          </p:spTgt>
                                        </p:tgtEl>
                                        <p:attrNameLst>
                                          <p:attrName>ppt_w</p:attrName>
                                        </p:attrNameLst>
                                      </p:cBhvr>
                                      <p:tavLst>
                                        <p:tav tm="0">
                                          <p:val>
                                            <p:strVal val="4*#ppt_w"/>
                                          </p:val>
                                        </p:tav>
                                        <p:tav tm="100000">
                                          <p:val>
                                            <p:strVal val="#ppt_w"/>
                                          </p:val>
                                        </p:tav>
                                      </p:tavLst>
                                    </p:anim>
                                    <p:anim calcmode="lin" valueType="num">
                                      <p:cBhvr>
                                        <p:cTn id="49" dur="500" fill="hold"/>
                                        <p:tgtEl>
                                          <p:spTgt spid="339971">
                                            <p:txEl>
                                              <p:pRg st="4" end="4"/>
                                            </p:txEl>
                                          </p:spTgt>
                                        </p:tgtEl>
                                        <p:attrNameLst>
                                          <p:attrName>ppt_h</p:attrName>
                                        </p:attrNameLst>
                                      </p:cBhvr>
                                      <p:tavLst>
                                        <p:tav tm="0">
                                          <p:val>
                                            <p:strVal val="4*#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39979"/>
                                        </p:tgtEl>
                                        <p:attrNameLst>
                                          <p:attrName>style.visibility</p:attrName>
                                        </p:attrNameLst>
                                      </p:cBhvr>
                                      <p:to>
                                        <p:strVal val="visible"/>
                                      </p:to>
                                    </p:set>
                                    <p:animEffect transition="in" filter="dissolve">
                                      <p:cBhvr>
                                        <p:cTn id="54" dur="500"/>
                                        <p:tgtEl>
                                          <p:spTgt spid="33997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7" presetClass="entr" presetSubtype="8" fill="hold" grpId="0" nodeType="clickEffect">
                                  <p:stCondLst>
                                    <p:cond delay="0"/>
                                  </p:stCondLst>
                                  <p:childTnLst>
                                    <p:set>
                                      <p:cBhvr>
                                        <p:cTn id="58" dur="1" fill="hold">
                                          <p:stCondLst>
                                            <p:cond delay="0"/>
                                          </p:stCondLst>
                                        </p:cTn>
                                        <p:tgtEl>
                                          <p:spTgt spid="339981"/>
                                        </p:tgtEl>
                                        <p:attrNameLst>
                                          <p:attrName>style.visibility</p:attrName>
                                        </p:attrNameLst>
                                      </p:cBhvr>
                                      <p:to>
                                        <p:strVal val="visible"/>
                                      </p:to>
                                    </p:set>
                                    <p:anim calcmode="lin" valueType="num">
                                      <p:cBhvr>
                                        <p:cTn id="59" dur="500" fill="hold"/>
                                        <p:tgtEl>
                                          <p:spTgt spid="339981"/>
                                        </p:tgtEl>
                                        <p:attrNameLst>
                                          <p:attrName>ppt_x</p:attrName>
                                        </p:attrNameLst>
                                      </p:cBhvr>
                                      <p:tavLst>
                                        <p:tav tm="0">
                                          <p:val>
                                            <p:strVal val="#ppt_x-#ppt_w/2"/>
                                          </p:val>
                                        </p:tav>
                                        <p:tav tm="100000">
                                          <p:val>
                                            <p:strVal val="#ppt_x"/>
                                          </p:val>
                                        </p:tav>
                                      </p:tavLst>
                                    </p:anim>
                                    <p:anim calcmode="lin" valueType="num">
                                      <p:cBhvr>
                                        <p:cTn id="60" dur="500" fill="hold"/>
                                        <p:tgtEl>
                                          <p:spTgt spid="339981"/>
                                        </p:tgtEl>
                                        <p:attrNameLst>
                                          <p:attrName>ppt_y</p:attrName>
                                        </p:attrNameLst>
                                      </p:cBhvr>
                                      <p:tavLst>
                                        <p:tav tm="0">
                                          <p:val>
                                            <p:strVal val="#ppt_y"/>
                                          </p:val>
                                        </p:tav>
                                        <p:tav tm="100000">
                                          <p:val>
                                            <p:strVal val="#ppt_y"/>
                                          </p:val>
                                        </p:tav>
                                      </p:tavLst>
                                    </p:anim>
                                    <p:anim calcmode="lin" valueType="num">
                                      <p:cBhvr>
                                        <p:cTn id="61" dur="500" fill="hold"/>
                                        <p:tgtEl>
                                          <p:spTgt spid="339981"/>
                                        </p:tgtEl>
                                        <p:attrNameLst>
                                          <p:attrName>ppt_w</p:attrName>
                                        </p:attrNameLst>
                                      </p:cBhvr>
                                      <p:tavLst>
                                        <p:tav tm="0">
                                          <p:val>
                                            <p:fltVal val="0"/>
                                          </p:val>
                                        </p:tav>
                                        <p:tav tm="100000">
                                          <p:val>
                                            <p:strVal val="#ppt_w"/>
                                          </p:val>
                                        </p:tav>
                                      </p:tavLst>
                                    </p:anim>
                                    <p:anim calcmode="lin" valueType="num">
                                      <p:cBhvr>
                                        <p:cTn id="62" dur="500" fill="hold"/>
                                        <p:tgtEl>
                                          <p:spTgt spid="339981"/>
                                        </p:tgtEl>
                                        <p:attrNameLst>
                                          <p:attrName>ppt_h</p:attrName>
                                        </p:attrNameLst>
                                      </p:cBhvr>
                                      <p:tavLst>
                                        <p:tav tm="0">
                                          <p:val>
                                            <p:strVal val="#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39978"/>
                                        </p:tgtEl>
                                        <p:attrNameLst>
                                          <p:attrName>style.visibility</p:attrName>
                                        </p:attrNameLst>
                                      </p:cBhvr>
                                      <p:to>
                                        <p:strVal val="visible"/>
                                      </p:to>
                                    </p:set>
                                    <p:animEffect transition="in" filter="dissolve">
                                      <p:cBhvr>
                                        <p:cTn id="67" dur="500"/>
                                        <p:tgtEl>
                                          <p:spTgt spid="33997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7" presetClass="entr" presetSubtype="8" fill="hold" grpId="0" nodeType="clickEffect">
                                  <p:stCondLst>
                                    <p:cond delay="0"/>
                                  </p:stCondLst>
                                  <p:childTnLst>
                                    <p:set>
                                      <p:cBhvr>
                                        <p:cTn id="71" dur="1" fill="hold">
                                          <p:stCondLst>
                                            <p:cond delay="0"/>
                                          </p:stCondLst>
                                        </p:cTn>
                                        <p:tgtEl>
                                          <p:spTgt spid="339977"/>
                                        </p:tgtEl>
                                        <p:attrNameLst>
                                          <p:attrName>style.visibility</p:attrName>
                                        </p:attrNameLst>
                                      </p:cBhvr>
                                      <p:to>
                                        <p:strVal val="visible"/>
                                      </p:to>
                                    </p:set>
                                    <p:anim calcmode="lin" valueType="num">
                                      <p:cBhvr>
                                        <p:cTn id="72" dur="500" fill="hold"/>
                                        <p:tgtEl>
                                          <p:spTgt spid="339977"/>
                                        </p:tgtEl>
                                        <p:attrNameLst>
                                          <p:attrName>ppt_x</p:attrName>
                                        </p:attrNameLst>
                                      </p:cBhvr>
                                      <p:tavLst>
                                        <p:tav tm="0">
                                          <p:val>
                                            <p:strVal val="#ppt_x-#ppt_w/2"/>
                                          </p:val>
                                        </p:tav>
                                        <p:tav tm="100000">
                                          <p:val>
                                            <p:strVal val="#ppt_x"/>
                                          </p:val>
                                        </p:tav>
                                      </p:tavLst>
                                    </p:anim>
                                    <p:anim calcmode="lin" valueType="num">
                                      <p:cBhvr>
                                        <p:cTn id="73" dur="500" fill="hold"/>
                                        <p:tgtEl>
                                          <p:spTgt spid="339977"/>
                                        </p:tgtEl>
                                        <p:attrNameLst>
                                          <p:attrName>ppt_y</p:attrName>
                                        </p:attrNameLst>
                                      </p:cBhvr>
                                      <p:tavLst>
                                        <p:tav tm="0">
                                          <p:val>
                                            <p:strVal val="#ppt_y"/>
                                          </p:val>
                                        </p:tav>
                                        <p:tav tm="100000">
                                          <p:val>
                                            <p:strVal val="#ppt_y"/>
                                          </p:val>
                                        </p:tav>
                                      </p:tavLst>
                                    </p:anim>
                                    <p:anim calcmode="lin" valueType="num">
                                      <p:cBhvr>
                                        <p:cTn id="74" dur="500" fill="hold"/>
                                        <p:tgtEl>
                                          <p:spTgt spid="339977"/>
                                        </p:tgtEl>
                                        <p:attrNameLst>
                                          <p:attrName>ppt_w</p:attrName>
                                        </p:attrNameLst>
                                      </p:cBhvr>
                                      <p:tavLst>
                                        <p:tav tm="0">
                                          <p:val>
                                            <p:fltVal val="0"/>
                                          </p:val>
                                        </p:tav>
                                        <p:tav tm="100000">
                                          <p:val>
                                            <p:strVal val="#ppt_w"/>
                                          </p:val>
                                        </p:tav>
                                      </p:tavLst>
                                    </p:anim>
                                    <p:anim calcmode="lin" valueType="num">
                                      <p:cBhvr>
                                        <p:cTn id="75" dur="500" fill="hold"/>
                                        <p:tgtEl>
                                          <p:spTgt spid="339977"/>
                                        </p:tgtEl>
                                        <p:attrNameLst>
                                          <p:attrName>ppt_h</p:attrName>
                                        </p:attrNameLst>
                                      </p:cBhvr>
                                      <p:tavLst>
                                        <p:tav tm="0">
                                          <p:val>
                                            <p:strVal val="#ppt_h"/>
                                          </p:val>
                                        </p:tav>
                                        <p:tav tm="100000">
                                          <p:val>
                                            <p:strVal val="#ppt_h"/>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339980"/>
                                        </p:tgtEl>
                                        <p:attrNameLst>
                                          <p:attrName>style.visibility</p:attrName>
                                        </p:attrNameLst>
                                      </p:cBhvr>
                                      <p:to>
                                        <p:strVal val="visible"/>
                                      </p:to>
                                    </p:set>
                                    <p:animEffect transition="in" filter="dissolve">
                                      <p:cBhvr>
                                        <p:cTn id="80" dur="500"/>
                                        <p:tgtEl>
                                          <p:spTgt spid="33998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9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autoUpdateAnimBg="0"/>
      <p:bldP spid="339972" grpId="0" animBg="1"/>
      <p:bldP spid="339973" grpId="0" animBg="1" autoUpdateAnimBg="0"/>
      <p:bldP spid="339974" grpId="0" autoUpdateAnimBg="0"/>
      <p:bldP spid="339975" grpId="0" autoUpdateAnimBg="0"/>
      <p:bldP spid="339976" grpId="0" animBg="1"/>
      <p:bldP spid="339977" grpId="0" animBg="1"/>
      <p:bldP spid="339978" grpId="0" animBg="1" autoUpdateAnimBg="0"/>
      <p:bldP spid="339979" grpId="0" autoUpdateAnimBg="0"/>
      <p:bldP spid="339980" grpId="0" autoUpdateAnimBg="0"/>
      <p:bldP spid="339981" grpId="0" animBg="1"/>
      <p:bldP spid="339982" grpId="0"/>
      <p:bldP spid="33998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381000" y="228600"/>
            <a:ext cx="8305800" cy="12192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altLang="en-US" dirty="0"/>
              <a:t>Example 6:</a:t>
            </a:r>
            <a:br>
              <a:rPr lang="en-US" altLang="en-US" dirty="0"/>
            </a:br>
            <a:r>
              <a:rPr lang="en-US" altLang="en-US" dirty="0"/>
              <a:t>Given </a:t>
            </a:r>
            <a:r>
              <a:rPr lang="en-US" altLang="en-US" i="1" dirty="0"/>
              <a:t>h</a:t>
            </a:r>
            <a:r>
              <a:rPr lang="en-US" altLang="en-US" dirty="0"/>
              <a:t>(z) = z</a:t>
            </a:r>
            <a:r>
              <a:rPr lang="en-US" altLang="en-US" baseline="30000" dirty="0"/>
              <a:t>2</a:t>
            </a:r>
            <a:r>
              <a:rPr lang="en-US" altLang="en-US" dirty="0"/>
              <a:t> - 4z + 9, find </a:t>
            </a:r>
            <a:r>
              <a:rPr lang="en-US" altLang="en-US" i="1" dirty="0"/>
              <a:t>h</a:t>
            </a:r>
            <a:r>
              <a:rPr lang="en-US" altLang="en-US" dirty="0"/>
              <a:t>(-3)</a:t>
            </a:r>
          </a:p>
        </p:txBody>
      </p:sp>
      <p:sp>
        <p:nvSpPr>
          <p:cNvPr id="340996" name="AutoShape 4"/>
          <p:cNvSpPr>
            <a:spLocks noChangeArrowheads="1"/>
          </p:cNvSpPr>
          <p:nvPr/>
        </p:nvSpPr>
        <p:spPr bwMode="auto">
          <a:xfrm>
            <a:off x="6400800" y="2900363"/>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40997" name="Rectangle 5"/>
          <p:cNvSpPr>
            <a:spLocks noChangeArrowheads="1"/>
          </p:cNvSpPr>
          <p:nvPr/>
        </p:nvSpPr>
        <p:spPr bwMode="auto">
          <a:xfrm>
            <a:off x="2705100" y="2286000"/>
            <a:ext cx="3543300" cy="1828800"/>
          </a:xfrm>
          <a:prstGeom prst="rect">
            <a:avLst/>
          </a:prstGeom>
          <a:solidFill>
            <a:schemeClr val="folHlink"/>
          </a:solidFill>
          <a:ln w="9525">
            <a:miter lim="800000"/>
            <a:headEnd/>
            <a:tailEnd/>
          </a:ln>
          <a:effectLst/>
          <a:scene3d>
            <a:camera prst="legacyObliqueTopLeft"/>
            <a:lightRig rig="legacyFlat3" dir="t"/>
          </a:scene3d>
          <a:sp3d extrusionH="8874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altLang="en-US" sz="5000" i="1">
                <a:latin typeface="Times New Roman" pitchFamily="18" charset="0"/>
              </a:rPr>
              <a:t>(-3)</a:t>
            </a:r>
            <a:r>
              <a:rPr lang="en-US" altLang="en-US" sz="5000" baseline="30000">
                <a:solidFill>
                  <a:schemeClr val="tx2"/>
                </a:solidFill>
              </a:rPr>
              <a:t>2</a:t>
            </a:r>
            <a:r>
              <a:rPr lang="en-US" altLang="en-US" sz="5000" i="1">
                <a:latin typeface="Times New Roman" pitchFamily="18" charset="0"/>
              </a:rPr>
              <a:t>-4(-3)+9</a:t>
            </a:r>
          </a:p>
        </p:txBody>
      </p:sp>
      <p:sp>
        <p:nvSpPr>
          <p:cNvPr id="340998" name="Text Box 6"/>
          <p:cNvSpPr txBox="1">
            <a:spLocks noChangeArrowheads="1"/>
          </p:cNvSpPr>
          <p:nvPr/>
        </p:nvSpPr>
        <p:spPr bwMode="auto">
          <a:xfrm>
            <a:off x="76200" y="2667000"/>
            <a:ext cx="819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i="1">
                <a:latin typeface="Times New Roman" pitchFamily="18" charset="0"/>
              </a:rPr>
              <a:t>-3</a:t>
            </a:r>
          </a:p>
        </p:txBody>
      </p:sp>
      <p:sp>
        <p:nvSpPr>
          <p:cNvPr id="340999" name="Text Box 7"/>
          <p:cNvSpPr txBox="1">
            <a:spLocks noChangeArrowheads="1"/>
          </p:cNvSpPr>
          <p:nvPr/>
        </p:nvSpPr>
        <p:spPr bwMode="auto">
          <a:xfrm>
            <a:off x="8020050" y="2667000"/>
            <a:ext cx="1136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i="1">
                <a:latin typeface="Times New Roman" pitchFamily="18" charset="0"/>
              </a:rPr>
              <a:t>30</a:t>
            </a:r>
          </a:p>
        </p:txBody>
      </p:sp>
      <p:sp>
        <p:nvSpPr>
          <p:cNvPr id="341000" name="AutoShape 8"/>
          <p:cNvSpPr>
            <a:spLocks noChangeArrowheads="1"/>
          </p:cNvSpPr>
          <p:nvPr/>
        </p:nvSpPr>
        <p:spPr bwMode="auto">
          <a:xfrm>
            <a:off x="1104900" y="29718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41001" name="Rectangle 9"/>
          <p:cNvSpPr>
            <a:spLocks noChangeArrowheads="1"/>
          </p:cNvSpPr>
          <p:nvPr/>
        </p:nvSpPr>
        <p:spPr bwMode="auto">
          <a:xfrm>
            <a:off x="2743200" y="4191000"/>
            <a:ext cx="3505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a:t>9 + 12 + 9</a:t>
            </a:r>
          </a:p>
        </p:txBody>
      </p:sp>
      <p:sp>
        <p:nvSpPr>
          <p:cNvPr id="341002" name="Text Box 10"/>
          <p:cNvSpPr txBox="1">
            <a:spLocks noChangeArrowheads="1"/>
          </p:cNvSpPr>
          <p:nvPr/>
        </p:nvSpPr>
        <p:spPr bwMode="auto">
          <a:xfrm>
            <a:off x="2743200" y="5165725"/>
            <a:ext cx="3505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a:solidFill>
                  <a:schemeClr val="hlink"/>
                </a:solidFill>
              </a:rPr>
              <a:t>h(-3) = 30</a:t>
            </a:r>
            <a:endParaRPr lang="en-US" altLang="en-US" sz="6000" i="1">
              <a:latin typeface="Times New Roman" pitchFamily="18" charset="0"/>
            </a:endParaRPr>
          </a:p>
        </p:txBody>
      </p:sp>
    </p:spTree>
    <p:custDataLst>
      <p:tags r:id="rId1"/>
    </p:custDataLst>
    <p:extLst>
      <p:ext uri="{BB962C8B-B14F-4D97-AF65-F5344CB8AC3E}">
        <p14:creationId xmlns:p14="http://schemas.microsoft.com/office/powerpoint/2010/main" val="212798270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0998"/>
                                        </p:tgtEl>
                                        <p:attrNameLst>
                                          <p:attrName>style.visibility</p:attrName>
                                        </p:attrNameLst>
                                      </p:cBhvr>
                                      <p:to>
                                        <p:strVal val="visible"/>
                                      </p:to>
                                    </p:set>
                                    <p:animEffect transition="in" filter="dissolve">
                                      <p:cBhvr>
                                        <p:cTn id="7" dur="500"/>
                                        <p:tgtEl>
                                          <p:spTgt spid="340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41000"/>
                                        </p:tgtEl>
                                        <p:attrNameLst>
                                          <p:attrName>style.visibility</p:attrName>
                                        </p:attrNameLst>
                                      </p:cBhvr>
                                      <p:to>
                                        <p:strVal val="visible"/>
                                      </p:to>
                                    </p:set>
                                    <p:anim calcmode="lin" valueType="num">
                                      <p:cBhvr>
                                        <p:cTn id="12" dur="500" fill="hold"/>
                                        <p:tgtEl>
                                          <p:spTgt spid="341000"/>
                                        </p:tgtEl>
                                        <p:attrNameLst>
                                          <p:attrName>ppt_x</p:attrName>
                                        </p:attrNameLst>
                                      </p:cBhvr>
                                      <p:tavLst>
                                        <p:tav tm="0">
                                          <p:val>
                                            <p:strVal val="#ppt_x-#ppt_w/2"/>
                                          </p:val>
                                        </p:tav>
                                        <p:tav tm="100000">
                                          <p:val>
                                            <p:strVal val="#ppt_x"/>
                                          </p:val>
                                        </p:tav>
                                      </p:tavLst>
                                    </p:anim>
                                    <p:anim calcmode="lin" valueType="num">
                                      <p:cBhvr>
                                        <p:cTn id="13" dur="500" fill="hold"/>
                                        <p:tgtEl>
                                          <p:spTgt spid="341000"/>
                                        </p:tgtEl>
                                        <p:attrNameLst>
                                          <p:attrName>ppt_y</p:attrName>
                                        </p:attrNameLst>
                                      </p:cBhvr>
                                      <p:tavLst>
                                        <p:tav tm="0">
                                          <p:val>
                                            <p:strVal val="#ppt_y"/>
                                          </p:val>
                                        </p:tav>
                                        <p:tav tm="100000">
                                          <p:val>
                                            <p:strVal val="#ppt_y"/>
                                          </p:val>
                                        </p:tav>
                                      </p:tavLst>
                                    </p:anim>
                                    <p:anim calcmode="lin" valueType="num">
                                      <p:cBhvr>
                                        <p:cTn id="14" dur="500" fill="hold"/>
                                        <p:tgtEl>
                                          <p:spTgt spid="341000"/>
                                        </p:tgtEl>
                                        <p:attrNameLst>
                                          <p:attrName>ppt_w</p:attrName>
                                        </p:attrNameLst>
                                      </p:cBhvr>
                                      <p:tavLst>
                                        <p:tav tm="0">
                                          <p:val>
                                            <p:fltVal val="0"/>
                                          </p:val>
                                        </p:tav>
                                        <p:tav tm="100000">
                                          <p:val>
                                            <p:strVal val="#ppt_w"/>
                                          </p:val>
                                        </p:tav>
                                      </p:tavLst>
                                    </p:anim>
                                    <p:anim calcmode="lin" valueType="num">
                                      <p:cBhvr>
                                        <p:cTn id="15" dur="500" fill="hold"/>
                                        <p:tgtEl>
                                          <p:spTgt spid="341000"/>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40997"/>
                                        </p:tgtEl>
                                        <p:attrNameLst>
                                          <p:attrName>style.visibility</p:attrName>
                                        </p:attrNameLst>
                                      </p:cBhvr>
                                      <p:to>
                                        <p:strVal val="visible"/>
                                      </p:to>
                                    </p:set>
                                    <p:animEffect transition="in" filter="dissolve">
                                      <p:cBhvr>
                                        <p:cTn id="20" dur="500"/>
                                        <p:tgtEl>
                                          <p:spTgt spid="34099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100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340996"/>
                                        </p:tgtEl>
                                        <p:attrNameLst>
                                          <p:attrName>style.visibility</p:attrName>
                                        </p:attrNameLst>
                                      </p:cBhvr>
                                      <p:to>
                                        <p:strVal val="visible"/>
                                      </p:to>
                                    </p:set>
                                    <p:anim calcmode="lin" valueType="num">
                                      <p:cBhvr>
                                        <p:cTn id="29" dur="500" fill="hold"/>
                                        <p:tgtEl>
                                          <p:spTgt spid="340996"/>
                                        </p:tgtEl>
                                        <p:attrNameLst>
                                          <p:attrName>ppt_x</p:attrName>
                                        </p:attrNameLst>
                                      </p:cBhvr>
                                      <p:tavLst>
                                        <p:tav tm="0">
                                          <p:val>
                                            <p:strVal val="#ppt_x-#ppt_w/2"/>
                                          </p:val>
                                        </p:tav>
                                        <p:tav tm="100000">
                                          <p:val>
                                            <p:strVal val="#ppt_x"/>
                                          </p:val>
                                        </p:tav>
                                      </p:tavLst>
                                    </p:anim>
                                    <p:anim calcmode="lin" valueType="num">
                                      <p:cBhvr>
                                        <p:cTn id="30" dur="500" fill="hold"/>
                                        <p:tgtEl>
                                          <p:spTgt spid="340996"/>
                                        </p:tgtEl>
                                        <p:attrNameLst>
                                          <p:attrName>ppt_y</p:attrName>
                                        </p:attrNameLst>
                                      </p:cBhvr>
                                      <p:tavLst>
                                        <p:tav tm="0">
                                          <p:val>
                                            <p:strVal val="#ppt_y"/>
                                          </p:val>
                                        </p:tav>
                                        <p:tav tm="100000">
                                          <p:val>
                                            <p:strVal val="#ppt_y"/>
                                          </p:val>
                                        </p:tav>
                                      </p:tavLst>
                                    </p:anim>
                                    <p:anim calcmode="lin" valueType="num">
                                      <p:cBhvr>
                                        <p:cTn id="31" dur="500" fill="hold"/>
                                        <p:tgtEl>
                                          <p:spTgt spid="340996"/>
                                        </p:tgtEl>
                                        <p:attrNameLst>
                                          <p:attrName>ppt_w</p:attrName>
                                        </p:attrNameLst>
                                      </p:cBhvr>
                                      <p:tavLst>
                                        <p:tav tm="0">
                                          <p:val>
                                            <p:fltVal val="0"/>
                                          </p:val>
                                        </p:tav>
                                        <p:tav tm="100000">
                                          <p:val>
                                            <p:strVal val="#ppt_w"/>
                                          </p:val>
                                        </p:tav>
                                      </p:tavLst>
                                    </p:anim>
                                    <p:anim calcmode="lin" valueType="num">
                                      <p:cBhvr>
                                        <p:cTn id="32" dur="500" fill="hold"/>
                                        <p:tgtEl>
                                          <p:spTgt spid="340996"/>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40999"/>
                                        </p:tgtEl>
                                        <p:attrNameLst>
                                          <p:attrName>style.visibility</p:attrName>
                                        </p:attrNameLst>
                                      </p:cBhvr>
                                      <p:to>
                                        <p:strVal val="visible"/>
                                      </p:to>
                                    </p:set>
                                    <p:animEffect transition="in" filter="dissolve">
                                      <p:cBhvr>
                                        <p:cTn id="37" dur="500"/>
                                        <p:tgtEl>
                                          <p:spTgt spid="34099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41002"/>
                                        </p:tgtEl>
                                        <p:attrNameLst>
                                          <p:attrName>style.visibility</p:attrName>
                                        </p:attrNameLst>
                                      </p:cBhvr>
                                      <p:to>
                                        <p:strVal val="visible"/>
                                      </p:to>
                                    </p:set>
                                    <p:animEffect transition="in" filter="dissolve">
                                      <p:cBhvr>
                                        <p:cTn id="42" dur="500"/>
                                        <p:tgtEl>
                                          <p:spTgt spid="341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animBg="1"/>
      <p:bldP spid="340997" grpId="0" animBg="1" autoUpdateAnimBg="0"/>
      <p:bldP spid="340998" grpId="0" autoUpdateAnimBg="0"/>
      <p:bldP spid="340999" grpId="0" autoUpdateAnimBg="0"/>
      <p:bldP spid="341000" grpId="0" animBg="1"/>
      <p:bldP spid="341001" grpId="0"/>
      <p:bldP spid="34100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TPQuestion"/>
          <p:cNvSpPr>
            <a:spLocks noGrp="1" noChangeArrowheads="1"/>
          </p:cNvSpPr>
          <p:nvPr>
            <p:ph type="title"/>
          </p:nvPr>
        </p:nvSpPr>
        <p:spPr/>
        <p:txBody>
          <a:bodyPr>
            <a:normAutofit fontScale="90000"/>
          </a:bodyPr>
          <a:lstStyle/>
          <a:p>
            <a:r>
              <a:rPr lang="en-US" dirty="0"/>
              <a:t>Example 7:</a:t>
            </a:r>
            <a:br>
              <a:rPr lang="en-US" dirty="0"/>
            </a:br>
            <a:r>
              <a:rPr lang="en-US" dirty="0"/>
              <a:t>Given g(x) = x</a:t>
            </a:r>
            <a:r>
              <a:rPr lang="en-US" baseline="30000" dirty="0"/>
              <a:t>2 </a:t>
            </a:r>
            <a:r>
              <a:rPr lang="en-US" dirty="0"/>
              <a:t>– 2, find g(4)</a:t>
            </a:r>
          </a:p>
        </p:txBody>
      </p:sp>
      <p:sp>
        <p:nvSpPr>
          <p:cNvPr id="368762" name="CorShape1"/>
          <p:cNvSpPr>
            <a:spLocks noChangeArrowheads="1"/>
          </p:cNvSpPr>
          <p:nvPr>
            <p:custDataLst>
              <p:tags r:id="rId2"/>
            </p:custDataLst>
          </p:nvPr>
        </p:nvSpPr>
        <p:spPr bwMode="auto">
          <a:xfrm>
            <a:off x="223838" y="2911475"/>
            <a:ext cx="292100" cy="292100"/>
          </a:xfrm>
          <a:prstGeom prst="rightArrow">
            <a:avLst>
              <a:gd name="adj1" fmla="val 43981"/>
              <a:gd name="adj2" fmla="val 50810"/>
            </a:avLst>
          </a:prstGeom>
          <a:gradFill rotWithShape="0">
            <a:gsLst>
              <a:gs pos="0">
                <a:srgbClr val="00FF00"/>
              </a:gs>
              <a:gs pos="100000">
                <a:srgbClr val="008000"/>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68643" name="TPAnswers"/>
          <p:cNvSpPr>
            <a:spLocks noGrp="1" noChangeArrowheads="1"/>
          </p:cNvSpPr>
          <p:nvPr>
            <p:ph type="body" idx="1"/>
            <p:custDataLst>
              <p:tags r:id="rId3"/>
            </p:custDataLst>
          </p:nvPr>
        </p:nvSpPr>
        <p:spPr>
          <a:xfrm>
            <a:off x="457200" y="1600200"/>
            <a:ext cx="4114800" cy="3810000"/>
          </a:xfrm>
        </p:spPr>
        <p:txBody>
          <a:bodyPr/>
          <a:lstStyle/>
          <a:p>
            <a:pPr marL="609600" indent="-609600">
              <a:buFontTx/>
              <a:buAutoNum type="arabicPeriod"/>
            </a:pPr>
            <a:r>
              <a:rPr lang="en-US"/>
              <a:t>2</a:t>
            </a:r>
          </a:p>
          <a:p>
            <a:pPr marL="609600" indent="-609600">
              <a:buFontTx/>
              <a:buAutoNum type="arabicPeriod"/>
            </a:pPr>
            <a:r>
              <a:rPr lang="en-US"/>
              <a:t>6</a:t>
            </a:r>
          </a:p>
          <a:p>
            <a:pPr marL="609600" indent="-609600">
              <a:buFontTx/>
              <a:buAutoNum type="arabicPeriod"/>
            </a:pPr>
            <a:r>
              <a:rPr lang="en-US"/>
              <a:t>14</a:t>
            </a:r>
          </a:p>
          <a:p>
            <a:pPr marL="609600" indent="-609600">
              <a:buFontTx/>
              <a:buAutoNum type="arabicPeriod"/>
            </a:pPr>
            <a:r>
              <a:rPr lang="en-US"/>
              <a:t>18</a:t>
            </a:r>
          </a:p>
        </p:txBody>
      </p:sp>
    </p:spTree>
    <p:custDataLst>
      <p:tags r:id="rId1"/>
    </p:custDataLst>
    <p:extLst>
      <p:ext uri="{BB962C8B-B14F-4D97-AF65-F5344CB8AC3E}">
        <p14:creationId xmlns:p14="http://schemas.microsoft.com/office/powerpoint/2010/main" val="1218737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762"/>
                                        </p:tgtEl>
                                        <p:attrNameLst>
                                          <p:attrName>style.visibility</p:attrName>
                                        </p:attrNameLst>
                                      </p:cBhvr>
                                      <p:to>
                                        <p:strVal val="visible"/>
                                      </p:to>
                                    </p:set>
                                    <p:anim calcmode="lin" valueType="num">
                                      <p:cBhvr additive="base">
                                        <p:cTn id="7" dur="500" fill="hold"/>
                                        <p:tgtEl>
                                          <p:spTgt spid="368762"/>
                                        </p:tgtEl>
                                        <p:attrNameLst>
                                          <p:attrName>ppt_x</p:attrName>
                                        </p:attrNameLst>
                                      </p:cBhvr>
                                      <p:tavLst>
                                        <p:tav tm="0">
                                          <p:val>
                                            <p:strVal val="#ppt_x"/>
                                          </p:val>
                                        </p:tav>
                                        <p:tav tm="100000">
                                          <p:val>
                                            <p:strVal val="#ppt_x"/>
                                          </p:val>
                                        </p:tav>
                                      </p:tavLst>
                                    </p:anim>
                                    <p:anim calcmode="lin" valueType="num">
                                      <p:cBhvr additive="base">
                                        <p:cTn id="8" dur="500" fill="hold"/>
                                        <p:tgtEl>
                                          <p:spTgt spid="3687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6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pPr marL="0" indent="0" algn="ctr">
              <a:buNone/>
            </a:pPr>
            <a:r>
              <a:rPr lang="en-US" dirty="0"/>
              <a:t>3.3 Homework: Writing Functions </a:t>
            </a:r>
          </a:p>
          <a:p>
            <a:pPr marL="0" indent="0" algn="ctr">
              <a:buNone/>
            </a:pPr>
            <a:r>
              <a:rPr lang="en-US" dirty="0"/>
              <a:t>(Examples: 2, 7 – 11, 17 – 21)</a:t>
            </a:r>
          </a:p>
          <a:p>
            <a:pPr marL="0" indent="0" algn="ctr">
              <a:buNone/>
            </a:pPr>
            <a:r>
              <a:rPr lang="en-US" dirty="0"/>
              <a:t> </a:t>
            </a:r>
          </a:p>
        </p:txBody>
      </p:sp>
    </p:spTree>
    <p:extLst>
      <p:ext uri="{BB962C8B-B14F-4D97-AF65-F5344CB8AC3E}">
        <p14:creationId xmlns:p14="http://schemas.microsoft.com/office/powerpoint/2010/main" val="783482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lstStyle/>
          <a:p>
            <a:pPr marL="0" indent="0" algn="ctr">
              <a:buNone/>
            </a:pPr>
            <a:r>
              <a:rPr lang="en-US" dirty="0"/>
              <a:t>When a function describes a real-world situation, every number is not always reasonable for the domain and range.</a:t>
            </a:r>
          </a:p>
          <a:p>
            <a:pPr marL="0" indent="0" algn="ctr">
              <a:buNone/>
            </a:pPr>
            <a:endParaRPr lang="en-US" dirty="0"/>
          </a:p>
          <a:p>
            <a:pPr marL="0" indent="0" algn="ctr">
              <a:buNone/>
            </a:pPr>
            <a:r>
              <a:rPr lang="en-US" dirty="0"/>
              <a:t>Examples??? Think of some… </a:t>
            </a:r>
          </a:p>
          <a:p>
            <a:pPr marL="0" indent="0" algn="ctr">
              <a:buNone/>
            </a:pPr>
            <a:r>
              <a:rPr lang="en-US" dirty="0"/>
              <a:t>Length can only be positive.</a:t>
            </a:r>
          </a:p>
          <a:p>
            <a:pPr marL="0" indent="0" algn="ctr">
              <a:buNone/>
            </a:pPr>
            <a:r>
              <a:rPr lang="en-US" dirty="0"/>
              <a:t>The number of people can only be represented by whole numbers.</a:t>
            </a:r>
          </a:p>
        </p:txBody>
      </p:sp>
    </p:spTree>
    <p:extLst>
      <p:ext uri="{BB962C8B-B14F-4D97-AF65-F5344CB8AC3E}">
        <p14:creationId xmlns:p14="http://schemas.microsoft.com/office/powerpoint/2010/main" val="58643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p:spPr>
        <p:txBody>
          <a:bodyPr/>
          <a:lstStyle/>
          <a:p>
            <a:r>
              <a:rPr lang="en-US" sz="4000" b="1" u="sng" dirty="0">
                <a:solidFill>
                  <a:srgbClr val="0000FF"/>
                </a:solidFill>
              </a:rPr>
              <a:t>Example 8:</a:t>
            </a:r>
          </a:p>
        </p:txBody>
      </p:sp>
      <p:sp>
        <p:nvSpPr>
          <p:cNvPr id="493571" name="Rectangle 3"/>
          <p:cNvSpPr>
            <a:spLocks noGrp="1" noChangeArrowheads="1"/>
          </p:cNvSpPr>
          <p:nvPr>
            <p:ph type="body" sz="half" idx="1"/>
          </p:nvPr>
        </p:nvSpPr>
        <p:spPr>
          <a:xfrm>
            <a:off x="0" y="533400"/>
            <a:ext cx="9144000" cy="5029200"/>
          </a:xfrm>
        </p:spPr>
        <p:txBody>
          <a:bodyPr/>
          <a:lstStyle/>
          <a:p>
            <a:r>
              <a:rPr lang="en-US" b="1" dirty="0"/>
              <a:t>Suppose a car travels at 70 miles per hour.     </a:t>
            </a:r>
          </a:p>
          <a:p>
            <a:r>
              <a:rPr lang="en-US" b="1" dirty="0"/>
              <a:t>Let </a:t>
            </a:r>
            <a:r>
              <a:rPr lang="en-US" b="1" i="1" dirty="0"/>
              <a:t>f(x)</a:t>
            </a:r>
            <a:r>
              <a:rPr lang="en-US" b="1" dirty="0"/>
              <a:t> be the distance the car travels in </a:t>
            </a:r>
            <a:r>
              <a:rPr lang="en-US" b="1" i="1" dirty="0"/>
              <a:t>x</a:t>
            </a:r>
            <a:r>
              <a:rPr lang="en-US" b="1" dirty="0"/>
              <a:t> hours.      </a:t>
            </a:r>
          </a:p>
          <a:p>
            <a:pPr marL="0" indent="0">
              <a:buNone/>
            </a:pPr>
            <a:r>
              <a:rPr lang="en-US" b="1" dirty="0"/>
              <a:t>a) What is the function that describes the distance the car travels?</a:t>
            </a:r>
          </a:p>
          <a:p>
            <a:pPr marL="0" indent="0" algn="ctr">
              <a:buNone/>
            </a:pPr>
            <a:r>
              <a:rPr lang="en-US" b="1" i="1" dirty="0">
                <a:solidFill>
                  <a:srgbClr val="FF0000"/>
                </a:solidFill>
              </a:rPr>
              <a:t>f(x) = 70x</a:t>
            </a:r>
          </a:p>
          <a:p>
            <a:pPr marL="0" indent="0">
              <a:buNone/>
            </a:pPr>
            <a:r>
              <a:rPr lang="en-US" b="1" dirty="0"/>
              <a:t>b) What is the realistic domain and range?</a:t>
            </a:r>
          </a:p>
          <a:p>
            <a:pPr marL="0" indent="0">
              <a:buNone/>
            </a:pPr>
            <a:r>
              <a:rPr lang="en-US" b="1" dirty="0">
                <a:solidFill>
                  <a:srgbClr val="FF0000"/>
                </a:solidFill>
              </a:rPr>
              <a:t>Domain: x ≥ 0         Range:  f(x) ≥ 0</a:t>
            </a:r>
          </a:p>
        </p:txBody>
      </p:sp>
      <p:pic>
        <p:nvPicPr>
          <p:cNvPr id="493574"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438400" y="4724400"/>
            <a:ext cx="4495800" cy="1998523"/>
          </a:xfrm>
          <a:noFill/>
        </p:spPr>
      </p:pic>
    </p:spTree>
    <p:extLst>
      <p:ext uri="{BB962C8B-B14F-4D97-AF65-F5344CB8AC3E}">
        <p14:creationId xmlns:p14="http://schemas.microsoft.com/office/powerpoint/2010/main" val="15735502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93574"/>
                                        </p:tgtEl>
                                        <p:attrNameLst>
                                          <p:attrName>style.visibility</p:attrName>
                                        </p:attrNameLst>
                                      </p:cBhvr>
                                      <p:to>
                                        <p:strVal val="visible"/>
                                      </p:to>
                                    </p:set>
                                    <p:anim to="" calcmode="lin" valueType="num">
                                      <p:cBhvr>
                                        <p:cTn id="7" dur="1" fill="hold"/>
                                        <p:tgtEl>
                                          <p:spTgt spid="49357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93571">
                                            <p:txEl>
                                              <p:pRg st="0" end="0"/>
                                            </p:txEl>
                                          </p:spTgt>
                                        </p:tgtEl>
                                        <p:attrNameLst>
                                          <p:attrName>style.visibility</p:attrName>
                                        </p:attrNameLst>
                                      </p:cBhvr>
                                      <p:to>
                                        <p:strVal val="visible"/>
                                      </p:to>
                                    </p:set>
                                    <p:anim to="" calcmode="lin" valueType="num">
                                      <p:cBhvr>
                                        <p:cTn id="12" dur="1" fill="hold"/>
                                        <p:tgtEl>
                                          <p:spTgt spid="493571">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93571">
                                            <p:txEl>
                                              <p:pRg st="1" end="1"/>
                                            </p:txEl>
                                          </p:spTgt>
                                        </p:tgtEl>
                                        <p:attrNameLst>
                                          <p:attrName>style.visibility</p:attrName>
                                        </p:attrNameLst>
                                      </p:cBhvr>
                                      <p:to>
                                        <p:strVal val="visible"/>
                                      </p:to>
                                    </p:set>
                                    <p:anim to="" calcmode="lin" valueType="num">
                                      <p:cBhvr>
                                        <p:cTn id="17" dur="1" fill="hold"/>
                                        <p:tgtEl>
                                          <p:spTgt spid="49357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93571">
                                            <p:txEl>
                                              <p:pRg st="2" end="2"/>
                                            </p:txEl>
                                          </p:spTgt>
                                        </p:tgtEl>
                                        <p:attrNameLst>
                                          <p:attrName>style.visibility</p:attrName>
                                        </p:attrNameLst>
                                      </p:cBhvr>
                                      <p:to>
                                        <p:strVal val="visible"/>
                                      </p:to>
                                    </p:set>
                                    <p:anim to="" calcmode="lin" valueType="num">
                                      <p:cBhvr>
                                        <p:cTn id="22" dur="1" fill="hold"/>
                                        <p:tgtEl>
                                          <p:spTgt spid="493571">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493571">
                                            <p:txEl>
                                              <p:pRg st="3" end="3"/>
                                            </p:txEl>
                                          </p:spTgt>
                                        </p:tgtEl>
                                        <p:attrNameLst>
                                          <p:attrName>style.visibility</p:attrName>
                                        </p:attrNameLst>
                                      </p:cBhvr>
                                      <p:to>
                                        <p:strVal val="visible"/>
                                      </p:to>
                                    </p:set>
                                    <p:anim to="" calcmode="lin" valueType="num">
                                      <p:cBhvr>
                                        <p:cTn id="27" dur="1" fill="hold"/>
                                        <p:tgtEl>
                                          <p:spTgt spid="493571">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493571">
                                            <p:txEl>
                                              <p:pRg st="4" end="4"/>
                                            </p:txEl>
                                          </p:spTgt>
                                        </p:tgtEl>
                                        <p:attrNameLst>
                                          <p:attrName>style.visibility</p:attrName>
                                        </p:attrNameLst>
                                      </p:cBhvr>
                                      <p:to>
                                        <p:strVal val="visible"/>
                                      </p:to>
                                    </p:set>
                                    <p:anim to="" calcmode="lin" valueType="num">
                                      <p:cBhvr>
                                        <p:cTn id="32" dur="1" fill="hold"/>
                                        <p:tgtEl>
                                          <p:spTgt spid="493571">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493571">
                                            <p:txEl>
                                              <p:pRg st="5" end="5"/>
                                            </p:txEl>
                                          </p:spTgt>
                                        </p:tgtEl>
                                        <p:attrNameLst>
                                          <p:attrName>style.visibility</p:attrName>
                                        </p:attrNameLst>
                                      </p:cBhvr>
                                      <p:to>
                                        <p:strVal val="visible"/>
                                      </p:to>
                                    </p:set>
                                    <p:anim to="" calcmode="lin" valueType="num">
                                      <p:cBhvr>
                                        <p:cTn id="37" dur="1" fill="hold"/>
                                        <p:tgtEl>
                                          <p:spTgt spid="49357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1143000"/>
          </a:xfrm>
        </p:spPr>
        <p:txBody>
          <a:bodyPr/>
          <a:lstStyle/>
          <a:p>
            <a:r>
              <a:rPr lang="en-US" sz="4000" b="1" u="sng" dirty="0">
                <a:solidFill>
                  <a:srgbClr val="0000FF"/>
                </a:solidFill>
              </a:rPr>
              <a:t>Example 8:</a:t>
            </a:r>
          </a:p>
        </p:txBody>
      </p:sp>
      <p:sp>
        <p:nvSpPr>
          <p:cNvPr id="500739" name="Rectangle 3"/>
          <p:cNvSpPr>
            <a:spLocks noGrp="1" noChangeArrowheads="1"/>
          </p:cNvSpPr>
          <p:nvPr>
            <p:ph type="body" sz="half" idx="1"/>
          </p:nvPr>
        </p:nvSpPr>
        <p:spPr>
          <a:xfrm>
            <a:off x="0" y="609600"/>
            <a:ext cx="9144000" cy="5029200"/>
          </a:xfrm>
        </p:spPr>
        <p:txBody>
          <a:bodyPr/>
          <a:lstStyle/>
          <a:p>
            <a:pPr algn="ctr">
              <a:buFontTx/>
              <a:buNone/>
            </a:pPr>
            <a:r>
              <a:rPr lang="en-US" sz="3600" b="1" i="1" dirty="0">
                <a:solidFill>
                  <a:srgbClr val="FF0000"/>
                </a:solidFill>
              </a:rPr>
              <a:t>f(x) = 70x</a:t>
            </a:r>
            <a:r>
              <a:rPr lang="en-US" b="1" i="1" dirty="0">
                <a:solidFill>
                  <a:srgbClr val="FF0000"/>
                </a:solidFill>
              </a:rPr>
              <a:t>  </a:t>
            </a:r>
          </a:p>
          <a:p>
            <a:pPr algn="ctr">
              <a:buFontTx/>
              <a:buNone/>
            </a:pPr>
            <a:r>
              <a:rPr lang="en-US" sz="3600" b="1" dirty="0"/>
              <a:t>c) What is f(3)?</a:t>
            </a:r>
          </a:p>
          <a:p>
            <a:pPr algn="ctr">
              <a:buFontTx/>
              <a:buNone/>
            </a:pPr>
            <a:r>
              <a:rPr lang="en-US" sz="4000" b="1" dirty="0"/>
              <a:t>f(3) = 70(3) = </a:t>
            </a:r>
            <a:r>
              <a:rPr lang="en-US" sz="4000" b="1" dirty="0">
                <a:solidFill>
                  <a:srgbClr val="FF0000"/>
                </a:solidFill>
              </a:rPr>
              <a:t>210.</a:t>
            </a:r>
            <a:r>
              <a:rPr lang="en-US" sz="3600" b="1" dirty="0">
                <a:solidFill>
                  <a:srgbClr val="FF0000"/>
                </a:solidFill>
              </a:rPr>
              <a:t> </a:t>
            </a:r>
          </a:p>
          <a:p>
            <a:pPr algn="ctr">
              <a:buFontTx/>
              <a:buNone/>
            </a:pPr>
            <a:r>
              <a:rPr lang="en-US" sz="3600" b="1" dirty="0"/>
              <a:t>d) Interpret the output.</a:t>
            </a:r>
            <a:endParaRPr lang="en-US" sz="4000" b="1" dirty="0"/>
          </a:p>
          <a:p>
            <a:pPr lvl="1" algn="ctr">
              <a:buFontTx/>
              <a:buNone/>
            </a:pPr>
            <a:r>
              <a:rPr lang="en-US" sz="3600" b="1" dirty="0">
                <a:solidFill>
                  <a:srgbClr val="FF0000"/>
                </a:solidFill>
              </a:rPr>
              <a:t>This means that the car travels 210 miles in 3 hours.</a:t>
            </a:r>
          </a:p>
          <a:p>
            <a:pPr lvl="1">
              <a:buFontTx/>
              <a:buNone/>
            </a:pPr>
            <a:endParaRPr lang="en-US" sz="3600" b="1" dirty="0">
              <a:solidFill>
                <a:srgbClr val="0000FF"/>
              </a:solidFill>
            </a:endParaRPr>
          </a:p>
        </p:txBody>
      </p:sp>
      <p:pic>
        <p:nvPicPr>
          <p:cNvPr id="512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09800" y="4562475"/>
            <a:ext cx="4648200" cy="2066925"/>
          </a:xfrm>
          <a:noFill/>
        </p:spPr>
      </p:pic>
    </p:spTree>
    <p:extLst>
      <p:ext uri="{BB962C8B-B14F-4D97-AF65-F5344CB8AC3E}">
        <p14:creationId xmlns:p14="http://schemas.microsoft.com/office/powerpoint/2010/main" val="31510520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00739">
                                            <p:txEl>
                                              <p:pRg st="0" end="0"/>
                                            </p:txEl>
                                          </p:spTgt>
                                        </p:tgtEl>
                                        <p:attrNameLst>
                                          <p:attrName>style.visibility</p:attrName>
                                        </p:attrNameLst>
                                      </p:cBhvr>
                                      <p:to>
                                        <p:strVal val="visible"/>
                                      </p:to>
                                    </p:set>
                                    <p:anim to="" calcmode="lin" valueType="num">
                                      <p:cBhvr>
                                        <p:cTn id="7" dur="1" fill="hold"/>
                                        <p:tgtEl>
                                          <p:spTgt spid="5007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00739">
                                            <p:txEl>
                                              <p:pRg st="1" end="1"/>
                                            </p:txEl>
                                          </p:spTgt>
                                        </p:tgtEl>
                                        <p:attrNameLst>
                                          <p:attrName>style.visibility</p:attrName>
                                        </p:attrNameLst>
                                      </p:cBhvr>
                                      <p:to>
                                        <p:strVal val="visible"/>
                                      </p:to>
                                    </p:set>
                                    <p:anim to="" calcmode="lin" valueType="num">
                                      <p:cBhvr>
                                        <p:cTn id="12" dur="1" fill="hold"/>
                                        <p:tgtEl>
                                          <p:spTgt spid="50073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00739">
                                            <p:txEl>
                                              <p:pRg st="2" end="2"/>
                                            </p:txEl>
                                          </p:spTgt>
                                        </p:tgtEl>
                                        <p:attrNameLst>
                                          <p:attrName>style.visibility</p:attrName>
                                        </p:attrNameLst>
                                      </p:cBhvr>
                                      <p:to>
                                        <p:strVal val="visible"/>
                                      </p:to>
                                    </p:set>
                                    <p:anim to="" calcmode="lin" valueType="num">
                                      <p:cBhvr>
                                        <p:cTn id="17" dur="1" fill="hold"/>
                                        <p:tgtEl>
                                          <p:spTgt spid="50073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00739">
                                            <p:txEl>
                                              <p:pRg st="3" end="3"/>
                                            </p:txEl>
                                          </p:spTgt>
                                        </p:tgtEl>
                                        <p:attrNameLst>
                                          <p:attrName>style.visibility</p:attrName>
                                        </p:attrNameLst>
                                      </p:cBhvr>
                                      <p:to>
                                        <p:strVal val="visible"/>
                                      </p:to>
                                    </p:set>
                                    <p:anim to="" calcmode="lin" valueType="num">
                                      <p:cBhvr>
                                        <p:cTn id="22" dur="1" fill="hold"/>
                                        <p:tgtEl>
                                          <p:spTgt spid="50073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500739">
                                            <p:txEl>
                                              <p:pRg st="4" end="4"/>
                                            </p:txEl>
                                          </p:spTgt>
                                        </p:tgtEl>
                                        <p:attrNameLst>
                                          <p:attrName>style.visibility</p:attrName>
                                        </p:attrNameLst>
                                      </p:cBhvr>
                                      <p:to>
                                        <p:strVal val="visible"/>
                                      </p:to>
                                    </p:set>
                                    <p:anim to="" calcmode="lin" valueType="num">
                                      <p:cBhvr>
                                        <p:cTn id="27" dur="1" fill="hold"/>
                                        <p:tgtEl>
                                          <p:spTgt spid="50073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9:</a:t>
            </a:r>
          </a:p>
        </p:txBody>
      </p:sp>
      <p:sp>
        <p:nvSpPr>
          <p:cNvPr id="6" name="Content Placeholder 5"/>
          <p:cNvSpPr>
            <a:spLocks noGrp="1"/>
          </p:cNvSpPr>
          <p:nvPr>
            <p:ph idx="1"/>
          </p:nvPr>
        </p:nvSpPr>
        <p:spPr>
          <a:xfrm>
            <a:off x="0" y="2103437"/>
            <a:ext cx="9144000" cy="4525963"/>
          </a:xfrm>
        </p:spPr>
        <p:txBody>
          <a:bodyPr>
            <a:normAutofit fontScale="92500"/>
          </a:bodyPr>
          <a:lstStyle/>
          <a:p>
            <a:pPr marL="0" indent="0">
              <a:buNone/>
            </a:pPr>
            <a:r>
              <a:rPr lang="en-US" dirty="0"/>
              <a:t>Manuel has already sold $20 worth of tickets to the school play.</a:t>
            </a:r>
          </a:p>
          <a:p>
            <a:pPr marL="0" indent="0">
              <a:buNone/>
            </a:pPr>
            <a:r>
              <a:rPr lang="en-US" dirty="0"/>
              <a:t>He has four tickets to sell at $2.50 per ticket.</a:t>
            </a:r>
          </a:p>
          <a:p>
            <a:pPr marL="0" indent="0">
              <a:buNone/>
            </a:pPr>
            <a:endParaRPr lang="en-US" dirty="0"/>
          </a:p>
          <a:p>
            <a:pPr marL="0" indent="0">
              <a:buNone/>
            </a:pPr>
            <a:r>
              <a:rPr lang="en-US" dirty="0"/>
              <a:t>a)Write a function to describe how much money Manuel  </a:t>
            </a:r>
          </a:p>
          <a:p>
            <a:pPr marL="0" indent="0">
              <a:buNone/>
            </a:pPr>
            <a:r>
              <a:rPr lang="en-US" dirty="0"/>
              <a:t>    can collect from selling tickets. </a:t>
            </a:r>
          </a:p>
          <a:p>
            <a:pPr marL="0" indent="0">
              <a:buNone/>
            </a:pPr>
            <a:endParaRPr lang="en-US" dirty="0"/>
          </a:p>
          <a:p>
            <a:pPr marL="0" indent="0">
              <a:buNone/>
            </a:pPr>
            <a:r>
              <a:rPr lang="en-US" dirty="0"/>
              <a:t>b)Find the reasonable domain and range for this function.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152400"/>
            <a:ext cx="2628900" cy="1790700"/>
          </a:xfrm>
          <a:prstGeom prst="rect">
            <a:avLst/>
          </a:prstGeom>
        </p:spPr>
      </p:pic>
    </p:spTree>
    <p:extLst>
      <p:ext uri="{BB962C8B-B14F-4D97-AF65-F5344CB8AC3E}">
        <p14:creationId xmlns:p14="http://schemas.microsoft.com/office/powerpoint/2010/main" val="382183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arn(inVertical)">
                                      <p:cBhvr>
                                        <p:cTn id="17" dur="500"/>
                                        <p:tgtEl>
                                          <p:spTgt spid="6">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barn(inVertical)">
                                      <p:cBhvr>
                                        <p:cTn id="20" dur="5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arn(inVertical)">
                                      <p:cBhvr>
                                        <p:cTn id="2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0" y="1600200"/>
            <a:ext cx="9144000" cy="4525963"/>
          </a:xfrm>
        </p:spPr>
        <p:txBody>
          <a:bodyPr>
            <a:normAutofit/>
          </a:bodyPr>
          <a:lstStyle/>
          <a:p>
            <a:pPr marL="0" indent="0" algn="ctr">
              <a:buNone/>
            </a:pPr>
            <a:r>
              <a:rPr lang="en-US" sz="3600" dirty="0"/>
              <a:t>Identify independent and dependent variables.</a:t>
            </a:r>
          </a:p>
          <a:p>
            <a:pPr marL="0" indent="0" algn="ctr">
              <a:buNone/>
            </a:pPr>
            <a:endParaRPr lang="en-US" sz="3600" dirty="0"/>
          </a:p>
          <a:p>
            <a:pPr marL="0" indent="0" algn="ctr">
              <a:buNone/>
            </a:pPr>
            <a:r>
              <a:rPr lang="en-US" sz="3600" dirty="0"/>
              <a:t>Write an equation in function notation and evaluate a function for given input values. </a:t>
            </a:r>
          </a:p>
        </p:txBody>
      </p:sp>
    </p:spTree>
    <p:extLst>
      <p:ext uri="{BB962C8B-B14F-4D97-AF65-F5344CB8AC3E}">
        <p14:creationId xmlns:p14="http://schemas.microsoft.com/office/powerpoint/2010/main" val="160682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74638"/>
            <a:ext cx="8229600" cy="1143000"/>
          </a:xfrm>
        </p:spPr>
        <p:txBody>
          <a:bodyPr/>
          <a:lstStyle/>
          <a:p>
            <a:r>
              <a:rPr lang="en-US" dirty="0"/>
              <a:t>Example 9:</a:t>
            </a:r>
          </a:p>
        </p:txBody>
      </p:sp>
      <p:sp>
        <p:nvSpPr>
          <p:cNvPr id="6" name="Content Placeholder 5"/>
          <p:cNvSpPr>
            <a:spLocks noGrp="1"/>
          </p:cNvSpPr>
          <p:nvPr>
            <p:ph idx="1"/>
          </p:nvPr>
        </p:nvSpPr>
        <p:spPr>
          <a:xfrm>
            <a:off x="0" y="2332037"/>
            <a:ext cx="9144000" cy="4525963"/>
          </a:xfrm>
        </p:spPr>
        <p:txBody>
          <a:bodyPr>
            <a:normAutofit fontScale="92500" lnSpcReduction="10000"/>
          </a:bodyPr>
          <a:lstStyle/>
          <a:p>
            <a:pPr marL="0" indent="0">
              <a:buNone/>
            </a:pPr>
            <a:r>
              <a:rPr lang="en-US" dirty="0"/>
              <a:t>Manuel has already sold $20 worth of tickets to the school play.</a:t>
            </a:r>
          </a:p>
          <a:p>
            <a:pPr marL="0" indent="0">
              <a:buNone/>
            </a:pPr>
            <a:r>
              <a:rPr lang="en-US" dirty="0"/>
              <a:t>He has four tickets to sell at $2.50 per ticket.</a:t>
            </a:r>
          </a:p>
          <a:p>
            <a:pPr marL="0" indent="0">
              <a:buNone/>
            </a:pPr>
            <a:endParaRPr lang="en-US" dirty="0"/>
          </a:p>
          <a:p>
            <a:pPr marL="0" indent="0">
              <a:buNone/>
            </a:pPr>
            <a:r>
              <a:rPr lang="en-US" dirty="0"/>
              <a:t>a)Write a function to describe how much money Manuel </a:t>
            </a:r>
          </a:p>
          <a:p>
            <a:pPr marL="0" indent="0">
              <a:buNone/>
            </a:pPr>
            <a:r>
              <a:rPr lang="en-US" dirty="0"/>
              <a:t>     can collect from selling tickets. </a:t>
            </a:r>
          </a:p>
          <a:p>
            <a:pPr marL="0" indent="0">
              <a:buNone/>
            </a:pPr>
            <a:endParaRPr lang="en-US" dirty="0"/>
          </a:p>
          <a:p>
            <a:pPr marL="0" indent="0">
              <a:buNone/>
            </a:pPr>
            <a:r>
              <a:rPr lang="en-US" b="1" dirty="0"/>
              <a:t>Money collected </a:t>
            </a:r>
            <a:r>
              <a:rPr lang="en-US" dirty="0"/>
              <a:t>is </a:t>
            </a:r>
            <a:r>
              <a:rPr lang="en-US" b="1" dirty="0"/>
              <a:t>2.50</a:t>
            </a:r>
            <a:r>
              <a:rPr lang="en-US" dirty="0"/>
              <a:t> per </a:t>
            </a:r>
            <a:r>
              <a:rPr lang="en-US" b="1" dirty="0"/>
              <a:t>ticket</a:t>
            </a:r>
            <a:r>
              <a:rPr lang="en-US" dirty="0"/>
              <a:t> plus the </a:t>
            </a:r>
            <a:r>
              <a:rPr lang="en-US" b="1" dirty="0"/>
              <a:t>$20 </a:t>
            </a:r>
            <a:r>
              <a:rPr lang="en-US" dirty="0"/>
              <a:t>sold.</a:t>
            </a:r>
          </a:p>
          <a:p>
            <a:pPr marL="0" indent="0">
              <a:buNone/>
            </a:pPr>
            <a:r>
              <a:rPr lang="en-US" b="1" dirty="0">
                <a:solidFill>
                  <a:srgbClr val="FF0000"/>
                </a:solidFill>
              </a:rPr>
              <a:t>f(x)=$2.50x + $20</a:t>
            </a:r>
          </a:p>
          <a:p>
            <a:pPr marL="0" indent="0">
              <a:buNone/>
            </a:pP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3129" y="-1"/>
            <a:ext cx="3930399" cy="2332037"/>
          </a:xfrm>
          <a:prstGeom prst="rect">
            <a:avLst/>
          </a:prstGeom>
        </p:spPr>
      </p:pic>
    </p:spTree>
    <p:extLst>
      <p:ext uri="{BB962C8B-B14F-4D97-AF65-F5344CB8AC3E}">
        <p14:creationId xmlns:p14="http://schemas.microsoft.com/office/powerpoint/2010/main" val="411174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00"/>
                                        <p:tgtEl>
                                          <p:spTgt spid="6">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7" end="7"/>
                                            </p:txEl>
                                          </p:spTgt>
                                        </p:tgtEl>
                                        <p:attrNameLst>
                                          <p:attrName>style.visibility</p:attrName>
                                        </p:attrNameLst>
                                      </p:cBhvr>
                                      <p:to>
                                        <p:strVal val="visible"/>
                                      </p:to>
                                    </p:set>
                                    <p:animEffect transition="in" filter="wipe(down)">
                                      <p:cBhvr>
                                        <p:cTn id="1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lstStyle/>
          <a:p>
            <a:r>
              <a:rPr lang="en-US" dirty="0"/>
              <a:t>Example 9:</a:t>
            </a:r>
          </a:p>
        </p:txBody>
      </p:sp>
      <p:sp>
        <p:nvSpPr>
          <p:cNvPr id="6" name="Content Placeholder 5"/>
          <p:cNvSpPr>
            <a:spLocks noGrp="1"/>
          </p:cNvSpPr>
          <p:nvPr>
            <p:ph idx="1"/>
          </p:nvPr>
        </p:nvSpPr>
        <p:spPr>
          <a:xfrm>
            <a:off x="0" y="1295400"/>
            <a:ext cx="9144000" cy="5562600"/>
          </a:xfrm>
        </p:spPr>
        <p:txBody>
          <a:bodyPr>
            <a:normAutofit fontScale="92500" lnSpcReduction="10000"/>
          </a:bodyPr>
          <a:lstStyle/>
          <a:p>
            <a:pPr marL="0" indent="0">
              <a:buNone/>
            </a:pPr>
            <a:r>
              <a:rPr lang="en-US" dirty="0"/>
              <a:t>Manuel has already sold $20 worth of                                         tickets to the school play.</a:t>
            </a:r>
          </a:p>
          <a:p>
            <a:pPr marL="0" indent="0">
              <a:buNone/>
            </a:pPr>
            <a:r>
              <a:rPr lang="en-US" dirty="0"/>
              <a:t>He has four tickets to sell at $2.50 per ticket.</a:t>
            </a:r>
          </a:p>
          <a:p>
            <a:pPr marL="0" indent="0">
              <a:buNone/>
            </a:pPr>
            <a:r>
              <a:rPr lang="en-US" dirty="0"/>
              <a:t>b)Find the reasonable domain and range for this </a:t>
            </a:r>
          </a:p>
          <a:p>
            <a:pPr marL="0" indent="0">
              <a:buNone/>
            </a:pPr>
            <a:r>
              <a:rPr lang="en-US" dirty="0"/>
              <a:t>    function.</a:t>
            </a:r>
          </a:p>
          <a:p>
            <a:pPr marL="0" indent="0">
              <a:buNone/>
            </a:pPr>
            <a:r>
              <a:rPr lang="en-US" b="1" dirty="0">
                <a:solidFill>
                  <a:srgbClr val="FF0000"/>
                </a:solidFill>
              </a:rPr>
              <a:t>f(x)=$2.50x + $20</a:t>
            </a:r>
            <a:endParaRPr lang="en-US" dirty="0"/>
          </a:p>
          <a:p>
            <a:pPr marL="0" indent="0">
              <a:buNone/>
            </a:pPr>
            <a:r>
              <a:rPr lang="en-US" u="sng" dirty="0"/>
              <a:t>Domain</a:t>
            </a:r>
            <a:r>
              <a:rPr lang="en-US" dirty="0"/>
              <a:t>: He only has four </a:t>
            </a:r>
            <a:r>
              <a:rPr lang="en-US" dirty="0" err="1"/>
              <a:t>tix</a:t>
            </a:r>
            <a:r>
              <a:rPr lang="en-US" dirty="0"/>
              <a:t> left to sell, so he could sell: </a:t>
            </a:r>
          </a:p>
          <a:p>
            <a:pPr marL="0" indent="0">
              <a:buNone/>
            </a:pPr>
            <a:r>
              <a:rPr lang="en-US" b="1" dirty="0">
                <a:solidFill>
                  <a:srgbClr val="FF0000"/>
                </a:solidFill>
              </a:rPr>
              <a:t>{0, 1, 2, 3, 4}</a:t>
            </a:r>
          </a:p>
          <a:p>
            <a:pPr marL="0" indent="0">
              <a:buNone/>
            </a:pPr>
            <a:r>
              <a:rPr lang="en-US" u="sng" dirty="0"/>
              <a:t>Range</a:t>
            </a:r>
            <a:r>
              <a:rPr lang="en-US" dirty="0"/>
              <a:t>: Substitute these values into the function and solve:</a:t>
            </a:r>
          </a:p>
          <a:p>
            <a:pPr marL="0" indent="0">
              <a:buNone/>
            </a:pPr>
            <a:r>
              <a:rPr lang="en-US" b="1" dirty="0">
                <a:solidFill>
                  <a:srgbClr val="FF0000"/>
                </a:solidFill>
              </a:rPr>
              <a:t>{$20, $22.50, $25, $27.50, $30}</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226229"/>
            <a:ext cx="1838325" cy="2288371"/>
          </a:xfrm>
          <a:prstGeom prst="rect">
            <a:avLst/>
          </a:prstGeom>
        </p:spPr>
      </p:pic>
    </p:spTree>
    <p:extLst>
      <p:ext uri="{BB962C8B-B14F-4D97-AF65-F5344CB8AC3E}">
        <p14:creationId xmlns:p14="http://schemas.microsoft.com/office/powerpoint/2010/main" val="267489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1000"/>
                                        <p:tgtEl>
                                          <p:spTgt spid="6">
                                            <p:txEl>
                                              <p:pRg st="5" end="5"/>
                                            </p:txEl>
                                          </p:spTgt>
                                        </p:tgtEl>
                                      </p:cBhvr>
                                    </p:animEffect>
                                    <p:anim calcmode="lin" valueType="num">
                                      <p:cBhvr>
                                        <p:cTn id="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6" end="6"/>
                                            </p:txEl>
                                          </p:spTgt>
                                        </p:tgtEl>
                                        <p:attrNameLst>
                                          <p:attrName>style.visibility</p:attrName>
                                        </p:attrNameLst>
                                      </p:cBhvr>
                                      <p:to>
                                        <p:strVal val="visible"/>
                                      </p:to>
                                    </p:set>
                                    <p:animEffect transition="in" filter="fade">
                                      <p:cBhvr>
                                        <p:cTn id="14" dur="1000"/>
                                        <p:tgtEl>
                                          <p:spTgt spid="6">
                                            <p:txEl>
                                              <p:pRg st="6" end="6"/>
                                            </p:txEl>
                                          </p:spTgt>
                                        </p:tgtEl>
                                      </p:cBhvr>
                                    </p:animEffect>
                                    <p:anim calcmode="lin" valueType="num">
                                      <p:cBhvr>
                                        <p:cTn id="1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animEffect transition="in" filter="fade">
                                      <p:cBhvr>
                                        <p:cTn id="21" dur="1000"/>
                                        <p:tgtEl>
                                          <p:spTgt spid="6">
                                            <p:txEl>
                                              <p:pRg st="7" end="7"/>
                                            </p:txEl>
                                          </p:spTgt>
                                        </p:tgtEl>
                                      </p:cBhvr>
                                    </p:animEffect>
                                    <p:anim calcmode="lin" valueType="num">
                                      <p:cBhvr>
                                        <p:cTn id="22"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1000"/>
                                        <p:tgtEl>
                                          <p:spTgt spid="6">
                                            <p:txEl>
                                              <p:pRg st="8" end="8"/>
                                            </p:txEl>
                                          </p:spTgt>
                                        </p:tgtEl>
                                      </p:cBhvr>
                                    </p:animEffect>
                                    <p:anim calcmode="lin" valueType="num">
                                      <p:cBhvr>
                                        <p:cTn id="2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8229600" cy="1143000"/>
          </a:xfrm>
        </p:spPr>
        <p:txBody>
          <a:bodyPr/>
          <a:lstStyle/>
          <a:p>
            <a:r>
              <a:rPr lang="en-US" sz="4000" b="1" u="sng"/>
              <a:t>Summary of Function Terminology:</a:t>
            </a:r>
          </a:p>
        </p:txBody>
      </p:sp>
      <p:sp>
        <p:nvSpPr>
          <p:cNvPr id="526339" name="Rectangle 3"/>
          <p:cNvSpPr>
            <a:spLocks noGrp="1" noChangeArrowheads="1"/>
          </p:cNvSpPr>
          <p:nvPr>
            <p:ph type="body" idx="1"/>
          </p:nvPr>
        </p:nvSpPr>
        <p:spPr>
          <a:xfrm>
            <a:off x="685800" y="1981200"/>
            <a:ext cx="7772400" cy="4572000"/>
          </a:xfrm>
        </p:spPr>
        <p:txBody>
          <a:bodyPr>
            <a:normAutofit lnSpcReduction="10000"/>
          </a:bodyPr>
          <a:lstStyle/>
          <a:p>
            <a:pPr marL="609600" indent="-609600" algn="ctr">
              <a:lnSpc>
                <a:spcPct val="90000"/>
              </a:lnSpc>
              <a:buFontTx/>
              <a:buNone/>
            </a:pPr>
            <a:r>
              <a:rPr lang="en-US"/>
              <a:t>What is this?????</a:t>
            </a:r>
          </a:p>
          <a:p>
            <a:pPr marL="609600" indent="-609600" algn="ctr">
              <a:lnSpc>
                <a:spcPct val="90000"/>
              </a:lnSpc>
              <a:buFontTx/>
              <a:buNone/>
            </a:pPr>
            <a:endParaRPr lang="en-US"/>
          </a:p>
          <a:p>
            <a:pPr marL="609600" indent="-609600" algn="ctr">
              <a:lnSpc>
                <a:spcPct val="90000"/>
              </a:lnSpc>
              <a:buFontTx/>
              <a:buAutoNum type="arabicPeriod"/>
            </a:pPr>
            <a:r>
              <a:rPr lang="en-US"/>
              <a:t>A relationship between two variables such that to each value of the independent variable, there corresponds exactly one value of the independent variable.</a:t>
            </a:r>
          </a:p>
          <a:p>
            <a:pPr marL="609600" indent="-609600" algn="ctr">
              <a:lnSpc>
                <a:spcPct val="90000"/>
              </a:lnSpc>
              <a:buFontTx/>
              <a:buNone/>
            </a:pPr>
            <a:endParaRPr lang="en-US"/>
          </a:p>
          <a:p>
            <a:pPr marL="609600" indent="-609600" algn="ctr">
              <a:lnSpc>
                <a:spcPct val="90000"/>
              </a:lnSpc>
              <a:buFontTx/>
              <a:buNone/>
            </a:pPr>
            <a:r>
              <a:rPr lang="en-US"/>
              <a:t>This is called a:</a:t>
            </a:r>
          </a:p>
          <a:p>
            <a:pPr marL="609600" indent="-609600" algn="ctr">
              <a:lnSpc>
                <a:spcPct val="90000"/>
              </a:lnSpc>
              <a:buFontTx/>
              <a:buNone/>
            </a:pPr>
            <a:r>
              <a:rPr lang="en-US" b="1" i="1" u="sng">
                <a:solidFill>
                  <a:srgbClr val="FF0000"/>
                </a:solidFill>
              </a:rPr>
              <a:t>Function</a:t>
            </a:r>
          </a:p>
        </p:txBody>
      </p:sp>
    </p:spTree>
    <p:extLst>
      <p:ext uri="{BB962C8B-B14F-4D97-AF65-F5344CB8AC3E}">
        <p14:creationId xmlns:p14="http://schemas.microsoft.com/office/powerpoint/2010/main" val="2993448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6339">
                                            <p:txEl>
                                              <p:pRg st="0" end="0"/>
                                            </p:txEl>
                                          </p:spTgt>
                                        </p:tgtEl>
                                        <p:attrNameLst>
                                          <p:attrName>style.visibility</p:attrName>
                                        </p:attrNameLst>
                                      </p:cBhvr>
                                      <p:to>
                                        <p:strVal val="visible"/>
                                      </p:to>
                                    </p:set>
                                    <p:anim to="" calcmode="lin" valueType="num">
                                      <p:cBhvr>
                                        <p:cTn id="7" dur="1" fill="hold"/>
                                        <p:tgtEl>
                                          <p:spTgt spid="5263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26339">
                                            <p:txEl>
                                              <p:pRg st="2" end="2"/>
                                            </p:txEl>
                                          </p:spTgt>
                                        </p:tgtEl>
                                        <p:attrNameLst>
                                          <p:attrName>style.visibility</p:attrName>
                                        </p:attrNameLst>
                                      </p:cBhvr>
                                      <p:to>
                                        <p:strVal val="visible"/>
                                      </p:to>
                                    </p:set>
                                    <p:anim to="" calcmode="lin" valueType="num">
                                      <p:cBhvr>
                                        <p:cTn id="12" dur="1" fill="hold"/>
                                        <p:tgtEl>
                                          <p:spTgt spid="52633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26339">
                                            <p:txEl>
                                              <p:pRg st="4" end="4"/>
                                            </p:txEl>
                                          </p:spTgt>
                                        </p:tgtEl>
                                        <p:attrNameLst>
                                          <p:attrName>style.visibility</p:attrName>
                                        </p:attrNameLst>
                                      </p:cBhvr>
                                      <p:to>
                                        <p:strVal val="visible"/>
                                      </p:to>
                                    </p:set>
                                    <p:anim to="" calcmode="lin" valueType="num">
                                      <p:cBhvr>
                                        <p:cTn id="17" dur="1" fill="hold"/>
                                        <p:tgtEl>
                                          <p:spTgt spid="526339">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26339">
                                            <p:txEl>
                                              <p:pRg st="5" end="5"/>
                                            </p:txEl>
                                          </p:spTgt>
                                        </p:tgtEl>
                                        <p:attrNameLst>
                                          <p:attrName>style.visibility</p:attrName>
                                        </p:attrNameLst>
                                      </p:cBhvr>
                                      <p:to>
                                        <p:strVal val="visible"/>
                                      </p:to>
                                    </p:set>
                                    <p:anim to="" calcmode="lin" valueType="num">
                                      <p:cBhvr>
                                        <p:cTn id="22" dur="1" fill="hold"/>
                                        <p:tgtEl>
                                          <p:spTgt spid="52633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8229600" cy="1143000"/>
          </a:xfrm>
        </p:spPr>
        <p:txBody>
          <a:bodyPr/>
          <a:lstStyle/>
          <a:p>
            <a:r>
              <a:rPr lang="en-US" sz="4000" b="1" u="sng"/>
              <a:t>Summary of Function Terminology:</a:t>
            </a:r>
          </a:p>
        </p:txBody>
      </p:sp>
      <p:sp>
        <p:nvSpPr>
          <p:cNvPr id="527363" name="Rectangle 3"/>
          <p:cNvSpPr>
            <a:spLocks noGrp="1" noChangeArrowheads="1"/>
          </p:cNvSpPr>
          <p:nvPr>
            <p:ph type="body" idx="1"/>
          </p:nvPr>
        </p:nvSpPr>
        <p:spPr>
          <a:xfrm>
            <a:off x="685800" y="1981200"/>
            <a:ext cx="7772400" cy="4572000"/>
          </a:xfrm>
        </p:spPr>
        <p:txBody>
          <a:bodyPr/>
          <a:lstStyle/>
          <a:p>
            <a:pPr marL="609600" indent="-609600" algn="ctr">
              <a:buFontTx/>
              <a:buNone/>
            </a:pPr>
            <a:r>
              <a:rPr lang="en-US" sz="4000"/>
              <a:t>What is this?????</a:t>
            </a:r>
          </a:p>
          <a:p>
            <a:pPr marL="609600" indent="-609600" algn="ctr">
              <a:buFontTx/>
              <a:buNone/>
            </a:pPr>
            <a:endParaRPr lang="en-US" sz="4000"/>
          </a:p>
          <a:p>
            <a:pPr marL="609600" indent="-609600" algn="ctr">
              <a:buFontTx/>
              <a:buNone/>
            </a:pPr>
            <a:r>
              <a:rPr lang="en-US" sz="4000"/>
              <a:t>2. y = f(x)</a:t>
            </a:r>
          </a:p>
          <a:p>
            <a:pPr marL="609600" indent="-609600" algn="ctr">
              <a:buFontTx/>
              <a:buNone/>
            </a:pPr>
            <a:endParaRPr lang="en-US" sz="4000"/>
          </a:p>
          <a:p>
            <a:pPr marL="609600" indent="-609600" algn="ctr">
              <a:buFontTx/>
              <a:buNone/>
            </a:pPr>
            <a:r>
              <a:rPr lang="en-US" sz="4000"/>
              <a:t>This is called :</a:t>
            </a:r>
          </a:p>
          <a:p>
            <a:pPr marL="609600" indent="-609600" algn="ctr">
              <a:buFontTx/>
              <a:buNone/>
            </a:pPr>
            <a:r>
              <a:rPr lang="en-US" sz="4000" b="1" i="1" u="sng">
                <a:solidFill>
                  <a:srgbClr val="FF0000"/>
                </a:solidFill>
              </a:rPr>
              <a:t>Function Notation</a:t>
            </a:r>
          </a:p>
        </p:txBody>
      </p:sp>
    </p:spTree>
    <p:extLst>
      <p:ext uri="{BB962C8B-B14F-4D97-AF65-F5344CB8AC3E}">
        <p14:creationId xmlns:p14="http://schemas.microsoft.com/office/powerpoint/2010/main" val="2380800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7363">
                                            <p:txEl>
                                              <p:pRg st="0" end="0"/>
                                            </p:txEl>
                                          </p:spTgt>
                                        </p:tgtEl>
                                        <p:attrNameLst>
                                          <p:attrName>style.visibility</p:attrName>
                                        </p:attrNameLst>
                                      </p:cBhvr>
                                      <p:to>
                                        <p:strVal val="visible"/>
                                      </p:to>
                                    </p:set>
                                    <p:anim to="" calcmode="lin" valueType="num">
                                      <p:cBhvr>
                                        <p:cTn id="7" dur="1" fill="hold"/>
                                        <p:tgtEl>
                                          <p:spTgt spid="5273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27363">
                                            <p:txEl>
                                              <p:pRg st="2" end="2"/>
                                            </p:txEl>
                                          </p:spTgt>
                                        </p:tgtEl>
                                        <p:attrNameLst>
                                          <p:attrName>style.visibility</p:attrName>
                                        </p:attrNameLst>
                                      </p:cBhvr>
                                      <p:to>
                                        <p:strVal val="visible"/>
                                      </p:to>
                                    </p:set>
                                    <p:anim to="" calcmode="lin" valueType="num">
                                      <p:cBhvr>
                                        <p:cTn id="12" dur="1" fill="hold"/>
                                        <p:tgtEl>
                                          <p:spTgt spid="52736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27363">
                                            <p:txEl>
                                              <p:pRg st="4" end="4"/>
                                            </p:txEl>
                                          </p:spTgt>
                                        </p:tgtEl>
                                        <p:attrNameLst>
                                          <p:attrName>style.visibility</p:attrName>
                                        </p:attrNameLst>
                                      </p:cBhvr>
                                      <p:to>
                                        <p:strVal val="visible"/>
                                      </p:to>
                                    </p:set>
                                    <p:anim to="" calcmode="lin" valueType="num">
                                      <p:cBhvr>
                                        <p:cTn id="17" dur="1" fill="hold"/>
                                        <p:tgtEl>
                                          <p:spTgt spid="527363">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27363">
                                            <p:txEl>
                                              <p:pRg st="5" end="5"/>
                                            </p:txEl>
                                          </p:spTgt>
                                        </p:tgtEl>
                                        <p:attrNameLst>
                                          <p:attrName>style.visibility</p:attrName>
                                        </p:attrNameLst>
                                      </p:cBhvr>
                                      <p:to>
                                        <p:strVal val="visible"/>
                                      </p:to>
                                    </p:set>
                                    <p:anim to="" calcmode="lin" valueType="num">
                                      <p:cBhvr>
                                        <p:cTn id="22" dur="1" fill="hold"/>
                                        <p:tgtEl>
                                          <p:spTgt spid="52736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8229600" cy="1143000"/>
          </a:xfrm>
        </p:spPr>
        <p:txBody>
          <a:bodyPr/>
          <a:lstStyle/>
          <a:p>
            <a:r>
              <a:rPr lang="en-US" sz="4000" b="1" u="sng"/>
              <a:t>Summary of Function Terminology:</a:t>
            </a:r>
          </a:p>
        </p:txBody>
      </p:sp>
      <p:sp>
        <p:nvSpPr>
          <p:cNvPr id="528387" name="Rectangle 3"/>
          <p:cNvSpPr>
            <a:spLocks noGrp="1" noChangeArrowheads="1"/>
          </p:cNvSpPr>
          <p:nvPr>
            <p:ph type="body" idx="1"/>
          </p:nvPr>
        </p:nvSpPr>
        <p:spPr>
          <a:xfrm>
            <a:off x="685800" y="1981200"/>
            <a:ext cx="7772400" cy="4572000"/>
          </a:xfrm>
        </p:spPr>
        <p:txBody>
          <a:bodyPr/>
          <a:lstStyle/>
          <a:p>
            <a:pPr marL="609600" indent="-609600" algn="ctr">
              <a:buFontTx/>
              <a:buNone/>
            </a:pPr>
            <a:r>
              <a:rPr lang="en-US"/>
              <a:t>What is this?????</a:t>
            </a:r>
          </a:p>
          <a:p>
            <a:pPr marL="609600" indent="-609600" algn="ctr">
              <a:buFontTx/>
              <a:buNone/>
            </a:pPr>
            <a:r>
              <a:rPr lang="en-US"/>
              <a:t>3. Given the function notation, y = f(x), f is the _____________ of the function.</a:t>
            </a:r>
          </a:p>
          <a:p>
            <a:pPr marL="609600" indent="-609600" algn="ctr">
              <a:buFontTx/>
              <a:buNone/>
            </a:pPr>
            <a:endParaRPr lang="en-US"/>
          </a:p>
          <a:p>
            <a:pPr marL="609600" indent="-609600" algn="ctr">
              <a:buFontTx/>
              <a:buNone/>
            </a:pPr>
            <a:r>
              <a:rPr lang="en-US"/>
              <a:t>What is f called?</a:t>
            </a:r>
          </a:p>
          <a:p>
            <a:pPr marL="609600" indent="-609600" algn="ctr">
              <a:buFontTx/>
              <a:buNone/>
            </a:pPr>
            <a:r>
              <a:rPr lang="en-US" b="1" i="1" u="sng">
                <a:solidFill>
                  <a:srgbClr val="FF0000"/>
                </a:solidFill>
              </a:rPr>
              <a:t>The Name </a:t>
            </a:r>
          </a:p>
        </p:txBody>
      </p:sp>
    </p:spTree>
    <p:extLst>
      <p:ext uri="{BB962C8B-B14F-4D97-AF65-F5344CB8AC3E}">
        <p14:creationId xmlns:p14="http://schemas.microsoft.com/office/powerpoint/2010/main" val="953975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8387">
                                            <p:txEl>
                                              <p:pRg st="0" end="0"/>
                                            </p:txEl>
                                          </p:spTgt>
                                        </p:tgtEl>
                                        <p:attrNameLst>
                                          <p:attrName>style.visibility</p:attrName>
                                        </p:attrNameLst>
                                      </p:cBhvr>
                                      <p:to>
                                        <p:strVal val="visible"/>
                                      </p:to>
                                    </p:set>
                                    <p:anim to="" calcmode="lin" valueType="num">
                                      <p:cBhvr>
                                        <p:cTn id="7" dur="1" fill="hold"/>
                                        <p:tgtEl>
                                          <p:spTgt spid="52838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28387">
                                            <p:txEl>
                                              <p:pRg st="1" end="1"/>
                                            </p:txEl>
                                          </p:spTgt>
                                        </p:tgtEl>
                                        <p:attrNameLst>
                                          <p:attrName>style.visibility</p:attrName>
                                        </p:attrNameLst>
                                      </p:cBhvr>
                                      <p:to>
                                        <p:strVal val="visible"/>
                                      </p:to>
                                    </p:set>
                                    <p:anim to="" calcmode="lin" valueType="num">
                                      <p:cBhvr>
                                        <p:cTn id="12" dur="1" fill="hold"/>
                                        <p:tgtEl>
                                          <p:spTgt spid="52838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28387">
                                            <p:txEl>
                                              <p:pRg st="3" end="3"/>
                                            </p:txEl>
                                          </p:spTgt>
                                        </p:tgtEl>
                                        <p:attrNameLst>
                                          <p:attrName>style.visibility</p:attrName>
                                        </p:attrNameLst>
                                      </p:cBhvr>
                                      <p:to>
                                        <p:strVal val="visible"/>
                                      </p:to>
                                    </p:set>
                                    <p:anim to="" calcmode="lin" valueType="num">
                                      <p:cBhvr>
                                        <p:cTn id="17" dur="1" fill="hold"/>
                                        <p:tgtEl>
                                          <p:spTgt spid="528387">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28387">
                                            <p:txEl>
                                              <p:pRg st="4" end="4"/>
                                            </p:txEl>
                                          </p:spTgt>
                                        </p:tgtEl>
                                        <p:attrNameLst>
                                          <p:attrName>style.visibility</p:attrName>
                                        </p:attrNameLst>
                                      </p:cBhvr>
                                      <p:to>
                                        <p:strVal val="visible"/>
                                      </p:to>
                                    </p:set>
                                    <p:anim to="" calcmode="lin" valueType="num">
                                      <p:cBhvr>
                                        <p:cTn id="22" dur="1" fill="hold"/>
                                        <p:tgtEl>
                                          <p:spTgt spid="52838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09600"/>
            <a:ext cx="8229600" cy="1143000"/>
          </a:xfrm>
        </p:spPr>
        <p:txBody>
          <a:bodyPr/>
          <a:lstStyle/>
          <a:p>
            <a:r>
              <a:rPr lang="en-US" sz="4000" b="1" u="sng"/>
              <a:t>Summary of Function Terminology:</a:t>
            </a:r>
          </a:p>
        </p:txBody>
      </p:sp>
      <p:sp>
        <p:nvSpPr>
          <p:cNvPr id="529411" name="Rectangle 3"/>
          <p:cNvSpPr>
            <a:spLocks noGrp="1" noChangeArrowheads="1"/>
          </p:cNvSpPr>
          <p:nvPr>
            <p:ph type="body" idx="1"/>
          </p:nvPr>
        </p:nvSpPr>
        <p:spPr>
          <a:xfrm>
            <a:off x="685800" y="1981200"/>
            <a:ext cx="7772400" cy="4572000"/>
          </a:xfrm>
        </p:spPr>
        <p:txBody>
          <a:bodyPr/>
          <a:lstStyle/>
          <a:p>
            <a:pPr marL="609600" indent="-609600" algn="ctr">
              <a:buFontTx/>
              <a:buNone/>
            </a:pPr>
            <a:r>
              <a:rPr lang="en-US"/>
              <a:t>What is this?????</a:t>
            </a:r>
          </a:p>
          <a:p>
            <a:pPr marL="609600" indent="-609600" algn="ctr">
              <a:buFontTx/>
              <a:buNone/>
            </a:pPr>
            <a:r>
              <a:rPr lang="en-US"/>
              <a:t>4. Given the function notation, y = f(x), y is the _____________ of the function.</a:t>
            </a:r>
          </a:p>
          <a:p>
            <a:pPr marL="609600" indent="-609600" algn="ctr">
              <a:buFontTx/>
              <a:buNone/>
            </a:pPr>
            <a:endParaRPr lang="en-US"/>
          </a:p>
          <a:p>
            <a:pPr marL="609600" indent="-609600" algn="ctr">
              <a:buFontTx/>
              <a:buNone/>
            </a:pPr>
            <a:r>
              <a:rPr lang="en-US"/>
              <a:t>What is y called?</a:t>
            </a:r>
          </a:p>
          <a:p>
            <a:pPr marL="609600" indent="-609600" algn="ctr">
              <a:buFontTx/>
              <a:buNone/>
            </a:pPr>
            <a:r>
              <a:rPr lang="en-US" b="1" i="1" u="sng">
                <a:solidFill>
                  <a:srgbClr val="FF0000"/>
                </a:solidFill>
              </a:rPr>
              <a:t>Dependent Variable</a:t>
            </a:r>
          </a:p>
        </p:txBody>
      </p:sp>
    </p:spTree>
    <p:extLst>
      <p:ext uri="{BB962C8B-B14F-4D97-AF65-F5344CB8AC3E}">
        <p14:creationId xmlns:p14="http://schemas.microsoft.com/office/powerpoint/2010/main" val="1737854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9411">
                                            <p:txEl>
                                              <p:pRg st="0" end="0"/>
                                            </p:txEl>
                                          </p:spTgt>
                                        </p:tgtEl>
                                        <p:attrNameLst>
                                          <p:attrName>style.visibility</p:attrName>
                                        </p:attrNameLst>
                                      </p:cBhvr>
                                      <p:to>
                                        <p:strVal val="visible"/>
                                      </p:to>
                                    </p:set>
                                    <p:anim to="" calcmode="lin" valueType="num">
                                      <p:cBhvr>
                                        <p:cTn id="7" dur="1" fill="hold"/>
                                        <p:tgtEl>
                                          <p:spTgt spid="52941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29411">
                                            <p:txEl>
                                              <p:pRg st="1" end="1"/>
                                            </p:txEl>
                                          </p:spTgt>
                                        </p:tgtEl>
                                        <p:attrNameLst>
                                          <p:attrName>style.visibility</p:attrName>
                                        </p:attrNameLst>
                                      </p:cBhvr>
                                      <p:to>
                                        <p:strVal val="visible"/>
                                      </p:to>
                                    </p:set>
                                    <p:anim to="" calcmode="lin" valueType="num">
                                      <p:cBhvr>
                                        <p:cTn id="12" dur="1" fill="hold"/>
                                        <p:tgtEl>
                                          <p:spTgt spid="52941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29411">
                                            <p:txEl>
                                              <p:pRg st="3" end="3"/>
                                            </p:txEl>
                                          </p:spTgt>
                                        </p:tgtEl>
                                        <p:attrNameLst>
                                          <p:attrName>style.visibility</p:attrName>
                                        </p:attrNameLst>
                                      </p:cBhvr>
                                      <p:to>
                                        <p:strVal val="visible"/>
                                      </p:to>
                                    </p:set>
                                    <p:anim to="" calcmode="lin" valueType="num">
                                      <p:cBhvr>
                                        <p:cTn id="17" dur="1" fill="hold"/>
                                        <p:tgtEl>
                                          <p:spTgt spid="529411">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29411">
                                            <p:txEl>
                                              <p:pRg st="4" end="4"/>
                                            </p:txEl>
                                          </p:spTgt>
                                        </p:tgtEl>
                                        <p:attrNameLst>
                                          <p:attrName>style.visibility</p:attrName>
                                        </p:attrNameLst>
                                      </p:cBhvr>
                                      <p:to>
                                        <p:strVal val="visible"/>
                                      </p:to>
                                    </p:set>
                                    <p:anim to="" calcmode="lin" valueType="num">
                                      <p:cBhvr>
                                        <p:cTn id="22" dur="1" fill="hold"/>
                                        <p:tgtEl>
                                          <p:spTgt spid="52941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8229600" cy="1143000"/>
          </a:xfrm>
        </p:spPr>
        <p:txBody>
          <a:bodyPr/>
          <a:lstStyle/>
          <a:p>
            <a:r>
              <a:rPr lang="en-US" sz="4000" b="1" u="sng"/>
              <a:t>Summary of Function Terminology:</a:t>
            </a:r>
          </a:p>
        </p:txBody>
      </p:sp>
      <p:sp>
        <p:nvSpPr>
          <p:cNvPr id="530435" name="Rectangle 3"/>
          <p:cNvSpPr>
            <a:spLocks noGrp="1" noChangeArrowheads="1"/>
          </p:cNvSpPr>
          <p:nvPr>
            <p:ph type="body" idx="1"/>
          </p:nvPr>
        </p:nvSpPr>
        <p:spPr>
          <a:xfrm>
            <a:off x="685800" y="1981200"/>
            <a:ext cx="7772400" cy="4572000"/>
          </a:xfrm>
        </p:spPr>
        <p:txBody>
          <a:bodyPr/>
          <a:lstStyle/>
          <a:p>
            <a:pPr marL="609600" indent="-609600" algn="ctr">
              <a:buFontTx/>
              <a:buNone/>
            </a:pPr>
            <a:r>
              <a:rPr lang="en-US"/>
              <a:t>What is this?????</a:t>
            </a:r>
          </a:p>
          <a:p>
            <a:pPr marL="609600" indent="-609600" algn="ctr">
              <a:buFontTx/>
              <a:buNone/>
            </a:pPr>
            <a:r>
              <a:rPr lang="en-US"/>
              <a:t>5. Given the function notation, y = f(x), x is the _____________ of the function.</a:t>
            </a:r>
          </a:p>
          <a:p>
            <a:pPr marL="609600" indent="-609600" algn="ctr">
              <a:buFontTx/>
              <a:buNone/>
            </a:pPr>
            <a:endParaRPr lang="en-US"/>
          </a:p>
          <a:p>
            <a:pPr marL="609600" indent="-609600" algn="ctr">
              <a:buFontTx/>
              <a:buNone/>
            </a:pPr>
            <a:r>
              <a:rPr lang="en-US"/>
              <a:t>What is x called?</a:t>
            </a:r>
          </a:p>
          <a:p>
            <a:pPr marL="609600" indent="-609600" algn="ctr">
              <a:buFontTx/>
              <a:buNone/>
            </a:pPr>
            <a:r>
              <a:rPr lang="en-US" b="1" i="1" u="sng">
                <a:solidFill>
                  <a:srgbClr val="FF0000"/>
                </a:solidFill>
              </a:rPr>
              <a:t>Independent Variable</a:t>
            </a:r>
          </a:p>
        </p:txBody>
      </p:sp>
    </p:spTree>
    <p:extLst>
      <p:ext uri="{BB962C8B-B14F-4D97-AF65-F5344CB8AC3E}">
        <p14:creationId xmlns:p14="http://schemas.microsoft.com/office/powerpoint/2010/main" val="998707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to="" calcmode="lin" valueType="num">
                                      <p:cBhvr>
                                        <p:cTn id="7" dur="1" fill="hold"/>
                                        <p:tgtEl>
                                          <p:spTgt spid="5304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30435">
                                            <p:txEl>
                                              <p:pRg st="1" end="1"/>
                                            </p:txEl>
                                          </p:spTgt>
                                        </p:tgtEl>
                                        <p:attrNameLst>
                                          <p:attrName>style.visibility</p:attrName>
                                        </p:attrNameLst>
                                      </p:cBhvr>
                                      <p:to>
                                        <p:strVal val="visible"/>
                                      </p:to>
                                    </p:set>
                                    <p:anim to="" calcmode="lin" valueType="num">
                                      <p:cBhvr>
                                        <p:cTn id="12" dur="1" fill="hold"/>
                                        <p:tgtEl>
                                          <p:spTgt spid="53043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30435">
                                            <p:txEl>
                                              <p:pRg st="3" end="3"/>
                                            </p:txEl>
                                          </p:spTgt>
                                        </p:tgtEl>
                                        <p:attrNameLst>
                                          <p:attrName>style.visibility</p:attrName>
                                        </p:attrNameLst>
                                      </p:cBhvr>
                                      <p:to>
                                        <p:strVal val="visible"/>
                                      </p:to>
                                    </p:set>
                                    <p:anim to="" calcmode="lin" valueType="num">
                                      <p:cBhvr>
                                        <p:cTn id="17" dur="1" fill="hold"/>
                                        <p:tgtEl>
                                          <p:spTgt spid="530435">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30435">
                                            <p:txEl>
                                              <p:pRg st="4" end="4"/>
                                            </p:txEl>
                                          </p:spTgt>
                                        </p:tgtEl>
                                        <p:attrNameLst>
                                          <p:attrName>style.visibility</p:attrName>
                                        </p:attrNameLst>
                                      </p:cBhvr>
                                      <p:to>
                                        <p:strVal val="visible"/>
                                      </p:to>
                                    </p:set>
                                    <p:anim to="" calcmode="lin" valueType="num">
                                      <p:cBhvr>
                                        <p:cTn id="22" dur="1" fill="hold"/>
                                        <p:tgtEl>
                                          <p:spTgt spid="53043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8229600" cy="1143000"/>
          </a:xfrm>
        </p:spPr>
        <p:txBody>
          <a:bodyPr/>
          <a:lstStyle/>
          <a:p>
            <a:r>
              <a:rPr lang="en-US" sz="4000" b="1" u="sng"/>
              <a:t>Summary of Function Terminology:</a:t>
            </a:r>
          </a:p>
        </p:txBody>
      </p:sp>
      <p:sp>
        <p:nvSpPr>
          <p:cNvPr id="532483" name="Rectangle 3"/>
          <p:cNvSpPr>
            <a:spLocks noGrp="1" noChangeArrowheads="1"/>
          </p:cNvSpPr>
          <p:nvPr>
            <p:ph type="body" idx="1"/>
          </p:nvPr>
        </p:nvSpPr>
        <p:spPr>
          <a:xfrm>
            <a:off x="685800" y="1981200"/>
            <a:ext cx="7772400" cy="4572000"/>
          </a:xfrm>
        </p:spPr>
        <p:txBody>
          <a:bodyPr/>
          <a:lstStyle/>
          <a:p>
            <a:pPr marL="609600" indent="-609600" algn="ctr">
              <a:buFontTx/>
              <a:buNone/>
            </a:pPr>
            <a:r>
              <a:rPr lang="en-US"/>
              <a:t>What is this?????</a:t>
            </a:r>
          </a:p>
          <a:p>
            <a:pPr marL="609600" indent="-609600" algn="ctr">
              <a:buFontTx/>
              <a:buNone/>
            </a:pPr>
            <a:endParaRPr lang="en-US"/>
          </a:p>
          <a:p>
            <a:pPr marL="609600" indent="-609600" algn="ctr">
              <a:buFontTx/>
              <a:buNone/>
            </a:pPr>
            <a:r>
              <a:rPr lang="en-US"/>
              <a:t>6. The set of all values (inputs) of the independent variable for which the function is defined.</a:t>
            </a:r>
          </a:p>
          <a:p>
            <a:pPr marL="609600" indent="-609600" algn="ctr">
              <a:buFontTx/>
              <a:buNone/>
            </a:pPr>
            <a:endParaRPr lang="en-US"/>
          </a:p>
          <a:p>
            <a:pPr marL="609600" indent="-609600" algn="ctr">
              <a:buFontTx/>
              <a:buNone/>
            </a:pPr>
            <a:r>
              <a:rPr lang="en-US"/>
              <a:t>This is called a:</a:t>
            </a:r>
          </a:p>
          <a:p>
            <a:pPr marL="609600" indent="-609600" algn="ctr">
              <a:buFontTx/>
              <a:buNone/>
            </a:pPr>
            <a:r>
              <a:rPr lang="en-US" b="1" i="1" u="sng">
                <a:solidFill>
                  <a:srgbClr val="FF0000"/>
                </a:solidFill>
              </a:rPr>
              <a:t>Domain</a:t>
            </a:r>
          </a:p>
        </p:txBody>
      </p:sp>
    </p:spTree>
    <p:extLst>
      <p:ext uri="{BB962C8B-B14F-4D97-AF65-F5344CB8AC3E}">
        <p14:creationId xmlns:p14="http://schemas.microsoft.com/office/powerpoint/2010/main" val="2347021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32483">
                                            <p:txEl>
                                              <p:pRg st="0" end="0"/>
                                            </p:txEl>
                                          </p:spTgt>
                                        </p:tgtEl>
                                        <p:attrNameLst>
                                          <p:attrName>style.visibility</p:attrName>
                                        </p:attrNameLst>
                                      </p:cBhvr>
                                      <p:to>
                                        <p:strVal val="visible"/>
                                      </p:to>
                                    </p:set>
                                    <p:anim to="" calcmode="lin" valueType="num">
                                      <p:cBhvr>
                                        <p:cTn id="7" dur="1" fill="hold"/>
                                        <p:tgtEl>
                                          <p:spTgt spid="53248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32483">
                                            <p:txEl>
                                              <p:pRg st="2" end="2"/>
                                            </p:txEl>
                                          </p:spTgt>
                                        </p:tgtEl>
                                        <p:attrNameLst>
                                          <p:attrName>style.visibility</p:attrName>
                                        </p:attrNameLst>
                                      </p:cBhvr>
                                      <p:to>
                                        <p:strVal val="visible"/>
                                      </p:to>
                                    </p:set>
                                    <p:anim to="" calcmode="lin" valueType="num">
                                      <p:cBhvr>
                                        <p:cTn id="12" dur="1" fill="hold"/>
                                        <p:tgtEl>
                                          <p:spTgt spid="53248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32483">
                                            <p:txEl>
                                              <p:pRg st="4" end="4"/>
                                            </p:txEl>
                                          </p:spTgt>
                                        </p:tgtEl>
                                        <p:attrNameLst>
                                          <p:attrName>style.visibility</p:attrName>
                                        </p:attrNameLst>
                                      </p:cBhvr>
                                      <p:to>
                                        <p:strVal val="visible"/>
                                      </p:to>
                                    </p:set>
                                    <p:anim to="" calcmode="lin" valueType="num">
                                      <p:cBhvr>
                                        <p:cTn id="17" dur="1" fill="hold"/>
                                        <p:tgtEl>
                                          <p:spTgt spid="532483">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32483">
                                            <p:txEl>
                                              <p:pRg st="5" end="5"/>
                                            </p:txEl>
                                          </p:spTgt>
                                        </p:tgtEl>
                                        <p:attrNameLst>
                                          <p:attrName>style.visibility</p:attrName>
                                        </p:attrNameLst>
                                      </p:cBhvr>
                                      <p:to>
                                        <p:strVal val="visible"/>
                                      </p:to>
                                    </p:set>
                                    <p:anim to="" calcmode="lin" valueType="num">
                                      <p:cBhvr>
                                        <p:cTn id="22" dur="1" fill="hold"/>
                                        <p:tgtEl>
                                          <p:spTgt spid="53248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8229600" cy="1143000"/>
          </a:xfrm>
        </p:spPr>
        <p:txBody>
          <a:bodyPr/>
          <a:lstStyle/>
          <a:p>
            <a:r>
              <a:rPr lang="en-US" sz="4000" b="1" u="sng"/>
              <a:t>Summary of Function Terminology:</a:t>
            </a:r>
          </a:p>
        </p:txBody>
      </p:sp>
      <p:sp>
        <p:nvSpPr>
          <p:cNvPr id="533507" name="Rectangle 3"/>
          <p:cNvSpPr>
            <a:spLocks noGrp="1" noChangeArrowheads="1"/>
          </p:cNvSpPr>
          <p:nvPr>
            <p:ph type="body" idx="1"/>
          </p:nvPr>
        </p:nvSpPr>
        <p:spPr>
          <a:xfrm>
            <a:off x="685800" y="1981200"/>
            <a:ext cx="7772400" cy="4572000"/>
          </a:xfrm>
        </p:spPr>
        <p:txBody>
          <a:bodyPr/>
          <a:lstStyle/>
          <a:p>
            <a:pPr marL="609600" indent="-609600" algn="ctr">
              <a:buFontTx/>
              <a:buNone/>
            </a:pPr>
            <a:r>
              <a:rPr lang="en-US"/>
              <a:t>What is this?????</a:t>
            </a:r>
          </a:p>
          <a:p>
            <a:pPr marL="609600" indent="-609600" algn="ctr">
              <a:buFontTx/>
              <a:buNone/>
            </a:pPr>
            <a:endParaRPr lang="en-US"/>
          </a:p>
          <a:p>
            <a:pPr marL="609600" indent="-609600" algn="ctr">
              <a:buFontTx/>
              <a:buNone/>
            </a:pPr>
            <a:r>
              <a:rPr lang="en-US"/>
              <a:t>7. The set of all values (outputs) assumed by the dependent variable (that is, the set of all function values).</a:t>
            </a:r>
          </a:p>
          <a:p>
            <a:pPr marL="609600" indent="-609600" algn="ctr">
              <a:buFontTx/>
              <a:buNone/>
            </a:pPr>
            <a:endParaRPr lang="en-US"/>
          </a:p>
          <a:p>
            <a:pPr marL="609600" indent="-609600" algn="ctr">
              <a:buFontTx/>
              <a:buNone/>
            </a:pPr>
            <a:r>
              <a:rPr lang="en-US"/>
              <a:t>This is called a:</a:t>
            </a:r>
          </a:p>
          <a:p>
            <a:pPr marL="609600" indent="-609600" algn="ctr">
              <a:buFontTx/>
              <a:buNone/>
            </a:pPr>
            <a:r>
              <a:rPr lang="en-US" b="1" i="1" u="sng">
                <a:solidFill>
                  <a:srgbClr val="FF0000"/>
                </a:solidFill>
              </a:rPr>
              <a:t>Range</a:t>
            </a:r>
          </a:p>
        </p:txBody>
      </p:sp>
    </p:spTree>
    <p:extLst>
      <p:ext uri="{BB962C8B-B14F-4D97-AF65-F5344CB8AC3E}">
        <p14:creationId xmlns:p14="http://schemas.microsoft.com/office/powerpoint/2010/main" val="2035758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33507">
                                            <p:txEl>
                                              <p:pRg st="0" end="0"/>
                                            </p:txEl>
                                          </p:spTgt>
                                        </p:tgtEl>
                                        <p:attrNameLst>
                                          <p:attrName>style.visibility</p:attrName>
                                        </p:attrNameLst>
                                      </p:cBhvr>
                                      <p:to>
                                        <p:strVal val="visible"/>
                                      </p:to>
                                    </p:set>
                                    <p:anim to="" calcmode="lin" valueType="num">
                                      <p:cBhvr>
                                        <p:cTn id="7" dur="1" fill="hold"/>
                                        <p:tgtEl>
                                          <p:spTgt spid="5335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33507">
                                            <p:txEl>
                                              <p:pRg st="2" end="2"/>
                                            </p:txEl>
                                          </p:spTgt>
                                        </p:tgtEl>
                                        <p:attrNameLst>
                                          <p:attrName>style.visibility</p:attrName>
                                        </p:attrNameLst>
                                      </p:cBhvr>
                                      <p:to>
                                        <p:strVal val="visible"/>
                                      </p:to>
                                    </p:set>
                                    <p:anim to="" calcmode="lin" valueType="num">
                                      <p:cBhvr>
                                        <p:cTn id="12" dur="1" fill="hold"/>
                                        <p:tgtEl>
                                          <p:spTgt spid="533507">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33507">
                                            <p:txEl>
                                              <p:pRg st="4" end="4"/>
                                            </p:txEl>
                                          </p:spTgt>
                                        </p:tgtEl>
                                        <p:attrNameLst>
                                          <p:attrName>style.visibility</p:attrName>
                                        </p:attrNameLst>
                                      </p:cBhvr>
                                      <p:to>
                                        <p:strVal val="visible"/>
                                      </p:to>
                                    </p:set>
                                    <p:anim to="" calcmode="lin" valueType="num">
                                      <p:cBhvr>
                                        <p:cTn id="17" dur="1" fill="hold"/>
                                        <p:tgtEl>
                                          <p:spTgt spid="533507">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33507">
                                            <p:txEl>
                                              <p:pRg st="5" end="5"/>
                                            </p:txEl>
                                          </p:spTgt>
                                        </p:tgtEl>
                                        <p:attrNameLst>
                                          <p:attrName>style.visibility</p:attrName>
                                        </p:attrNameLst>
                                      </p:cBhvr>
                                      <p:to>
                                        <p:strVal val="visible"/>
                                      </p:to>
                                    </p:set>
                                    <p:anim to="" calcmode="lin" valueType="num">
                                      <p:cBhvr>
                                        <p:cTn id="22" dur="1" fill="hold"/>
                                        <p:tgtEl>
                                          <p:spTgt spid="53350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Exit Ticket (5 minutes):</a:t>
            </a:r>
          </a:p>
        </p:txBody>
      </p:sp>
      <p:sp>
        <p:nvSpPr>
          <p:cNvPr id="3" name="Content Placeholder 2"/>
          <p:cNvSpPr>
            <a:spLocks noGrp="1"/>
          </p:cNvSpPr>
          <p:nvPr>
            <p:ph idx="1"/>
          </p:nvPr>
        </p:nvSpPr>
        <p:spPr>
          <a:xfrm>
            <a:off x="457200" y="838200"/>
            <a:ext cx="8229600" cy="4525963"/>
          </a:xfrm>
        </p:spPr>
        <p:txBody>
          <a:bodyPr/>
          <a:lstStyle/>
          <a:p>
            <a:pPr marL="0" indent="0">
              <a:buNone/>
            </a:pPr>
            <a:r>
              <a:rPr lang="en-US" dirty="0"/>
              <a:t>When you input water into an ice machine, the output is ice cubes. </a:t>
            </a:r>
          </a:p>
          <a:p>
            <a:pPr marL="0" indent="0">
              <a:buNone/>
            </a:pPr>
            <a:r>
              <a:rPr lang="en-US" dirty="0"/>
              <a:t>Name as many real world objects you can that have an input and an output.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3529502"/>
            <a:ext cx="3200400" cy="3252298"/>
          </a:xfrm>
          <a:prstGeom prst="rect">
            <a:avLst/>
          </a:prstGeom>
        </p:spPr>
      </p:pic>
    </p:spTree>
    <p:extLst>
      <p:ext uri="{BB962C8B-B14F-4D97-AF65-F5344CB8AC3E}">
        <p14:creationId xmlns:p14="http://schemas.microsoft.com/office/powerpoint/2010/main" val="55000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Classwork:</a:t>
            </a:r>
          </a:p>
        </p:txBody>
      </p:sp>
      <p:sp>
        <p:nvSpPr>
          <p:cNvPr id="3" name="Content Placeholder 2"/>
          <p:cNvSpPr>
            <a:spLocks noGrp="1"/>
          </p:cNvSpPr>
          <p:nvPr>
            <p:ph idx="1"/>
          </p:nvPr>
        </p:nvSpPr>
        <p:spPr/>
        <p:txBody>
          <a:bodyPr>
            <a:normAutofit/>
          </a:bodyPr>
          <a:lstStyle/>
          <a:p>
            <a:pPr marL="0" indent="0" algn="ctr">
              <a:buNone/>
            </a:pPr>
            <a:r>
              <a:rPr lang="en-US" sz="4000" dirty="0"/>
              <a:t>3.3 Exploration: Writing Functions</a:t>
            </a:r>
          </a:p>
        </p:txBody>
      </p:sp>
    </p:spTree>
    <p:extLst>
      <p:ext uri="{BB962C8B-B14F-4D97-AF65-F5344CB8AC3E}">
        <p14:creationId xmlns:p14="http://schemas.microsoft.com/office/powerpoint/2010/main" val="17869100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pPr marL="0" indent="0" algn="ctr">
              <a:buNone/>
            </a:pPr>
            <a:r>
              <a:rPr lang="en-US" dirty="0"/>
              <a:t>3.3 Practice A Worksheet (Double Sided)</a:t>
            </a:r>
          </a:p>
        </p:txBody>
      </p:sp>
    </p:spTree>
    <p:extLst>
      <p:ext uri="{BB962C8B-B14F-4D97-AF65-F5344CB8AC3E}">
        <p14:creationId xmlns:p14="http://schemas.microsoft.com/office/powerpoint/2010/main" val="4081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Classwork:</a:t>
            </a:r>
          </a:p>
        </p:txBody>
      </p:sp>
      <p:sp>
        <p:nvSpPr>
          <p:cNvPr id="3" name="Content Placeholder 2"/>
          <p:cNvSpPr>
            <a:spLocks noGrp="1"/>
          </p:cNvSpPr>
          <p:nvPr>
            <p:ph idx="1"/>
          </p:nvPr>
        </p:nvSpPr>
        <p:spPr/>
        <p:txBody>
          <a:bodyPr>
            <a:normAutofit/>
          </a:bodyPr>
          <a:lstStyle/>
          <a:p>
            <a:pPr marL="0" indent="0" algn="ctr">
              <a:buNone/>
            </a:pPr>
            <a:r>
              <a:rPr lang="en-US" sz="4000" dirty="0"/>
              <a:t>3.3 Algebra Lab – Model Variable Relationships</a:t>
            </a:r>
          </a:p>
        </p:txBody>
      </p:sp>
    </p:spTree>
    <p:extLst>
      <p:ext uri="{BB962C8B-B14F-4D97-AF65-F5344CB8AC3E}">
        <p14:creationId xmlns:p14="http://schemas.microsoft.com/office/powerpoint/2010/main" val="891361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Fact: Why Learn this?</a:t>
            </a:r>
          </a:p>
        </p:txBody>
      </p:sp>
      <p:sp>
        <p:nvSpPr>
          <p:cNvPr id="3" name="Content Placeholder 2"/>
          <p:cNvSpPr>
            <a:spLocks noGrp="1"/>
          </p:cNvSpPr>
          <p:nvPr>
            <p:ph idx="1"/>
          </p:nvPr>
        </p:nvSpPr>
        <p:spPr>
          <a:xfrm>
            <a:off x="0" y="1295400"/>
            <a:ext cx="9144000" cy="4525963"/>
          </a:xfrm>
        </p:spPr>
        <p:txBody>
          <a:bodyPr>
            <a:normAutofit/>
          </a:bodyPr>
          <a:lstStyle/>
          <a:p>
            <a:pPr marL="0" indent="0" algn="ctr">
              <a:buNone/>
            </a:pPr>
            <a:r>
              <a:rPr lang="en-US" sz="3600" dirty="0"/>
              <a:t>You can use a function rule to calculate how much money you will earn for working specific amounts of time. </a:t>
            </a:r>
          </a:p>
        </p:txBody>
      </p:sp>
      <p:pic>
        <p:nvPicPr>
          <p:cNvPr id="1026" name="Picture 2" descr="C:\Program Files\Microsoft Office\MEDIA\CAGCAT10\j0283209.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048000"/>
            <a:ext cx="3733800" cy="3653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34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786"/>
            <a:ext cx="2590800" cy="1720453"/>
          </a:xfrm>
          <a:prstGeom prst="rect">
            <a:avLst/>
          </a:prstGeom>
        </p:spPr>
      </p:pic>
      <p:sp>
        <p:nvSpPr>
          <p:cNvPr id="2" name="Title 1"/>
          <p:cNvSpPr>
            <a:spLocks noGrp="1"/>
          </p:cNvSpPr>
          <p:nvPr>
            <p:ph type="title"/>
          </p:nvPr>
        </p:nvSpPr>
        <p:spPr>
          <a:xfrm>
            <a:off x="457200" y="-304800"/>
            <a:ext cx="8229600" cy="1143000"/>
          </a:xfrm>
        </p:spPr>
        <p:txBody>
          <a:bodyPr>
            <a:normAutofit/>
          </a:bodyPr>
          <a:lstStyle/>
          <a:p>
            <a:r>
              <a:rPr lang="en-US" sz="3600" dirty="0"/>
              <a:t>Example 1:</a:t>
            </a:r>
          </a:p>
        </p:txBody>
      </p:sp>
      <p:sp>
        <p:nvSpPr>
          <p:cNvPr id="3" name="Content Placeholder 2"/>
          <p:cNvSpPr>
            <a:spLocks noGrp="1"/>
          </p:cNvSpPr>
          <p:nvPr>
            <p:ph idx="1"/>
          </p:nvPr>
        </p:nvSpPr>
        <p:spPr>
          <a:xfrm>
            <a:off x="0" y="533400"/>
            <a:ext cx="9144000" cy="6400800"/>
          </a:xfrm>
        </p:spPr>
        <p:txBody>
          <a:bodyPr>
            <a:normAutofit fontScale="85000" lnSpcReduction="10000"/>
          </a:bodyPr>
          <a:lstStyle/>
          <a:p>
            <a:pPr marL="0" indent="0" algn="ctr">
              <a:buNone/>
            </a:pPr>
            <a:r>
              <a:rPr lang="en-US" dirty="0"/>
              <a:t>                      Tasha baby-sits and charges $5 an hour. </a:t>
            </a:r>
          </a:p>
          <a:p>
            <a:pPr marL="0" indent="0" algn="ctr">
              <a:buNone/>
            </a:pPr>
            <a:r>
              <a:rPr lang="en-US" dirty="0"/>
              <a:t>        a) Make a chart to represent this. </a:t>
            </a:r>
          </a:p>
          <a:p>
            <a:pPr marL="514350" indent="-514350" algn="ctr">
              <a:buAutoNum type="alphaLcParenR"/>
            </a:pPr>
            <a:endParaRPr lang="en-US" dirty="0"/>
          </a:p>
          <a:p>
            <a:pPr marL="514350" indent="-514350" algn="ctr">
              <a:buAutoNum type="alphaLcParenR"/>
            </a:pPr>
            <a:endParaRPr lang="en-US" dirty="0"/>
          </a:p>
          <a:p>
            <a:pPr marL="514350" indent="-514350" algn="ctr">
              <a:buAutoNum type="alphaLcParenR"/>
            </a:pPr>
            <a:endParaRPr lang="en-US" dirty="0"/>
          </a:p>
          <a:p>
            <a:pPr marL="514350" indent="-514350" algn="ctr">
              <a:buAutoNum type="alphaLcParenR"/>
            </a:pPr>
            <a:endParaRPr lang="en-US" dirty="0"/>
          </a:p>
          <a:p>
            <a:pPr marL="514350" indent="-514350" algn="ctr">
              <a:buAutoNum type="alphaLcParenR"/>
            </a:pPr>
            <a:endParaRPr lang="en-US" dirty="0"/>
          </a:p>
          <a:p>
            <a:pPr marL="514350" indent="-514350" algn="ctr">
              <a:buAutoNum type="alphaLcParenR"/>
            </a:pPr>
            <a:endParaRPr lang="en-US" dirty="0"/>
          </a:p>
          <a:p>
            <a:pPr marL="0" indent="0" algn="ctr">
              <a:buNone/>
            </a:pPr>
            <a:r>
              <a:rPr lang="en-US" dirty="0"/>
              <a:t>b) Write an equation that represents this.</a:t>
            </a:r>
          </a:p>
          <a:p>
            <a:pPr marL="0" indent="0" algn="ctr">
              <a:buNone/>
            </a:pPr>
            <a:r>
              <a:rPr lang="en-US" dirty="0"/>
              <a:t>The </a:t>
            </a:r>
            <a:r>
              <a:rPr lang="en-US" b="1" dirty="0"/>
              <a:t>amount earned </a:t>
            </a:r>
            <a:r>
              <a:rPr lang="en-US" dirty="0"/>
              <a:t>is </a:t>
            </a:r>
            <a:r>
              <a:rPr lang="en-US" b="1" dirty="0"/>
              <a:t>5 times </a:t>
            </a:r>
            <a:r>
              <a:rPr lang="en-US" dirty="0"/>
              <a:t>the </a:t>
            </a:r>
            <a:r>
              <a:rPr lang="en-US" b="1" dirty="0"/>
              <a:t>time worked</a:t>
            </a:r>
            <a:r>
              <a:rPr lang="en-US" dirty="0"/>
              <a:t>.</a:t>
            </a:r>
          </a:p>
          <a:p>
            <a:pPr marL="0" indent="0" algn="ctr">
              <a:buNone/>
            </a:pPr>
            <a:r>
              <a:rPr lang="en-US" b="1" dirty="0">
                <a:solidFill>
                  <a:srgbClr val="FF0000"/>
                </a:solidFill>
              </a:rPr>
              <a:t>y = 5x</a:t>
            </a:r>
          </a:p>
          <a:p>
            <a:pPr marL="0" indent="0" algn="ctr">
              <a:buNone/>
            </a:pPr>
            <a:r>
              <a:rPr lang="en-US" dirty="0"/>
              <a:t>c) How much money will Tasha make if she works 12 hours?</a:t>
            </a:r>
          </a:p>
          <a:p>
            <a:pPr marL="0" indent="0" algn="ctr">
              <a:buNone/>
            </a:pPr>
            <a:r>
              <a:rPr lang="en-US" dirty="0"/>
              <a:t>y = 5(12) = 60</a:t>
            </a:r>
          </a:p>
          <a:p>
            <a:pPr marL="0" indent="0" algn="ctr">
              <a:buNone/>
            </a:pPr>
            <a:r>
              <a:rPr lang="en-US" b="1" dirty="0">
                <a:solidFill>
                  <a:srgbClr val="FF0000"/>
                </a:solidFill>
              </a:rPr>
              <a:t>She will make $60.</a:t>
            </a:r>
          </a:p>
        </p:txBody>
      </p:sp>
      <p:graphicFrame>
        <p:nvGraphicFramePr>
          <p:cNvPr id="4" name="Table 3"/>
          <p:cNvGraphicFramePr>
            <a:graphicFrameLocks noGrp="1"/>
          </p:cNvGraphicFramePr>
          <p:nvPr>
            <p:extLst>
              <p:ext uri="{D42A27DB-BD31-4B8C-83A1-F6EECF244321}">
                <p14:modId xmlns:p14="http://schemas.microsoft.com/office/powerpoint/2010/main" val="3023454895"/>
              </p:ext>
            </p:extLst>
          </p:nvPr>
        </p:nvGraphicFramePr>
        <p:xfrm>
          <a:off x="1524000" y="1600200"/>
          <a:ext cx="6324600" cy="2286000"/>
        </p:xfrm>
        <a:graphic>
          <a:graphicData uri="http://schemas.openxmlformats.org/drawingml/2006/table">
            <a:tbl>
              <a:tblPr firstRow="1" bandRow="1">
                <a:tableStyleId>{5C22544A-7EE6-4342-B048-85BDC9FD1C3A}</a:tableStyleId>
              </a:tblPr>
              <a:tblGrid>
                <a:gridCol w="3162300">
                  <a:extLst>
                    <a:ext uri="{9D8B030D-6E8A-4147-A177-3AD203B41FA5}">
                      <a16:colId xmlns:a16="http://schemas.microsoft.com/office/drawing/2014/main" val="20000"/>
                    </a:ext>
                  </a:extLst>
                </a:gridCol>
                <a:gridCol w="3162300">
                  <a:extLst>
                    <a:ext uri="{9D8B030D-6E8A-4147-A177-3AD203B41FA5}">
                      <a16:colId xmlns:a16="http://schemas.microsoft.com/office/drawing/2014/main" val="20001"/>
                    </a:ext>
                  </a:extLst>
                </a:gridCol>
              </a:tblGrid>
              <a:tr h="381000">
                <a:tc>
                  <a:txBody>
                    <a:bodyPr/>
                    <a:lstStyle/>
                    <a:p>
                      <a:r>
                        <a:rPr lang="en-US" sz="2400" dirty="0"/>
                        <a:t>Time Worked (hours), x</a:t>
                      </a:r>
                    </a:p>
                  </a:txBody>
                  <a:tcPr/>
                </a:tc>
                <a:tc>
                  <a:txBody>
                    <a:bodyPr/>
                    <a:lstStyle/>
                    <a:p>
                      <a:r>
                        <a:rPr lang="en-US" sz="2400" dirty="0"/>
                        <a:t>Amount Earned ($), y</a:t>
                      </a:r>
                    </a:p>
                  </a:txBody>
                  <a:tcPr/>
                </a:tc>
                <a:extLst>
                  <a:ext uri="{0D108BD9-81ED-4DB2-BD59-A6C34878D82A}">
                    <a16:rowId xmlns:a16="http://schemas.microsoft.com/office/drawing/2014/main" val="10000"/>
                  </a:ext>
                </a:extLst>
              </a:tr>
              <a:tr h="381000">
                <a:tc>
                  <a:txBody>
                    <a:bodyPr/>
                    <a:lstStyle/>
                    <a:p>
                      <a:pPr algn="ctr"/>
                      <a:r>
                        <a:rPr lang="en-US" sz="2400" b="1" dirty="0"/>
                        <a:t>1</a:t>
                      </a:r>
                    </a:p>
                  </a:txBody>
                  <a:tcPr/>
                </a:tc>
                <a:tc>
                  <a:txBody>
                    <a:bodyPr/>
                    <a:lstStyle/>
                    <a:p>
                      <a:pPr algn="ctr"/>
                      <a:r>
                        <a:rPr lang="en-US" sz="2400" b="1" dirty="0"/>
                        <a:t>5</a:t>
                      </a:r>
                    </a:p>
                  </a:txBody>
                  <a:tcPr/>
                </a:tc>
                <a:extLst>
                  <a:ext uri="{0D108BD9-81ED-4DB2-BD59-A6C34878D82A}">
                    <a16:rowId xmlns:a16="http://schemas.microsoft.com/office/drawing/2014/main" val="10001"/>
                  </a:ext>
                </a:extLst>
              </a:tr>
              <a:tr h="381000">
                <a:tc>
                  <a:txBody>
                    <a:bodyPr/>
                    <a:lstStyle/>
                    <a:p>
                      <a:pPr algn="ctr"/>
                      <a:r>
                        <a:rPr lang="en-US" sz="2400" b="1" dirty="0"/>
                        <a:t>2</a:t>
                      </a:r>
                    </a:p>
                  </a:txBody>
                  <a:tcPr/>
                </a:tc>
                <a:tc>
                  <a:txBody>
                    <a:bodyPr/>
                    <a:lstStyle/>
                    <a:p>
                      <a:pPr algn="ctr"/>
                      <a:r>
                        <a:rPr lang="en-US" sz="2400" b="1" dirty="0"/>
                        <a:t>10</a:t>
                      </a:r>
                    </a:p>
                  </a:txBody>
                  <a:tcPr/>
                </a:tc>
                <a:extLst>
                  <a:ext uri="{0D108BD9-81ED-4DB2-BD59-A6C34878D82A}">
                    <a16:rowId xmlns:a16="http://schemas.microsoft.com/office/drawing/2014/main" val="10002"/>
                  </a:ext>
                </a:extLst>
              </a:tr>
              <a:tr h="381000">
                <a:tc>
                  <a:txBody>
                    <a:bodyPr/>
                    <a:lstStyle/>
                    <a:p>
                      <a:pPr algn="ctr"/>
                      <a:r>
                        <a:rPr lang="en-US" sz="2400" b="1" dirty="0"/>
                        <a:t>3</a:t>
                      </a:r>
                    </a:p>
                  </a:txBody>
                  <a:tcPr/>
                </a:tc>
                <a:tc>
                  <a:txBody>
                    <a:bodyPr/>
                    <a:lstStyle/>
                    <a:p>
                      <a:pPr algn="ctr"/>
                      <a:r>
                        <a:rPr lang="en-US" sz="2400" b="1" dirty="0"/>
                        <a:t>15</a:t>
                      </a:r>
                    </a:p>
                  </a:txBody>
                  <a:tcPr/>
                </a:tc>
                <a:extLst>
                  <a:ext uri="{0D108BD9-81ED-4DB2-BD59-A6C34878D82A}">
                    <a16:rowId xmlns:a16="http://schemas.microsoft.com/office/drawing/2014/main" val="10003"/>
                  </a:ext>
                </a:extLst>
              </a:tr>
              <a:tr h="381000">
                <a:tc>
                  <a:txBody>
                    <a:bodyPr/>
                    <a:lstStyle/>
                    <a:p>
                      <a:pPr algn="ctr"/>
                      <a:r>
                        <a:rPr lang="en-US" sz="2400" b="1" dirty="0"/>
                        <a:t>4</a:t>
                      </a:r>
                    </a:p>
                  </a:txBody>
                  <a:tcPr/>
                </a:tc>
                <a:tc>
                  <a:txBody>
                    <a:bodyPr/>
                    <a:lstStyle/>
                    <a:p>
                      <a:pPr algn="ctr"/>
                      <a:r>
                        <a:rPr lang="en-US" sz="2400" b="1" dirty="0"/>
                        <a:t>20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9300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down)">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wipe(down)">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wipe(down)">
                                      <p:cBhvr>
                                        <p:cTn id="42" dur="500"/>
                                        <p:tgtEl>
                                          <p:spTgt spid="3">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wipe(down)">
                                      <p:cBhvr>
                                        <p:cTn id="4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Using a Table to Write an Equation</a:t>
            </a:r>
          </a:p>
        </p:txBody>
      </p:sp>
      <p:sp>
        <p:nvSpPr>
          <p:cNvPr id="3" name="Content Placeholder 2"/>
          <p:cNvSpPr>
            <a:spLocks noGrp="1"/>
          </p:cNvSpPr>
          <p:nvPr>
            <p:ph idx="1"/>
          </p:nvPr>
        </p:nvSpPr>
        <p:spPr>
          <a:xfrm>
            <a:off x="0" y="1600200"/>
            <a:ext cx="9144000" cy="5257800"/>
          </a:xfrm>
        </p:spPr>
        <p:txBody>
          <a:bodyPr>
            <a:normAutofit lnSpcReduction="10000"/>
          </a:bodyPr>
          <a:lstStyle/>
          <a:p>
            <a:pPr marL="0" indent="0">
              <a:buNone/>
            </a:pPr>
            <a:r>
              <a:rPr lang="en-US" dirty="0"/>
              <a:t>a) Determine the relationship between the x- and y-  </a:t>
            </a:r>
          </a:p>
          <a:p>
            <a:pPr marL="0" indent="0">
              <a:buNone/>
            </a:pPr>
            <a:r>
              <a:rPr lang="en-US" dirty="0"/>
              <a:t>     values. Write an equation.</a:t>
            </a:r>
          </a:p>
          <a:p>
            <a:pPr marL="0" indent="0">
              <a:buNone/>
            </a:pPr>
            <a:endParaRPr lang="en-US" dirty="0"/>
          </a:p>
          <a:p>
            <a:pPr marL="0" indent="0">
              <a:buNone/>
            </a:pPr>
            <a:endParaRPr lang="en-US" dirty="0"/>
          </a:p>
          <a:p>
            <a:pPr marL="0" indent="0">
              <a:buNone/>
            </a:pPr>
            <a:endParaRPr lang="en-US" dirty="0"/>
          </a:p>
          <a:p>
            <a:pPr marL="0" indent="0">
              <a:buNone/>
            </a:pPr>
            <a:r>
              <a:rPr lang="en-US" dirty="0"/>
              <a:t>Relationship: To get from x to y, what are we doing?</a:t>
            </a:r>
          </a:p>
          <a:p>
            <a:pPr marL="0" indent="0">
              <a:buNone/>
            </a:pPr>
            <a:r>
              <a:rPr lang="en-US" dirty="0"/>
              <a:t>We subtract 3.</a:t>
            </a:r>
          </a:p>
          <a:p>
            <a:pPr marL="0" indent="0">
              <a:buNone/>
            </a:pPr>
            <a:r>
              <a:rPr lang="en-US" dirty="0"/>
              <a:t>y is x subtract 3.</a:t>
            </a:r>
          </a:p>
          <a:p>
            <a:pPr marL="0" indent="0">
              <a:buNone/>
            </a:pPr>
            <a:r>
              <a:rPr lang="en-US" b="1" dirty="0">
                <a:solidFill>
                  <a:srgbClr val="FF0000"/>
                </a:solidFill>
              </a:rPr>
              <a:t>y = x – 3 </a:t>
            </a:r>
          </a:p>
        </p:txBody>
      </p:sp>
      <p:graphicFrame>
        <p:nvGraphicFramePr>
          <p:cNvPr id="4" name="Table 3"/>
          <p:cNvGraphicFramePr>
            <a:graphicFrameLocks noGrp="1"/>
          </p:cNvGraphicFramePr>
          <p:nvPr>
            <p:extLst>
              <p:ext uri="{D42A27DB-BD31-4B8C-83A1-F6EECF244321}">
                <p14:modId xmlns:p14="http://schemas.microsoft.com/office/powerpoint/2010/main" val="2662175620"/>
              </p:ext>
            </p:extLst>
          </p:nvPr>
        </p:nvGraphicFramePr>
        <p:xfrm>
          <a:off x="1219200" y="2849880"/>
          <a:ext cx="6096000" cy="10363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142240">
                <a:tc>
                  <a:txBody>
                    <a:bodyPr/>
                    <a:lstStyle/>
                    <a:p>
                      <a:r>
                        <a:rPr lang="en-US" sz="2800" dirty="0"/>
                        <a:t>x</a:t>
                      </a:r>
                    </a:p>
                  </a:txBody>
                  <a:tcPr/>
                </a:tc>
                <a:tc>
                  <a:txBody>
                    <a:bodyPr/>
                    <a:lstStyle/>
                    <a:p>
                      <a:r>
                        <a:rPr lang="en-US" sz="2800" dirty="0"/>
                        <a:t>1</a:t>
                      </a:r>
                    </a:p>
                  </a:txBody>
                  <a:tcPr/>
                </a:tc>
                <a:tc>
                  <a:txBody>
                    <a:bodyPr/>
                    <a:lstStyle/>
                    <a:p>
                      <a:r>
                        <a:rPr lang="en-US" sz="2800" dirty="0"/>
                        <a:t>2</a:t>
                      </a:r>
                    </a:p>
                  </a:txBody>
                  <a:tcPr/>
                </a:tc>
                <a:tc>
                  <a:txBody>
                    <a:bodyPr/>
                    <a:lstStyle/>
                    <a:p>
                      <a:r>
                        <a:rPr lang="en-US" sz="2800" dirty="0"/>
                        <a:t>3</a:t>
                      </a:r>
                    </a:p>
                  </a:txBody>
                  <a:tcPr/>
                </a:tc>
                <a:tc>
                  <a:txBody>
                    <a:bodyPr/>
                    <a:lstStyle/>
                    <a:p>
                      <a:r>
                        <a:rPr lang="en-US" sz="2800" dirty="0"/>
                        <a:t>4</a:t>
                      </a:r>
                    </a:p>
                  </a:txBody>
                  <a:tcPr/>
                </a:tc>
                <a:extLst>
                  <a:ext uri="{0D108BD9-81ED-4DB2-BD59-A6C34878D82A}">
                    <a16:rowId xmlns:a16="http://schemas.microsoft.com/office/drawing/2014/main" val="10000"/>
                  </a:ext>
                </a:extLst>
              </a:tr>
              <a:tr h="370840">
                <a:tc>
                  <a:txBody>
                    <a:bodyPr/>
                    <a:lstStyle/>
                    <a:p>
                      <a:r>
                        <a:rPr lang="en-US" sz="2800" dirty="0"/>
                        <a:t>y</a:t>
                      </a:r>
                    </a:p>
                  </a:txBody>
                  <a:tcPr/>
                </a:tc>
                <a:tc>
                  <a:txBody>
                    <a:bodyPr/>
                    <a:lstStyle/>
                    <a:p>
                      <a:r>
                        <a:rPr lang="en-US" sz="2800" dirty="0"/>
                        <a:t>-2</a:t>
                      </a:r>
                    </a:p>
                  </a:txBody>
                  <a:tcPr/>
                </a:tc>
                <a:tc>
                  <a:txBody>
                    <a:bodyPr/>
                    <a:lstStyle/>
                    <a:p>
                      <a:r>
                        <a:rPr lang="en-US" sz="2800" dirty="0"/>
                        <a:t>-1</a:t>
                      </a:r>
                    </a:p>
                  </a:txBody>
                  <a:tcPr/>
                </a:tc>
                <a:tc>
                  <a:txBody>
                    <a:bodyPr/>
                    <a:lstStyle/>
                    <a:p>
                      <a:r>
                        <a:rPr lang="en-US" sz="2800" dirty="0"/>
                        <a:t>0</a:t>
                      </a:r>
                    </a:p>
                  </a:txBody>
                  <a:tcPr/>
                </a:tc>
                <a:tc>
                  <a:txBody>
                    <a:bodyPr/>
                    <a:lstStyle/>
                    <a:p>
                      <a:r>
                        <a:rPr lang="en-US" sz="2800" dirty="0"/>
                        <a:t>1</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9520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Using a Table to Write an Equation</a:t>
            </a:r>
          </a:p>
        </p:txBody>
      </p:sp>
      <p:sp>
        <p:nvSpPr>
          <p:cNvPr id="3" name="Content Placeholder 2"/>
          <p:cNvSpPr>
            <a:spLocks noGrp="1"/>
          </p:cNvSpPr>
          <p:nvPr>
            <p:ph idx="1"/>
          </p:nvPr>
        </p:nvSpPr>
        <p:spPr>
          <a:xfrm>
            <a:off x="0" y="1600200"/>
            <a:ext cx="9144000" cy="5257800"/>
          </a:xfrm>
        </p:spPr>
        <p:txBody>
          <a:bodyPr>
            <a:normAutofit lnSpcReduction="10000"/>
          </a:bodyPr>
          <a:lstStyle/>
          <a:p>
            <a:pPr marL="0" indent="0">
              <a:buNone/>
            </a:pPr>
            <a:r>
              <a:rPr lang="en-US" dirty="0"/>
              <a:t>b) Determine the relationship between the x- and y-  </a:t>
            </a:r>
          </a:p>
          <a:p>
            <a:pPr marL="0" indent="0">
              <a:buNone/>
            </a:pPr>
            <a:r>
              <a:rPr lang="en-US" dirty="0"/>
              <a:t>     values. Write an equation.</a:t>
            </a:r>
          </a:p>
          <a:p>
            <a:pPr marL="0" indent="0">
              <a:buNone/>
            </a:pPr>
            <a:endParaRPr lang="en-US" dirty="0"/>
          </a:p>
          <a:p>
            <a:pPr marL="0" indent="0">
              <a:buNone/>
            </a:pPr>
            <a:endParaRPr lang="en-US" dirty="0"/>
          </a:p>
          <a:p>
            <a:pPr marL="0" indent="0">
              <a:buNone/>
            </a:pPr>
            <a:endParaRPr lang="en-US" dirty="0"/>
          </a:p>
          <a:p>
            <a:pPr marL="0" indent="0">
              <a:buNone/>
            </a:pPr>
            <a:r>
              <a:rPr lang="en-US" dirty="0"/>
              <a:t>Relationship: To get from x to y, what are we doing?</a:t>
            </a:r>
          </a:p>
          <a:p>
            <a:pPr marL="0" indent="0">
              <a:buNone/>
            </a:pPr>
            <a:r>
              <a:rPr lang="en-US" dirty="0"/>
              <a:t>Multiplying by 3</a:t>
            </a:r>
          </a:p>
          <a:p>
            <a:pPr marL="0" indent="0">
              <a:buNone/>
            </a:pPr>
            <a:r>
              <a:rPr lang="en-US" dirty="0"/>
              <a:t>y is x multiplied by 3.</a:t>
            </a:r>
          </a:p>
          <a:p>
            <a:pPr marL="0" indent="0">
              <a:buNone/>
            </a:pPr>
            <a:r>
              <a:rPr lang="en-US" b="1" dirty="0">
                <a:solidFill>
                  <a:srgbClr val="FF0000"/>
                </a:solidFill>
              </a:rPr>
              <a:t>y = 3x </a:t>
            </a:r>
          </a:p>
        </p:txBody>
      </p:sp>
      <p:graphicFrame>
        <p:nvGraphicFramePr>
          <p:cNvPr id="4" name="Table 3"/>
          <p:cNvGraphicFramePr>
            <a:graphicFrameLocks noGrp="1"/>
          </p:cNvGraphicFramePr>
          <p:nvPr>
            <p:extLst>
              <p:ext uri="{D42A27DB-BD31-4B8C-83A1-F6EECF244321}">
                <p14:modId xmlns:p14="http://schemas.microsoft.com/office/powerpoint/2010/main" val="2677847532"/>
              </p:ext>
            </p:extLst>
          </p:nvPr>
        </p:nvGraphicFramePr>
        <p:xfrm>
          <a:off x="1219200" y="2849880"/>
          <a:ext cx="6096000" cy="10363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142240">
                <a:tc>
                  <a:txBody>
                    <a:bodyPr/>
                    <a:lstStyle/>
                    <a:p>
                      <a:r>
                        <a:rPr lang="en-US" sz="2800" dirty="0"/>
                        <a:t>x</a:t>
                      </a:r>
                    </a:p>
                  </a:txBody>
                  <a:tcPr/>
                </a:tc>
                <a:tc>
                  <a:txBody>
                    <a:bodyPr/>
                    <a:lstStyle/>
                    <a:p>
                      <a:r>
                        <a:rPr lang="en-US" sz="2800" dirty="0"/>
                        <a:t>1</a:t>
                      </a:r>
                    </a:p>
                  </a:txBody>
                  <a:tcPr/>
                </a:tc>
                <a:tc>
                  <a:txBody>
                    <a:bodyPr/>
                    <a:lstStyle/>
                    <a:p>
                      <a:r>
                        <a:rPr lang="en-US" sz="2800" dirty="0"/>
                        <a:t>2</a:t>
                      </a:r>
                    </a:p>
                  </a:txBody>
                  <a:tcPr/>
                </a:tc>
                <a:tc>
                  <a:txBody>
                    <a:bodyPr/>
                    <a:lstStyle/>
                    <a:p>
                      <a:r>
                        <a:rPr lang="en-US" sz="2800" dirty="0"/>
                        <a:t>3</a:t>
                      </a:r>
                    </a:p>
                  </a:txBody>
                  <a:tcPr/>
                </a:tc>
                <a:tc>
                  <a:txBody>
                    <a:bodyPr/>
                    <a:lstStyle/>
                    <a:p>
                      <a:r>
                        <a:rPr lang="en-US" sz="2800" dirty="0"/>
                        <a:t>4</a:t>
                      </a:r>
                    </a:p>
                  </a:txBody>
                  <a:tcPr/>
                </a:tc>
                <a:extLst>
                  <a:ext uri="{0D108BD9-81ED-4DB2-BD59-A6C34878D82A}">
                    <a16:rowId xmlns:a16="http://schemas.microsoft.com/office/drawing/2014/main" val="10000"/>
                  </a:ext>
                </a:extLst>
              </a:tr>
              <a:tr h="370840">
                <a:tc>
                  <a:txBody>
                    <a:bodyPr/>
                    <a:lstStyle/>
                    <a:p>
                      <a:r>
                        <a:rPr lang="en-US" sz="2800" dirty="0"/>
                        <a:t>y</a:t>
                      </a:r>
                    </a:p>
                  </a:txBody>
                  <a:tcPr/>
                </a:tc>
                <a:tc>
                  <a:txBody>
                    <a:bodyPr/>
                    <a:lstStyle/>
                    <a:p>
                      <a:r>
                        <a:rPr lang="en-US" sz="2800" dirty="0"/>
                        <a:t>3</a:t>
                      </a:r>
                    </a:p>
                  </a:txBody>
                  <a:tcPr/>
                </a:tc>
                <a:tc>
                  <a:txBody>
                    <a:bodyPr/>
                    <a:lstStyle/>
                    <a:p>
                      <a:r>
                        <a:rPr lang="en-US" sz="2800" dirty="0"/>
                        <a:t>6</a:t>
                      </a:r>
                    </a:p>
                  </a:txBody>
                  <a:tcPr/>
                </a:tc>
                <a:tc>
                  <a:txBody>
                    <a:bodyPr/>
                    <a:lstStyle/>
                    <a:p>
                      <a:r>
                        <a:rPr lang="en-US" sz="2800" dirty="0"/>
                        <a:t>9</a:t>
                      </a:r>
                    </a:p>
                  </a:txBody>
                  <a:tcPr/>
                </a:tc>
                <a:tc>
                  <a:txBody>
                    <a:bodyPr/>
                    <a:lstStyle/>
                    <a:p>
                      <a:r>
                        <a:rPr lang="en-US" sz="2800" dirty="0"/>
                        <a:t>12</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9562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SLIDEGUID" val="00265DE63D8A4DB1A41BA5A234FC6B6A"/>
  <p:tag name="SLIDEID" val="00265DE63D8A4DB1A41BA5A234FC6B6A"/>
  <p:tag name="SLIDEORDER" val="1"/>
  <p:tag name="SLIDETYPE" val="Q"/>
  <p:tag name="DEMOGRAPHIC" val="False"/>
  <p:tag name="SPEEDSCORING" val="False"/>
  <p:tag name="VALUES" val="Incorrect¤Incorrect¤Correct¤Incorrect"/>
  <p:tag name="TOTALRESPONSES" val="32"/>
  <p:tag name="SLICED" val="False"/>
  <p:tag name="RESPONSES" val="COM12,1,32,1;4;3;3;1;2;1;3;1;4;2;2;1;4;1;2;3;1;4;4;1;2;1;1;3;3;3;4;2;1;3;4;"/>
  <p:tag name="CHARTSTRINGSTD" val="11 6 8 7"/>
  <p:tag name="CHARTSTRINGREV" val="7 8 6 11"/>
  <p:tag name="CHARTSTRINGSTDPER" val="0.34375 0.1875 0.25 0.21875"/>
  <p:tag name="CHARTSTRINGREVPER" val="0.21875 0.25 0.1875 0.34375"/>
  <p:tag name="QUESTIONALIAS" val="Given g(x) = x2 – 2, find g(4)"/>
  <p:tag name="ANSWERSALIAS" val="2¤6¤14¤18"/>
  <p:tag name="RESPONSESGATHERED" val="False"/>
</p:tagLst>
</file>

<file path=ppt/tags/tag4.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5.xml><?xml version="1.0" encoding="utf-8"?>
<p:tagLst xmlns:a="http://schemas.openxmlformats.org/drawingml/2006/main" xmlns:r="http://schemas.openxmlformats.org/officeDocument/2006/relationships" xmlns:p="http://schemas.openxmlformats.org/presentationml/2006/main">
  <p:tag name="TEXTLENGTH" val="12"/>
  <p:tag name="FONTSIZE" val="32"/>
  <p:tag name="BULLETTYPE" val="ppBulletArabicPeriod"/>
  <p:tag name="ANSWERTEXT" val="2&#10;6&#10;14&#10;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1785</Words>
  <Application>Microsoft Office PowerPoint</Application>
  <PresentationFormat>On-screen Show (4:3)</PresentationFormat>
  <Paragraphs>330</Paragraphs>
  <Slides>40</Slides>
  <Notes>35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6" baseType="lpstr">
      <vt:lpstr>Arial</vt:lpstr>
      <vt:lpstr>Calibri</vt:lpstr>
      <vt:lpstr>Times</vt:lpstr>
      <vt:lpstr>Times New Roman</vt:lpstr>
      <vt:lpstr>Office Theme</vt:lpstr>
      <vt:lpstr>Equation</vt:lpstr>
      <vt:lpstr>Writing Functions</vt:lpstr>
      <vt:lpstr>Do Now:</vt:lpstr>
      <vt:lpstr>Objectives:</vt:lpstr>
      <vt:lpstr>Classwork:</vt:lpstr>
      <vt:lpstr>Classwork:</vt:lpstr>
      <vt:lpstr>Random Fact: Why Learn this?</vt:lpstr>
      <vt:lpstr>Example 1:</vt:lpstr>
      <vt:lpstr>Example 2: Using a Table to Write an Equation</vt:lpstr>
      <vt:lpstr>Example 2: Using a Table to Write an Equation</vt:lpstr>
      <vt:lpstr>Definitions:</vt:lpstr>
      <vt:lpstr>Example 3:</vt:lpstr>
      <vt:lpstr>Example 3:</vt:lpstr>
      <vt:lpstr>Example 3:</vt:lpstr>
      <vt:lpstr>Homework</vt:lpstr>
      <vt:lpstr>PowerPoint Presentation</vt:lpstr>
      <vt:lpstr>y = 5x  </vt:lpstr>
      <vt:lpstr>Function Notation The Symbolic Form</vt:lpstr>
      <vt:lpstr>PowerPoint Presentation</vt:lpstr>
      <vt:lpstr>Example 4:</vt:lpstr>
      <vt:lpstr>Example 4:</vt:lpstr>
      <vt:lpstr>PowerPoint Presentation</vt:lpstr>
      <vt:lpstr>Example 5:  Given f(x) = 3x - 2, find:</vt:lpstr>
      <vt:lpstr>Example 6: Given h(z) = z2 - 4z + 9, find h(-3)</vt:lpstr>
      <vt:lpstr>Example 7: Given g(x) = x2 – 2, find g(4)</vt:lpstr>
      <vt:lpstr>Homework:</vt:lpstr>
      <vt:lpstr>PowerPoint Presentation</vt:lpstr>
      <vt:lpstr>Example 8:</vt:lpstr>
      <vt:lpstr>Example 8:</vt:lpstr>
      <vt:lpstr>Example 9:</vt:lpstr>
      <vt:lpstr>Example 9:</vt:lpstr>
      <vt:lpstr>Example 9:</vt:lpstr>
      <vt:lpstr>Summary of Function Terminology:</vt:lpstr>
      <vt:lpstr>Summary of Function Terminology:</vt:lpstr>
      <vt:lpstr>Summary of Function Terminology:</vt:lpstr>
      <vt:lpstr>Summary of Function Terminology:</vt:lpstr>
      <vt:lpstr>Summary of Function Terminology:</vt:lpstr>
      <vt:lpstr>Summary of Function Terminology:</vt:lpstr>
      <vt:lpstr>Summary of Function Terminology:</vt:lpstr>
      <vt:lpstr>Exit Ticket (5 minutes):</vt:lpstr>
      <vt:lpstr>Homework:</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dc:creator>
  <cp:lastModifiedBy>Cassandra</cp:lastModifiedBy>
  <cp:revision>36</cp:revision>
  <dcterms:created xsi:type="dcterms:W3CDTF">2013-09-04T15:00:26Z</dcterms:created>
  <dcterms:modified xsi:type="dcterms:W3CDTF">2020-01-01T18:32:25Z</dcterms:modified>
</cp:coreProperties>
</file>